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32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08" r:id="rId32"/>
    <p:sldId id="31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9" r:id="rId58"/>
    <p:sldId id="310" r:id="rId59"/>
    <p:sldId id="311" r:id="rId60"/>
    <p:sldId id="314" r:id="rId61"/>
    <p:sldId id="315" r:id="rId62"/>
    <p:sldId id="316" r:id="rId63"/>
    <p:sldId id="317" r:id="rId64"/>
    <p:sldId id="318" r:id="rId65"/>
    <p:sldId id="312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13" autoAdjust="0"/>
    <p:restoredTop sz="94660"/>
  </p:normalViewPr>
  <p:slideViewPr>
    <p:cSldViewPr>
      <p:cViewPr varScale="1">
        <p:scale>
          <a:sx n="104" d="100"/>
          <a:sy n="104" d="100"/>
        </p:scale>
        <p:origin x="-1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F681A-29F7-40A6-B655-6DCA80B12A66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3AC03-3856-4E94-89E7-711D79A93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Prof56@list.r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эмблема профсоюза (официальная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рассказывать на собраниях?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Обсуждать проблемы (ситуацию) </a:t>
            </a:r>
            <a:br>
              <a:rPr lang="ru-RU" dirty="0" smtClean="0"/>
            </a:br>
            <a:r>
              <a:rPr lang="ru-RU" dirty="0" smtClean="0"/>
              <a:t>в учреждении(школе, </a:t>
            </a:r>
            <a:r>
              <a:rPr lang="ru-RU" dirty="0" err="1" smtClean="0"/>
              <a:t>д</a:t>
            </a:r>
            <a:r>
              <a:rPr lang="ru-RU" dirty="0" smtClean="0"/>
              <a:t>/с. и др.)</a:t>
            </a:r>
          </a:p>
          <a:p>
            <a:r>
              <a:rPr lang="ru-RU" dirty="0" smtClean="0"/>
              <a:t>Коротко информировать </a:t>
            </a:r>
            <a:br>
              <a:rPr lang="ru-RU" dirty="0" smtClean="0"/>
            </a:br>
            <a:r>
              <a:rPr lang="ru-RU" dirty="0" smtClean="0"/>
              <a:t>о происходящем в профсоюзах (основой для этого могут быть информация из газет и сайтов)</a:t>
            </a:r>
          </a:p>
          <a:p>
            <a:r>
              <a:rPr lang="ru-RU" dirty="0" smtClean="0"/>
              <a:t>Обсуждать идеи по развитию деятельности профсоюза в учреждении.</a:t>
            </a:r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 Unicode MS" pitchFamily="34" charset="-128"/>
              </a:rPr>
              <a:t>Листовки, буклеты, плакаты </a:t>
            </a:r>
            <a:br>
              <a:rPr lang="ru-RU" sz="3200" b="1" dirty="0" smtClean="0">
                <a:latin typeface="Arial Unicode MS" pitchFamily="34" charset="-128"/>
              </a:rPr>
            </a:br>
            <a:r>
              <a:rPr lang="ru-RU" sz="3200" b="1" dirty="0" smtClean="0">
                <a:latin typeface="Arial Unicode MS" pitchFamily="34" charset="-128"/>
              </a:rPr>
              <a:t>(прочая раздаточная полиграфия)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1" dirty="0" smtClean="0">
                <a:solidFill>
                  <a:srgbClr val="CC0000"/>
                </a:solidFill>
              </a:rPr>
              <a:t>		Зачем? Кто будет это читать?</a:t>
            </a:r>
          </a:p>
          <a:p>
            <a:endParaRPr lang="en-US" b="1" dirty="0" smtClean="0">
              <a:solidFill>
                <a:srgbClr val="CC0000"/>
              </a:solidFill>
            </a:endParaRPr>
          </a:p>
          <a:p>
            <a:pPr>
              <a:buFontTx/>
              <a:buNone/>
            </a:pPr>
            <a:r>
              <a:rPr lang="ru-RU" dirty="0" smtClean="0"/>
              <a:t>		Конкретно</a:t>
            </a:r>
          </a:p>
          <a:p>
            <a:pPr>
              <a:buFontTx/>
              <a:buNone/>
            </a:pPr>
            <a:r>
              <a:rPr lang="ru-RU" dirty="0" smtClean="0"/>
              <a:t>		Коротко</a:t>
            </a:r>
          </a:p>
          <a:p>
            <a:pPr>
              <a:buFontTx/>
              <a:buNone/>
            </a:pPr>
            <a:r>
              <a:rPr lang="ru-RU" dirty="0" smtClean="0"/>
              <a:t>		</a:t>
            </a:r>
            <a:r>
              <a:rPr lang="ru-RU" dirty="0" err="1" smtClean="0"/>
              <a:t>Графично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Интернет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Сайт</a:t>
            </a:r>
            <a:r>
              <a:rPr lang="ru-RU" dirty="0" smtClean="0">
                <a:latin typeface="Arial" charset="0"/>
              </a:rPr>
              <a:t> (раздел на сайте учреждения)</a:t>
            </a:r>
          </a:p>
          <a:p>
            <a:r>
              <a:rPr lang="ru-RU" b="1" dirty="0" smtClean="0">
                <a:latin typeface="Arial" charset="0"/>
              </a:rPr>
              <a:t>Социальные сети</a:t>
            </a:r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ППО: раздел (страничка) на сайте учреждения (свой сайт)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Визитка предприятия (коротко) </a:t>
            </a:r>
            <a:r>
              <a:rPr lang="ru-RU" i="1" dirty="0" smtClean="0"/>
              <a:t>«учреждения»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Визитка профсоюзной организации </a:t>
            </a:r>
            <a:r>
              <a:rPr lang="ru-RU" i="1" dirty="0" smtClean="0"/>
              <a:t>«Профсоюз»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Состав профкома </a:t>
            </a:r>
            <a:r>
              <a:rPr lang="ru-RU" i="1" dirty="0" smtClean="0"/>
              <a:t>«Профком»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Контакты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Текст </a:t>
            </a:r>
            <a:r>
              <a:rPr lang="ru-RU" dirty="0" err="1" smtClean="0"/>
              <a:t>колдоговора</a:t>
            </a:r>
            <a:r>
              <a:rPr lang="ru-RU" dirty="0" smtClean="0"/>
              <a:t> </a:t>
            </a:r>
            <a:r>
              <a:rPr lang="ru-RU" i="1" dirty="0" smtClean="0"/>
              <a:t>«</a:t>
            </a:r>
            <a:r>
              <a:rPr lang="ru-RU" i="1" dirty="0" err="1" smtClean="0"/>
              <a:t>Колдоговор</a:t>
            </a:r>
            <a:r>
              <a:rPr lang="ru-RU" i="1" dirty="0" smtClean="0"/>
              <a:t>»</a:t>
            </a:r>
            <a:r>
              <a:rPr lang="ru-RU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Новости</a:t>
            </a:r>
            <a:r>
              <a:rPr lang="ru-RU" dirty="0" smtClean="0"/>
              <a:t> (по возможности хотя бы два раза в месяц)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Обратная связь</a:t>
            </a:r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ППО в социальных сетях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Если ППО крупная и много молодежи – </a:t>
            </a:r>
            <a:r>
              <a:rPr lang="ru-RU" dirty="0" smtClean="0">
                <a:solidFill>
                  <a:srgbClr val="CC0000"/>
                </a:solidFill>
              </a:rPr>
              <a:t>создавать свой </a:t>
            </a:r>
            <a:r>
              <a:rPr lang="ru-RU" dirty="0" err="1" smtClean="0">
                <a:solidFill>
                  <a:srgbClr val="CC0000"/>
                </a:solidFill>
              </a:rPr>
              <a:t>аккаунт</a:t>
            </a:r>
            <a:r>
              <a:rPr lang="ru-RU" dirty="0" smtClean="0">
                <a:solidFill>
                  <a:srgbClr val="CC0000"/>
                </a:solidFill>
              </a:rPr>
              <a:t> </a:t>
            </a:r>
            <a:r>
              <a:rPr lang="ru-RU" dirty="0" smtClean="0"/>
              <a:t>и публиковать новости, ссылки</a:t>
            </a:r>
          </a:p>
          <a:p>
            <a:r>
              <a:rPr lang="ru-RU" dirty="0" smtClean="0"/>
              <a:t>Искать </a:t>
            </a:r>
            <a:r>
              <a:rPr lang="ru-RU" dirty="0" smtClean="0">
                <a:solidFill>
                  <a:srgbClr val="CC0000"/>
                </a:solidFill>
              </a:rPr>
              <a:t>профсоюзные группы</a:t>
            </a:r>
            <a:r>
              <a:rPr lang="ru-RU" dirty="0" smtClean="0"/>
              <a:t> и вступать</a:t>
            </a:r>
          </a:p>
          <a:p>
            <a:r>
              <a:rPr lang="ru-RU" dirty="0" smtClean="0">
                <a:solidFill>
                  <a:srgbClr val="CC0000"/>
                </a:solidFill>
              </a:rPr>
              <a:t>Комментировать</a:t>
            </a:r>
            <a:r>
              <a:rPr lang="ru-RU" dirty="0" smtClean="0"/>
              <a:t> нападки на профсоюзы</a:t>
            </a: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Что </a:t>
            </a:r>
            <a:r>
              <a:rPr lang="ru-RU" b="1" dirty="0" err="1" smtClean="0"/>
              <a:t>первичка</a:t>
            </a:r>
            <a:r>
              <a:rPr lang="ru-RU" b="1" dirty="0" smtClean="0"/>
              <a:t> может </a:t>
            </a:r>
            <a:r>
              <a:rPr lang="ru-RU" b="1" dirty="0" err="1" smtClean="0"/>
              <a:t>предоставть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внешнему миру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местную организацию Профсоюза информацию о ситуации в учреждении (регулярно)</a:t>
            </a:r>
          </a:p>
          <a:p>
            <a:r>
              <a:rPr lang="ru-RU" dirty="0" smtClean="0"/>
              <a:t>В обком, местные СМИ, если что-то произошло значимое (трудовой конфликт например)</a:t>
            </a: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Какую информацию ждут </a:t>
            </a:r>
            <a:br>
              <a:rPr lang="ru-RU" b="1" dirty="0" smtClean="0"/>
            </a:br>
            <a:r>
              <a:rPr lang="ru-RU" b="1" dirty="0" smtClean="0"/>
              <a:t>в Обкоме и зачем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Информацию о трудовых конфликтах, акциях, коллективных переговорах, других значимых событиях профсоюзной жизни.</a:t>
            </a:r>
          </a:p>
          <a:p>
            <a:r>
              <a:rPr lang="ru-RU" dirty="0" smtClean="0"/>
              <a:t>	</a:t>
            </a:r>
            <a:r>
              <a:rPr lang="en-US" dirty="0" smtClean="0">
                <a:hlinkClick r:id="rId2"/>
              </a:rPr>
              <a:t>Prof56@list.ru</a:t>
            </a:r>
            <a:r>
              <a:rPr lang="en-US" dirty="0" smtClean="0"/>
              <a:t>  </a:t>
            </a:r>
          </a:p>
          <a:p>
            <a:r>
              <a:rPr lang="ru-RU" dirty="0" smtClean="0"/>
              <a:t>Для того, чтобы привлечь внимание </a:t>
            </a:r>
            <a:br>
              <a:rPr lang="ru-RU" dirty="0" smtClean="0"/>
            </a:br>
            <a:r>
              <a:rPr lang="ru-RU" dirty="0" smtClean="0"/>
              <a:t>к проблеме, оказать помощь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 взаимодействии со СМИ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Контакты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Помощь в получении комментариев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Знать предмет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Корректное вежливое поведение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Налаженные связи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Сообщать, приглашать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dirty="0" smtClean="0"/>
              <a:t>Иметь раздаточный материал (цифры, фото, тексты писем, обращений)</a:t>
            </a: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Кстати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Постановления и решения заседаний президиумов, советов и т.п. </a:t>
            </a:r>
            <a:r>
              <a:rPr lang="ru-RU" dirty="0" smtClean="0">
                <a:solidFill>
                  <a:srgbClr val="CC0000"/>
                </a:solidFill>
              </a:rPr>
              <a:t>НЕ ЯВЛЯЮТСЯ НОВОСТЬЮ</a:t>
            </a:r>
          </a:p>
          <a:p>
            <a:r>
              <a:rPr lang="ru-RU" dirty="0" smtClean="0"/>
              <a:t>Это документ внутреннего пользования</a:t>
            </a:r>
          </a:p>
          <a:p>
            <a:r>
              <a:rPr lang="ru-RU" dirty="0" smtClean="0"/>
              <a:t>Для публикации где-либо требует переработки</a:t>
            </a:r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B0F0"/>
                </a:solidFill>
              </a:rPr>
              <a:t> </a:t>
            </a:r>
          </a:p>
          <a:p>
            <a:pPr algn="ctr">
              <a:buNone/>
            </a:pPr>
            <a:r>
              <a:rPr lang="ru-RU" sz="7200" dirty="0" smtClean="0">
                <a:solidFill>
                  <a:srgbClr val="00B0F0"/>
                </a:solidFill>
              </a:rPr>
              <a:t>Примеры стендов </a:t>
            </a:r>
            <a:endParaRPr lang="ru-RU" sz="7200" dirty="0">
              <a:solidFill>
                <a:srgbClr val="00B0F0"/>
              </a:solidFill>
            </a:endParaRP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Информационная работа в Профсоюзе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00254"/>
          </a:xfrm>
        </p:spPr>
        <p:txBody>
          <a:bodyPr>
            <a:normAutofit/>
          </a:bodyPr>
          <a:lstStyle/>
          <a:p>
            <a:r>
              <a:rPr lang="ru-RU" dirty="0" smtClean="0"/>
              <a:t>Как организовать информационную работу в ППО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607220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Качура И.В.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ED_6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8" y="0"/>
            <a:ext cx="10333038" cy="687387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ED_69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8" y="0"/>
            <a:ext cx="10442576" cy="69469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ППО МУЗ Муромская городская больница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ППО МУЗ Юрьев-Польская Ц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DSC026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DSC036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0"/>
            <a:ext cx="51450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ФОТО10-стенд СЗА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242888"/>
            <a:ext cx="9936163" cy="725646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SC053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-26988"/>
            <a:ext cx="10225088" cy="6889751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DSC054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8" name="Picture 6" descr="DSC_00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3388" y="257175"/>
            <a:ext cx="9577388" cy="641191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что же такое информационная работа?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b="1" i="1" dirty="0" smtClean="0"/>
              <a:t>Информационное обеспечение</a:t>
            </a:r>
            <a:r>
              <a:rPr lang="ru-RU" dirty="0" smtClean="0"/>
              <a:t> – это деятельность по организации и обеспечению коммуникации </a:t>
            </a:r>
            <a:r>
              <a:rPr lang="ru-RU" i="1" u="sng" dirty="0" smtClean="0">
                <a:solidFill>
                  <a:srgbClr val="00B0F0"/>
                </a:solidFill>
              </a:rPr>
              <a:t>субъекта</a:t>
            </a:r>
            <a:r>
              <a:rPr lang="ru-RU" dirty="0" smtClean="0"/>
              <a:t> (которым может выступать отдельная личность, целое предприятие, </a:t>
            </a:r>
            <a:r>
              <a:rPr lang="ru-RU" u="sng" dirty="0" smtClean="0">
                <a:solidFill>
                  <a:srgbClr val="00B0F0"/>
                </a:solidFill>
              </a:rPr>
              <a:t>общественная организация</a:t>
            </a:r>
            <a:r>
              <a:rPr lang="ru-RU" dirty="0" smtClean="0"/>
              <a:t>, государство) со своей общественностью.</a:t>
            </a:r>
            <a:endParaRPr lang="ru-RU" b="1" i="1" dirty="0" smtClean="0"/>
          </a:p>
          <a:p>
            <a:pPr>
              <a:lnSpc>
                <a:spcPct val="90000"/>
              </a:lnSpc>
            </a:pPr>
            <a:r>
              <a:rPr lang="ru-RU" b="1" i="1" dirty="0" smtClean="0"/>
              <a:t>Целью</a:t>
            </a:r>
            <a:r>
              <a:rPr lang="ru-RU" dirty="0" smtClean="0"/>
              <a:t> информационного обеспечения деятельности организации является </a:t>
            </a:r>
            <a:r>
              <a:rPr lang="ru-RU" u="sng" dirty="0" smtClean="0">
                <a:solidFill>
                  <a:srgbClr val="FF0000"/>
                </a:solidFill>
              </a:rPr>
              <a:t>изменение общественного мнения в отношении самой организации, её партнеров и оппонентов.</a:t>
            </a:r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2100" name="Picture 4" descr="DSC_0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38113"/>
            <a:ext cx="9864725" cy="6604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0" dirty="0" smtClean="0"/>
              <a:t>Общая схема распределения внимания (100%) при восприятии текстов на плоскости листа примерно такова: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93062" cy="4608513"/>
        </p:xfrm>
        <a:graphic>
          <a:graphicData uri="http://schemas.openxmlformats.org/drawingml/2006/table">
            <a:tbl>
              <a:tblPr/>
              <a:tblGrid>
                <a:gridCol w="2663825"/>
                <a:gridCol w="2665412"/>
                <a:gridCol w="2663825"/>
              </a:tblGrid>
              <a:tr h="2268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10 %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9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пример стенд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806" y="320036"/>
            <a:ext cx="7066094" cy="6395112"/>
          </a:xfrm>
        </p:spPr>
      </p:pic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solidFill>
                  <a:srgbClr val="00B0F0"/>
                </a:solidFill>
              </a:rPr>
              <a:t>	Примеры агитационных листовок, буклетов, плакатов</a:t>
            </a:r>
            <a:endParaRPr lang="ru-RU" sz="4800" dirty="0">
              <a:solidFill>
                <a:srgbClr val="00B0F0"/>
              </a:solidFill>
            </a:endParaRP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06425"/>
            <a:ext cx="8459787" cy="5630863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0600" y="260350"/>
            <a:ext cx="4543425" cy="635476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60350"/>
            <a:ext cx="4500563" cy="63373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15900"/>
            <a:ext cx="4454525" cy="630872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88913"/>
            <a:ext cx="4522788" cy="6465887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424862" cy="596265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Зачем нужна ИР?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Информировать членов профсоюза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 работе сделанной для них</a:t>
            </a:r>
          </a:p>
          <a:p>
            <a:r>
              <a:rPr lang="ru-RU" dirty="0" smtClean="0"/>
              <a:t>Привлекать новых членов профсоюза</a:t>
            </a:r>
          </a:p>
          <a:p>
            <a:r>
              <a:rPr lang="ru-RU" dirty="0" smtClean="0"/>
              <a:t>Создавать имидж профсоюзов</a:t>
            </a:r>
          </a:p>
          <a:p>
            <a:r>
              <a:rPr lang="ru-RU" dirty="0" smtClean="0"/>
              <a:t>Помогать людям решать проблемы</a:t>
            </a:r>
          </a:p>
          <a:p>
            <a:r>
              <a:rPr lang="ru-RU" dirty="0" smtClean="0"/>
              <a:t>Координация профсоюзных сил</a:t>
            </a:r>
          </a:p>
          <a:p>
            <a:r>
              <a:rPr lang="ru-RU" dirty="0" smtClean="0"/>
              <a:t>Обмен опытом между структурами</a:t>
            </a: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69925"/>
            <a:ext cx="7559675" cy="5351463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58800"/>
            <a:ext cx="8243888" cy="582295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originalno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04813"/>
            <a:ext cx="7302500" cy="60452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баннер профсоюза-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628775"/>
            <a:ext cx="7199313" cy="3597275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 descr="плакат обрати вним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713" y="0"/>
            <a:ext cx="482123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polet_fantas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20713"/>
            <a:ext cx="7302500" cy="56515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плакат кул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88913"/>
            <a:ext cx="4610100" cy="648017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листовка для раздаци на улиц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620713"/>
            <a:ext cx="7793038" cy="5510212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ont_give_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052513"/>
            <a:ext cx="3876675" cy="47625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Что и кому </a:t>
            </a:r>
            <a:r>
              <a:rPr lang="ru-RU" dirty="0" smtClean="0"/>
              <a:t>мы хотим сказать?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8596" y="3429000"/>
            <a:ext cx="2857520" cy="22145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Зачем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профсоюз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28926" y="3425837"/>
            <a:ext cx="3089289" cy="228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 dirty="0">
                <a:latin typeface="Arial" charset="0"/>
              </a:rPr>
              <a:t>	</a:t>
            </a:r>
            <a:r>
              <a:rPr lang="ru-RU" sz="3200" dirty="0">
                <a:latin typeface="Arial" charset="0"/>
              </a:rPr>
              <a:t>Что сделал</a:t>
            </a:r>
            <a:r>
              <a:rPr lang="en-US" sz="3200" dirty="0">
                <a:latin typeface="Arial" charset="0"/>
              </a:rPr>
              <a:t> </a:t>
            </a:r>
            <a:r>
              <a:rPr lang="ru-RU" sz="3200" dirty="0" smtClean="0">
                <a:latin typeface="Arial" charset="0"/>
              </a:rPr>
              <a:t>профсоюз</a:t>
            </a:r>
            <a:endParaRPr lang="ru-RU" sz="32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572132" y="3500438"/>
            <a:ext cx="331945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>
                <a:latin typeface="Arial" charset="0"/>
              </a:rPr>
              <a:t>	</a:t>
            </a:r>
            <a:r>
              <a:rPr lang="ru-RU" sz="3200" dirty="0">
                <a:latin typeface="Arial" charset="0"/>
              </a:rPr>
              <a:t>Внутренняя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dirty="0">
                <a:latin typeface="Arial" charset="0"/>
              </a:rPr>
              <a:t>	</a:t>
            </a:r>
            <a:r>
              <a:rPr lang="ru-RU" sz="3200" dirty="0">
                <a:latin typeface="Arial" charset="0"/>
              </a:rPr>
              <a:t>информация</a:t>
            </a:r>
            <a:r>
              <a:rPr lang="en-US" sz="3200" dirty="0">
                <a:latin typeface="Arial" charset="0"/>
              </a:rPr>
              <a:t>	</a:t>
            </a:r>
            <a:endParaRPr lang="ru-RU" sz="3200" dirty="0">
              <a:latin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H="1">
            <a:off x="321439" y="2250273"/>
            <a:ext cx="2143140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500166" y="1285860"/>
            <a:ext cx="2428892" cy="21431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785918" y="1214422"/>
            <a:ext cx="5214974" cy="22145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000364" y="1214422"/>
            <a:ext cx="4714908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6710" y="2143116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?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1" name="Содержимое 5" descr="эмблема профсоюза (официальная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6" grpId="0" build="p"/>
      <p:bldP spid="1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solidarity_you_are_union_poster_-_2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836613"/>
            <a:ext cx="3440112" cy="467995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dont_panic_organi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254000"/>
            <a:ext cx="6348413" cy="634841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гарантированозаконом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9144000" cy="5897563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гарантированозаконом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5970587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каксоздатьпрофсоюз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0"/>
            <a:ext cx="9144000" cy="6446838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каксоздатьпрофсоюз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46837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календар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5463"/>
            <a:ext cx="9144000" cy="6332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285728"/>
            <a:ext cx="441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Основные методы</a:t>
            </a:r>
            <a:r>
              <a:rPr lang="ru-RU" dirty="0" smtClean="0"/>
              <a:t> достижения целей в ИР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857232"/>
          <a:ext cx="7867650" cy="5488624"/>
        </p:xfrm>
        <a:graphic>
          <a:graphicData uri="http://schemas.openxmlformats.org/drawingml/2006/table">
            <a:tbl>
              <a:tblPr/>
              <a:tblGrid>
                <a:gridCol w="1512888"/>
                <a:gridCol w="2016125"/>
                <a:gridCol w="1943100"/>
                <a:gridCol w="2395537"/>
              </a:tblGrid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Реклама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Пропаганда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Достижение социального партнерства через диалог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и продвижение социальных услуг профсоюзов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численности членов организации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Способы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открытость, достигаемая  посредством акций (новости, интервью, выступления)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Контролируемые, финансируемые и оплачиваемые мероприятия (согласно «Закона о рекламе»)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Навязчивое информационное воздействие, подразумевающее скрытость информации,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и дезинформацию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Резуль-тат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Диалог, партнерство с учётом общественно-значимых интересов всех заинтересованных сторон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Расширение потребительского рынка социальных услуг, оказываемых профсоюзной организацией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числа сторонников (членов)  организации на определенный срок, изменение общественного мнения  об оппонентах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 txBox="1">
            <a:spLocks noChangeArrowheads="1"/>
          </p:cNvSpPr>
          <p:nvPr/>
        </p:nvSpPr>
        <p:spPr>
          <a:xfrm>
            <a:off x="857224" y="381000"/>
            <a:ext cx="7681913" cy="27606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Одна из важнейших составляющих эффективного информационного обеспечения деятельности организации – проведение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предварительного исследования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(опроса) среди членов организации с целью выявления проблем, предварительной оценки работы органов управления, сбора другой необходимой информации.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57224" y="3141663"/>
            <a:ext cx="7772400" cy="30241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Выделяются формальные и неформальные типы исследований.</a:t>
            </a:r>
            <a:endParaRPr kumimoji="0" lang="ru-RU" sz="2000" b="1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Неформальные исследования</a:t>
            </a: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проводятся без соблюдения определённых правил. Поэтому они используются не для предсказаний и прогнозирования, а для описания конкретных ситуаций.</a:t>
            </a:r>
            <a:endParaRPr kumimoji="0" lang="ru-RU" sz="2000" b="1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Формальные исследования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предусматривают методы сбора информации на основе научно определённых (репрезентативных) выборок. Этот тип исследований требует соблюдения определённых процедур исследовательского процесса от постановки задач до анализа и отчёта о проделанной работе. По своей методике они делятся на </a:t>
            </a:r>
            <a:r>
              <a:rPr kumimoji="0" lang="ru-RU" sz="2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качественные и количественные.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14348" y="512763"/>
            <a:ext cx="7958137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200" b="1" i="1" dirty="0" smtClean="0"/>
              <a:t>Добрый день!</a:t>
            </a:r>
            <a:endParaRPr lang="ru-RU" sz="1200" dirty="0" smtClean="0"/>
          </a:p>
          <a:p>
            <a:pPr algn="r"/>
            <a:r>
              <a:rPr lang="ru-RU" sz="1200" dirty="0" smtClean="0"/>
              <a:t>(информация записанная Вами в данную анкету является анонимной и послужит в дальнейшем для совершенствования работы семинарских занятий)</a:t>
            </a:r>
          </a:p>
          <a:p>
            <a:r>
              <a:rPr lang="ru-RU" sz="1200" i="1" dirty="0" smtClean="0"/>
              <a:t> </a:t>
            </a:r>
            <a:endParaRPr lang="ru-RU" sz="1200" dirty="0" smtClean="0"/>
          </a:p>
          <a:p>
            <a:r>
              <a:rPr lang="ru-RU" sz="1200" b="1" i="1" dirty="0" smtClean="0"/>
              <a:t>Просим Вас помочь в оценке семинара для председателей первичных организаций Профсоюза. Для этого:</a:t>
            </a:r>
            <a:endParaRPr lang="ru-RU" sz="1200" dirty="0" smtClean="0"/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А) Оцените информацию полученную на семинаре по десятибалльной системе, где «1» - это минимум, а «10» - это максимум       </a:t>
            </a:r>
          </a:p>
          <a:p>
            <a:r>
              <a:rPr lang="ru-RU" sz="1200" dirty="0" smtClean="0"/>
              <a:t> 1     2     3     4     5     6     7     8     9     10</a:t>
            </a:r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Б) Поясните, пожалуйста, Вашу оценку, почему Вы поставили именно такой балл ______________________________________________________________.</a:t>
            </a:r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В) Какие из проведенных лекций(занятий) Вам показались наиболее удачными? Почему? ______________________________________________________________________________________________________________________________________________________________________________________________________.</a:t>
            </a:r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Г) Укажите основной для Вас источник получения информации о работе Профсоюза:</a:t>
            </a:r>
          </a:p>
          <a:p>
            <a:r>
              <a:rPr lang="ru-RU" sz="1200" dirty="0" smtClean="0"/>
              <a:t>- профсоюзная газета (страничка в ней);</a:t>
            </a:r>
          </a:p>
          <a:p>
            <a:r>
              <a:rPr lang="ru-RU" sz="1200" dirty="0" smtClean="0"/>
              <a:t>- профсоюзный уголок;</a:t>
            </a:r>
          </a:p>
          <a:p>
            <a:r>
              <a:rPr lang="ru-RU" sz="1200" dirty="0" smtClean="0"/>
              <a:t>- устная информация (от кого? ______________________________________);</a:t>
            </a:r>
          </a:p>
          <a:p>
            <a:r>
              <a:rPr lang="ru-RU" sz="1200" dirty="0" smtClean="0"/>
              <a:t>- другие СМИ (радио, ТВ-передачи, Интернет, иное ____________________ ).</a:t>
            </a:r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Д) Внесите Ваши предложения и пожелания по совершенствованию работы семинара, _______________________________________________________________________________________________________________________________________________________________________________________________________________________________________________________________________ .</a:t>
            </a:r>
          </a:p>
          <a:p>
            <a:r>
              <a:rPr lang="ru-RU" sz="1200" b="1" i="1" dirty="0" smtClean="0"/>
              <a:t> </a:t>
            </a:r>
            <a:endParaRPr lang="ru-RU" sz="1200" dirty="0" smtClean="0"/>
          </a:p>
          <a:p>
            <a:pPr algn="ctr"/>
            <a:r>
              <a:rPr lang="ru-RU" sz="1200" b="1" i="1" dirty="0" smtClean="0"/>
              <a:t>Спасибо за сотрудничество!</a:t>
            </a:r>
            <a:endParaRPr lang="ru-RU" sz="1200" dirty="0" smtClean="0"/>
          </a:p>
          <a:p>
            <a:pPr algn="ctr"/>
            <a:r>
              <a:rPr lang="ru-RU" sz="1200" b="1" i="1" dirty="0" smtClean="0"/>
              <a:t>Желаем, плодотворной работы и успехов в общественной и профсоюзной деятельности.</a:t>
            </a:r>
            <a:endParaRPr lang="ru-RU" sz="1200" dirty="0"/>
          </a:p>
        </p:txBody>
      </p:sp>
      <p:pic>
        <p:nvPicPr>
          <p:cNvPr id="3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Unicode MS" pitchFamily="34" charset="-128"/>
              </a:rPr>
              <a:t>Инструменты: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ru-RU" sz="3600" dirty="0" smtClean="0"/>
              <a:t>Стенды</a:t>
            </a:r>
          </a:p>
          <a:p>
            <a:pPr marL="609600" indent="-609600">
              <a:buFontTx/>
              <a:buAutoNum type="arabicPeriod"/>
            </a:pPr>
            <a:r>
              <a:rPr lang="ru-RU" sz="3600" dirty="0" smtClean="0"/>
              <a:t>Листовки, буклеты, плакаты</a:t>
            </a:r>
          </a:p>
          <a:p>
            <a:pPr marL="609600" indent="-609600">
              <a:buFontTx/>
              <a:buAutoNum type="arabicPeriod"/>
            </a:pPr>
            <a:r>
              <a:rPr lang="ru-RU" sz="3600" dirty="0" smtClean="0"/>
              <a:t>Общие собрания</a:t>
            </a:r>
          </a:p>
          <a:p>
            <a:pPr marL="609600" indent="-609600">
              <a:buFontTx/>
              <a:buAutoNum type="arabicPeriod"/>
            </a:pPr>
            <a:r>
              <a:rPr lang="ru-RU" sz="3600" dirty="0" smtClean="0"/>
              <a:t>Газеты, журналы</a:t>
            </a:r>
          </a:p>
          <a:p>
            <a:pPr marL="609600" indent="-609600">
              <a:buFontTx/>
              <a:buAutoNum type="arabicPeriod"/>
            </a:pPr>
            <a:r>
              <a:rPr lang="ru-RU" sz="3600" dirty="0" smtClean="0"/>
              <a:t>Интернет</a:t>
            </a:r>
          </a:p>
          <a:p>
            <a:pPr marL="609600" indent="-609600">
              <a:buFontTx/>
              <a:buAutoNum type="arabicPeriod"/>
            </a:pPr>
            <a:r>
              <a:rPr lang="ru-RU" sz="3600" dirty="0" smtClean="0"/>
              <a:t>Другие СМИ</a:t>
            </a: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27298" y="0"/>
            <a:ext cx="16002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81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0"/>
            <a:ext cx="16002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0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-60443"/>
            <a:ext cx="16002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31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-32726"/>
            <a:ext cx="16002000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08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86" y="1214422"/>
            <a:ext cx="7643866" cy="564357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eseur.ru/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</a:rPr>
              <a:t>orenburg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/</a:t>
            </a:r>
          </a:p>
          <a:p>
            <a:pPr marL="45720" indent="0" algn="ctr">
              <a:buNone/>
            </a:pPr>
            <a:endParaRPr lang="ru-RU" sz="4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prof56@list.ru</a:t>
            </a:r>
          </a:p>
          <a:p>
            <a:pPr marL="45720" indent="0" algn="ctr">
              <a:buNone/>
            </a:pP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http://www.solidarnost.org/</a:t>
            </a:r>
          </a:p>
          <a:p>
            <a:pPr marL="45720" indent="0" algn="ctr">
              <a:buNone/>
            </a:pPr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2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357430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0B0F0"/>
                </a:solidFill>
              </a:rPr>
              <a:t>Спасибо за внимание!</a:t>
            </a:r>
            <a:endParaRPr lang="ru-RU" sz="7200" dirty="0">
              <a:solidFill>
                <a:srgbClr val="00B0F0"/>
              </a:solidFill>
            </a:endParaRPr>
          </a:p>
        </p:txBody>
      </p:sp>
      <p:pic>
        <p:nvPicPr>
          <p:cNvPr id="3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Источники информации </a:t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 err="1" smtClean="0"/>
              <a:t>первички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Трудовой коллектив (члены профсоюза)</a:t>
            </a:r>
          </a:p>
          <a:p>
            <a:r>
              <a:rPr lang="ru-RU" dirty="0" smtClean="0"/>
              <a:t>Обком (сайт, рассылки, личное общение)</a:t>
            </a:r>
          </a:p>
          <a:p>
            <a:r>
              <a:rPr lang="ru-RU" dirty="0" smtClean="0"/>
              <a:t>Сайты ЦС, ФНПР, «Солидарности» и др.</a:t>
            </a:r>
          </a:p>
          <a:p>
            <a:r>
              <a:rPr lang="ru-RU" dirty="0" smtClean="0"/>
              <a:t>Газета «Мой Профсоюз», «Солидарность»</a:t>
            </a:r>
            <a:r>
              <a:rPr lang="en-US" dirty="0" smtClean="0"/>
              <a:t> </a:t>
            </a:r>
            <a:r>
              <a:rPr lang="ru-RU" dirty="0" smtClean="0"/>
              <a:t>и другие профсоюзные издания</a:t>
            </a:r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на стенд?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Коллективный договор 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Короткий перечень самых сильных мест </a:t>
            </a:r>
            <a:r>
              <a:rPr lang="ru-RU" dirty="0" err="1" smtClean="0"/>
              <a:t>колдоговора</a:t>
            </a:r>
            <a:r>
              <a:rPr lang="ru-RU" dirty="0" smtClean="0"/>
              <a:t> (крупно)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Информацию о деятельности профкома (свежую)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Информацию о планах профкома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Информацию о </a:t>
            </a:r>
            <a:r>
              <a:rPr lang="ru-RU" dirty="0" err="1" smtClean="0"/>
              <a:t>спортивно-оздоровительно</a:t>
            </a:r>
            <a:r>
              <a:rPr lang="en-US" dirty="0" smtClean="0"/>
              <a:t>/</a:t>
            </a:r>
            <a:r>
              <a:rPr lang="ru-RU" dirty="0" smtClean="0"/>
              <a:t>детских </a:t>
            </a:r>
            <a:r>
              <a:rPr lang="ru-RU" dirty="0" smtClean="0"/>
              <a:t>мероприятиях</a:t>
            </a:r>
            <a:endParaRPr lang="ru-RU" dirty="0" smtClean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на стенд?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 smtClean="0"/>
              <a:t>Общую информацию о деятельности профсоюза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Любопытные маленькие новости, сообщения (для привлечения внимания)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Яркие плакаты, агитки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Как найти председателя</a:t>
            </a:r>
          </a:p>
          <a:p>
            <a:endParaRPr lang="ru-RU" dirty="0"/>
          </a:p>
        </p:txBody>
      </p:sp>
      <p:pic>
        <p:nvPicPr>
          <p:cNvPr id="4" name="Содержимое 5" descr="эмблема профсоюза (официальная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57526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677</Words>
  <Application>Microsoft Office PowerPoint</Application>
  <PresentationFormat>Экран (4:3)</PresentationFormat>
  <Paragraphs>152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Слайд 1</vt:lpstr>
      <vt:lpstr>Информационная работа в Профсоюзе</vt:lpstr>
      <vt:lpstr>А что же такое информационная работа?</vt:lpstr>
      <vt:lpstr>Зачем нужна ИР?</vt:lpstr>
      <vt:lpstr>Что и кому мы хотим сказать?</vt:lpstr>
      <vt:lpstr>Инструменты:</vt:lpstr>
      <vt:lpstr>Источники информации  для первички:</vt:lpstr>
      <vt:lpstr>Что на стенд?</vt:lpstr>
      <vt:lpstr>Что на стенд?</vt:lpstr>
      <vt:lpstr>Что рассказывать на собраниях?</vt:lpstr>
      <vt:lpstr>Листовки, буклеты, плакаты  (прочая раздаточная полиграфия) </vt:lpstr>
      <vt:lpstr>Интернет</vt:lpstr>
      <vt:lpstr>ППО: раздел (страничка) на сайте учреждения (свой сайт)</vt:lpstr>
      <vt:lpstr>ППО в социальных сетях</vt:lpstr>
      <vt:lpstr>Что первичка может предоставть  внешнему миру</vt:lpstr>
      <vt:lpstr>Какую информацию ждут  в Обкоме и зачем</vt:lpstr>
      <vt:lpstr>При взаимодействии со СМИ</vt:lpstr>
      <vt:lpstr>Кстати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Общая схема распределения внимания (100%) при восприятии текстов на плоскости листа примерно такова: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Информационная работа в Профсоюзе</dc:title>
  <dc:creator>User</dc:creator>
  <cp:lastModifiedBy>User</cp:lastModifiedBy>
  <cp:revision>43</cp:revision>
  <dcterms:created xsi:type="dcterms:W3CDTF">2013-09-04T07:16:36Z</dcterms:created>
  <dcterms:modified xsi:type="dcterms:W3CDTF">2015-03-12T09:49:53Z</dcterms:modified>
</cp:coreProperties>
</file>