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61" r:id="rId6"/>
    <p:sldId id="262" r:id="rId7"/>
    <p:sldId id="263" r:id="rId8"/>
    <p:sldId id="264" r:id="rId9"/>
    <p:sldId id="267" r:id="rId10"/>
    <p:sldId id="270" r:id="rId11"/>
    <p:sldId id="271" r:id="rId12"/>
    <p:sldId id="272" r:id="rId13"/>
    <p:sldId id="309" r:id="rId14"/>
    <p:sldId id="310" r:id="rId15"/>
    <p:sldId id="311" r:id="rId16"/>
    <p:sldId id="312" r:id="rId17"/>
    <p:sldId id="265" r:id="rId18"/>
    <p:sldId id="268" r:id="rId19"/>
    <p:sldId id="273" r:id="rId20"/>
    <p:sldId id="274" r:id="rId21"/>
    <p:sldId id="266" r:id="rId22"/>
    <p:sldId id="269" r:id="rId23"/>
    <p:sldId id="275" r:id="rId24"/>
    <p:sldId id="276" r:id="rId25"/>
    <p:sldId id="277" r:id="rId26"/>
    <p:sldId id="278" r:id="rId27"/>
    <p:sldId id="306" r:id="rId28"/>
    <p:sldId id="279" r:id="rId29"/>
    <p:sldId id="281" r:id="rId30"/>
    <p:sldId id="313" r:id="rId31"/>
    <p:sldId id="280" r:id="rId32"/>
    <p:sldId id="283" r:id="rId33"/>
    <p:sldId id="284" r:id="rId34"/>
    <p:sldId id="285" r:id="rId35"/>
    <p:sldId id="286" r:id="rId36"/>
    <p:sldId id="307" r:id="rId37"/>
    <p:sldId id="291" r:id="rId38"/>
    <p:sldId id="259" r:id="rId39"/>
    <p:sldId id="294" r:id="rId40"/>
    <p:sldId id="295" r:id="rId41"/>
    <p:sldId id="305" r:id="rId42"/>
    <p:sldId id="300" r:id="rId43"/>
    <p:sldId id="302" r:id="rId44"/>
    <p:sldId id="314" r:id="rId45"/>
    <p:sldId id="315"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7479192-A6D5-4F70-B0AB-CCE4E698931E}" type="datetimeFigureOut">
              <a:rPr lang="ru-RU" smtClean="0"/>
              <a:t>13.11.2022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5280D0-E15E-4C71-B1A2-DD44F7A8F039}"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7479192-A6D5-4F70-B0AB-CCE4E698931E}" type="datetimeFigureOut">
              <a:rPr lang="ru-RU" smtClean="0"/>
              <a:t>13.11.2022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5280D0-E15E-4C71-B1A2-DD44F7A8F03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479192-A6D5-4F70-B0AB-CCE4E698931E}" type="datetimeFigureOut">
              <a:rPr lang="ru-RU" smtClean="0"/>
              <a:t>13.11.2022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5280D0-E15E-4C71-B1A2-DD44F7A8F03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479192-A6D5-4F70-B0AB-CCE4E698931E}" type="datetimeFigureOut">
              <a:rPr lang="ru-RU" smtClean="0"/>
              <a:t>13.11.2022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5280D0-E15E-4C71-B1A2-DD44F7A8F039}"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479192-A6D5-4F70-B0AB-CCE4E698931E}" type="datetimeFigureOut">
              <a:rPr lang="ru-RU" smtClean="0"/>
              <a:t>13.11.2022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5280D0-E15E-4C71-B1A2-DD44F7A8F03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479192-A6D5-4F70-B0AB-CCE4E698931E}" type="datetimeFigureOut">
              <a:rPr lang="ru-RU" smtClean="0"/>
              <a:t>13.11.2022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5280D0-E15E-4C71-B1A2-DD44F7A8F039}"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7479192-A6D5-4F70-B0AB-CCE4E698931E}" type="datetimeFigureOut">
              <a:rPr lang="ru-RU" smtClean="0"/>
              <a:t>13.11.2022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B5280D0-E15E-4C71-B1A2-DD44F7A8F039}"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7479192-A6D5-4F70-B0AB-CCE4E698931E}" type="datetimeFigureOut">
              <a:rPr lang="ru-RU" smtClean="0"/>
              <a:t>13.11.2022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B5280D0-E15E-4C71-B1A2-DD44F7A8F03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79192-A6D5-4F70-B0AB-CCE4E698931E}" type="datetimeFigureOut">
              <a:rPr lang="ru-RU" smtClean="0"/>
              <a:t>13.11.2022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B5280D0-E15E-4C71-B1A2-DD44F7A8F03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7479192-A6D5-4F70-B0AB-CCE4E698931E}" type="datetimeFigureOut">
              <a:rPr lang="ru-RU" smtClean="0"/>
              <a:t>13.11.2022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5280D0-E15E-4C71-B1A2-DD44F7A8F03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7479192-A6D5-4F70-B0AB-CCE4E698931E}" type="datetimeFigureOut">
              <a:rPr lang="ru-RU" smtClean="0"/>
              <a:t>13.11.2022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5280D0-E15E-4C71-B1A2-DD44F7A8F039}"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479192-A6D5-4F70-B0AB-CCE4E698931E}" type="datetimeFigureOut">
              <a:rPr lang="ru-RU" smtClean="0"/>
              <a:t>13.11.2022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B5280D0-E15E-4C71-B1A2-DD44F7A8F03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login.consultant.ru/link/?req=doc&amp;base=LAW&amp;n=410378&amp;dst=15275&amp;demo=1"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glavkniga.ru/situations/k518533" TargetMode="External"/><Relationship Id="rId2" Type="http://schemas.openxmlformats.org/officeDocument/2006/relationships/hyperlink" Target="https://glavkniga.ru/situations/k517896"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login.consultant.ru/link/?req=doc&amp;base=LAW&amp;n=404038&amp;dst=1000000001&amp;demo=1"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usn.1gl.ru/#/document/99/901765862/XA00MAU2NG/"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s://usn.1gl.ru/#/document/99/901765862/XA00M9C2N0/"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https://usn.1gl.ru/#/document/99/901765862/XA00M9S2NB/"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usn.1gl.ru/#/document/16/127125/" TargetMode="External"/><Relationship Id="rId2" Type="http://schemas.openxmlformats.org/officeDocument/2006/relationships/hyperlink" Target="https://usn.1gl.ru/#/document/99/352000951/"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907704" y="4509120"/>
            <a:ext cx="6184776" cy="936104"/>
          </a:xfrm>
        </p:spPr>
        <p:txBody>
          <a:bodyPr>
            <a:noAutofit/>
          </a:bodyPr>
          <a:lstStyle/>
          <a:p>
            <a:r>
              <a:rPr lang="ru-RU" dirty="0" smtClean="0"/>
              <a:t>Семинар </a:t>
            </a:r>
            <a:r>
              <a:rPr lang="ru-RU" dirty="0" smtClean="0"/>
              <a:t>14.11.2022</a:t>
            </a:r>
            <a:endParaRPr lang="ru-RU" dirty="0" smtClean="0"/>
          </a:p>
          <a:p>
            <a:r>
              <a:rPr lang="ru-RU" dirty="0" smtClean="0"/>
              <a:t>Лектор Марина Евгеньевна </a:t>
            </a:r>
            <a:r>
              <a:rPr lang="ru-RU" dirty="0" err="1" smtClean="0"/>
              <a:t>Грохотова</a:t>
            </a:r>
            <a:endParaRPr lang="ru-RU" dirty="0"/>
          </a:p>
        </p:txBody>
      </p:sp>
      <p:sp>
        <p:nvSpPr>
          <p:cNvPr id="2" name="Заголовок 1"/>
          <p:cNvSpPr>
            <a:spLocks noGrp="1"/>
          </p:cNvSpPr>
          <p:nvPr>
            <p:ph type="ctrTitle"/>
          </p:nvPr>
        </p:nvSpPr>
        <p:spPr>
          <a:xfrm>
            <a:off x="899592" y="548680"/>
            <a:ext cx="7632848" cy="3456384"/>
          </a:xfrm>
        </p:spPr>
        <p:txBody>
          <a:bodyPr>
            <a:noAutofit/>
          </a:bodyPr>
          <a:lstStyle/>
          <a:p>
            <a:r>
              <a:rPr lang="ru-RU" sz="3600" dirty="0" smtClean="0"/>
              <a:t>Изменения законодательства </a:t>
            </a:r>
            <a:r>
              <a:rPr lang="ru-RU" sz="3600" dirty="0" smtClean="0"/>
              <a:t>РФ о налогах и </a:t>
            </a:r>
            <a:r>
              <a:rPr lang="ru-RU" sz="3600" dirty="0" smtClean="0"/>
              <a:t>сборах, </a:t>
            </a:r>
            <a:r>
              <a:rPr lang="ru-RU" sz="3600" dirty="0" smtClean="0"/>
              <a:t>страховых </a:t>
            </a:r>
            <a:r>
              <a:rPr lang="ru-RU" sz="3600" dirty="0" smtClean="0"/>
              <a:t>взносах с 01.01.2023. Объединение ПФР И ФСС. ЕНП. НДФЛ.</a:t>
            </a:r>
            <a:endParaRPr lang="ru-RU" sz="3600" dirty="0"/>
          </a:p>
        </p:txBody>
      </p:sp>
    </p:spTree>
    <p:extLst>
      <p:ext uri="{BB962C8B-B14F-4D97-AF65-F5344CB8AC3E}">
        <p14:creationId xmlns:p14="http://schemas.microsoft.com/office/powerpoint/2010/main" val="3938445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7632847" cy="5904656"/>
          </a:xfrm>
        </p:spPr>
        <p:txBody>
          <a:bodyPr/>
          <a:lstStyle/>
          <a:p>
            <a:pPr algn="just"/>
            <a:r>
              <a:rPr lang="ru-RU" sz="2800" dirty="0"/>
              <a:t>Как подготовиться к новому порядку</a:t>
            </a:r>
            <a:r>
              <a:rPr lang="ru-RU" sz="2800" dirty="0"/>
              <a:t/>
            </a:r>
            <a:br>
              <a:rPr lang="ru-RU" sz="2800" dirty="0"/>
            </a:br>
            <a:r>
              <a:rPr lang="ru-RU" sz="2800" dirty="0" smtClean="0"/>
              <a:t/>
            </a:r>
            <a:br>
              <a:rPr lang="ru-RU" sz="2800" dirty="0" smtClean="0"/>
            </a:br>
            <a:r>
              <a:rPr lang="ru-RU" sz="2800" dirty="0"/>
              <a:t/>
            </a:r>
            <a:br>
              <a:rPr lang="ru-RU" sz="2800" dirty="0"/>
            </a:br>
            <a:r>
              <a:rPr lang="ru-RU" sz="2400" dirty="0" smtClean="0"/>
              <a:t>4. Разберитесь со сроками выплаты заработной платы. Это важно для перечисления ЕНП в будущем.</a:t>
            </a:r>
            <a:br>
              <a:rPr lang="ru-RU" sz="2400" dirty="0" smtClean="0"/>
            </a:br>
            <a:r>
              <a:rPr lang="ru-RU" sz="2400" dirty="0"/>
              <a:t/>
            </a:r>
            <a:br>
              <a:rPr lang="ru-RU" sz="2400" dirty="0"/>
            </a:br>
            <a:r>
              <a:rPr lang="ru-RU" sz="2400" dirty="0" smtClean="0"/>
              <a:t/>
            </a:r>
            <a:br>
              <a:rPr lang="ru-RU" sz="2400" dirty="0" smtClean="0"/>
            </a:br>
            <a:r>
              <a:rPr lang="ru-RU" sz="2400" dirty="0" smtClean="0"/>
              <a:t>5. Подготовьтесь к новой работе, внесите дополнение в рабочий план счетом, продумайте систему учета, на основании какого документа будете разносить ЕНП на счета расходов, решите как будете платить налоги, составьте график платежей и уведомлений.</a:t>
            </a:r>
            <a:r>
              <a:rPr lang="ru-RU" sz="2800" dirty="0" smtClean="0"/>
              <a:t>	 </a:t>
            </a:r>
            <a:endParaRPr lang="ru-RU" sz="2800" dirty="0"/>
          </a:p>
        </p:txBody>
      </p:sp>
    </p:spTree>
    <p:extLst>
      <p:ext uri="{BB962C8B-B14F-4D97-AF65-F5344CB8AC3E}">
        <p14:creationId xmlns:p14="http://schemas.microsoft.com/office/powerpoint/2010/main" val="1591658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76672"/>
            <a:ext cx="7848872" cy="5904656"/>
          </a:xfrm>
        </p:spPr>
        <p:txBody>
          <a:bodyPr/>
          <a:lstStyle/>
          <a:p>
            <a:pPr algn="l"/>
            <a:r>
              <a:rPr lang="ru-RU" sz="2800" dirty="0" smtClean="0"/>
              <a:t>СРОКИ УПЛАТЫ НАЛОГОВ И ВЗНОСОВ</a:t>
            </a:r>
            <a:br>
              <a:rPr lang="ru-RU" sz="2800" dirty="0" smtClean="0"/>
            </a:br>
            <a:r>
              <a:rPr lang="ru-RU" sz="2800" dirty="0"/>
              <a:t/>
            </a:r>
            <a:br>
              <a:rPr lang="ru-RU" sz="2800" dirty="0"/>
            </a:br>
            <a:r>
              <a:rPr lang="ru-RU" sz="2400" dirty="0"/>
              <a:t>Срок перечисления большинства налогов и взносов на ЕНС — 28-е число месяца. </a:t>
            </a:r>
            <a:r>
              <a:rPr lang="ru-RU" sz="2400" dirty="0" smtClean="0"/>
              <a:t/>
            </a:r>
            <a:br>
              <a:rPr lang="ru-RU" sz="2400" dirty="0" smtClean="0"/>
            </a:br>
            <a:r>
              <a:rPr lang="ru-RU" sz="2400" dirty="0"/>
              <a:t/>
            </a:r>
            <a:br>
              <a:rPr lang="ru-RU" sz="2400" dirty="0"/>
            </a:br>
            <a:r>
              <a:rPr lang="ru-RU" sz="2400" dirty="0" smtClean="0"/>
              <a:t>Такие </a:t>
            </a:r>
            <a:r>
              <a:rPr lang="ru-RU" sz="2400" dirty="0"/>
              <a:t>поправки внесли в нормы о сроках уплаты различных налогов и взносов (например, НДС, страховых взносов, налога на имущество</a:t>
            </a:r>
            <a:r>
              <a:rPr lang="ru-RU" sz="2400" dirty="0" smtClean="0"/>
              <a:t>).</a:t>
            </a:r>
            <a:br>
              <a:rPr lang="ru-RU" sz="2400" dirty="0" smtClean="0"/>
            </a:br>
            <a:r>
              <a:rPr lang="ru-RU" sz="2400" dirty="0"/>
              <a:t/>
            </a:r>
            <a:br>
              <a:rPr lang="ru-RU" sz="2400" dirty="0"/>
            </a:br>
            <a:r>
              <a:rPr lang="ru-RU" sz="2400" dirty="0"/>
              <a:t>Периодичность платежей в целом не изменяется</a:t>
            </a:r>
            <a:r>
              <a:rPr lang="ru-RU" sz="2400" dirty="0" smtClean="0"/>
              <a:t>.</a:t>
            </a:r>
            <a:br>
              <a:rPr lang="ru-RU" sz="2400" dirty="0" smtClean="0"/>
            </a:br>
            <a:r>
              <a:rPr lang="ru-RU" sz="2400" dirty="0"/>
              <a:t/>
            </a:r>
            <a:br>
              <a:rPr lang="ru-RU" sz="2400" dirty="0"/>
            </a:br>
            <a:r>
              <a:rPr lang="ru-RU" sz="2400" dirty="0" smtClean="0"/>
              <a:t>Исключение взносы на травматизм на сегодня сроки уплаты на 2023 год остались прежние, так и платим 15 числа.</a:t>
            </a:r>
            <a:r>
              <a:rPr lang="ru-RU" sz="2400" dirty="0"/>
              <a:t/>
            </a:r>
            <a:br>
              <a:rPr lang="ru-RU" sz="2400" dirty="0"/>
            </a:br>
            <a:endParaRPr lang="ru-RU" sz="2400" dirty="0"/>
          </a:p>
        </p:txBody>
      </p:sp>
    </p:spTree>
    <p:extLst>
      <p:ext uri="{BB962C8B-B14F-4D97-AF65-F5344CB8AC3E}">
        <p14:creationId xmlns:p14="http://schemas.microsoft.com/office/powerpoint/2010/main" val="1923771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92696"/>
            <a:ext cx="7560839" cy="5400600"/>
          </a:xfrm>
        </p:spPr>
        <p:txBody>
          <a:bodyPr/>
          <a:lstStyle/>
          <a:p>
            <a:pPr algn="l"/>
            <a:r>
              <a:rPr lang="ru-RU" sz="2800" dirty="0" smtClean="0">
                <a:effectLst/>
              </a:rPr>
              <a:t>Порядок списания налоговиками денежных средств, перечисленных в порядке ЕНП</a:t>
            </a:r>
            <a:r>
              <a:rPr lang="ru-RU" sz="2000" dirty="0">
                <a:effectLst/>
              </a:rPr>
              <a:t/>
            </a:r>
            <a:br>
              <a:rPr lang="ru-RU" sz="2000" dirty="0">
                <a:effectLst/>
              </a:rPr>
            </a:br>
            <a:r>
              <a:rPr lang="ru-RU" sz="2000" dirty="0" smtClean="0">
                <a:effectLst/>
              </a:rPr>
              <a:t/>
            </a:r>
            <a:br>
              <a:rPr lang="ru-RU" sz="2000" dirty="0" smtClean="0">
                <a:effectLst/>
              </a:rPr>
            </a:br>
            <a:r>
              <a:rPr lang="ru-RU" sz="2000" dirty="0">
                <a:effectLst/>
              </a:rPr>
              <a:t/>
            </a:r>
            <a:br>
              <a:rPr lang="ru-RU" sz="2000" dirty="0">
                <a:effectLst/>
              </a:rPr>
            </a:br>
            <a:r>
              <a:rPr lang="ru-RU" sz="2000" dirty="0">
                <a:effectLst/>
              </a:rPr>
              <a:t/>
            </a:r>
            <a:br>
              <a:rPr lang="ru-RU" sz="2000" dirty="0">
                <a:effectLst/>
              </a:rPr>
            </a:br>
            <a:r>
              <a:rPr lang="ru-RU" sz="2000" dirty="0" smtClean="0">
                <a:effectLst/>
              </a:rPr>
              <a:t>1. Недоимки</a:t>
            </a:r>
            <a:r>
              <a:rPr lang="ru-RU" sz="2000" dirty="0">
                <a:effectLst/>
              </a:rPr>
              <a:t>;</a:t>
            </a:r>
            <a:br>
              <a:rPr lang="ru-RU" sz="2000" dirty="0">
                <a:effectLst/>
              </a:rPr>
            </a:br>
            <a:r>
              <a:rPr lang="ru-RU" sz="2000" dirty="0" smtClean="0">
                <a:effectLst/>
              </a:rPr>
              <a:t>2. Текущие налоги</a:t>
            </a:r>
            <a:r>
              <a:rPr lang="ru-RU" sz="2000" dirty="0">
                <a:effectLst/>
              </a:rPr>
              <a:t>, авансы по налогам, сборы, взносы;</a:t>
            </a:r>
            <a:br>
              <a:rPr lang="ru-RU" sz="2000" dirty="0">
                <a:effectLst/>
              </a:rPr>
            </a:br>
            <a:r>
              <a:rPr lang="ru-RU" sz="2000" dirty="0" smtClean="0">
                <a:effectLst/>
              </a:rPr>
              <a:t>3. Пени</a:t>
            </a:r>
            <a:r>
              <a:rPr lang="ru-RU" sz="2000" dirty="0">
                <a:effectLst/>
              </a:rPr>
              <a:t>;</a:t>
            </a:r>
            <a:br>
              <a:rPr lang="ru-RU" sz="2000" dirty="0">
                <a:effectLst/>
              </a:rPr>
            </a:br>
            <a:r>
              <a:rPr lang="ru-RU" sz="2000" dirty="0" smtClean="0">
                <a:effectLst/>
              </a:rPr>
              <a:t>4. Проценты</a:t>
            </a:r>
            <a:r>
              <a:rPr lang="ru-RU" sz="2000" dirty="0">
                <a:effectLst/>
              </a:rPr>
              <a:t>;</a:t>
            </a:r>
            <a:br>
              <a:rPr lang="ru-RU" sz="2000" dirty="0">
                <a:effectLst/>
              </a:rPr>
            </a:br>
            <a:r>
              <a:rPr lang="ru-RU" sz="2000" dirty="0" smtClean="0">
                <a:effectLst/>
              </a:rPr>
              <a:t>5. Штрафы</a:t>
            </a:r>
            <a:r>
              <a:rPr lang="ru-RU" sz="2000" dirty="0">
                <a:effectLst/>
              </a:rPr>
              <a:t>.</a:t>
            </a:r>
            <a:br>
              <a:rPr lang="ru-RU" sz="2000" dirty="0">
                <a:effectLst/>
              </a:rPr>
            </a:br>
            <a:r>
              <a:rPr lang="ru-RU" sz="2000" dirty="0" smtClean="0">
                <a:effectLst/>
              </a:rPr>
              <a:t/>
            </a:r>
            <a:br>
              <a:rPr lang="ru-RU" sz="2000" dirty="0" smtClean="0">
                <a:effectLst/>
              </a:rPr>
            </a:br>
            <a:r>
              <a:rPr lang="ru-RU" sz="2000" dirty="0" smtClean="0">
                <a:effectLst/>
              </a:rPr>
              <a:t>Важно правильно рассчитывать сумму ЕНП.</a:t>
            </a:r>
            <a:endParaRPr lang="ru-RU" sz="2000" dirty="0"/>
          </a:p>
        </p:txBody>
      </p:sp>
    </p:spTree>
    <p:extLst>
      <p:ext uri="{BB962C8B-B14F-4D97-AF65-F5344CB8AC3E}">
        <p14:creationId xmlns:p14="http://schemas.microsoft.com/office/powerpoint/2010/main" val="2867183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76672"/>
            <a:ext cx="7848871" cy="6048672"/>
          </a:xfrm>
        </p:spPr>
        <p:txBody>
          <a:bodyPr/>
          <a:lstStyle/>
          <a:p>
            <a:pPr algn="l"/>
            <a:r>
              <a:rPr lang="ru-RU" sz="2400" dirty="0">
                <a:effectLst/>
              </a:rPr>
              <a:t>Для информирования налоговой создано уведомление об исчисленных суммах налога. Утверждено оно приказом ФНС России от 02.03.2022 № ЕД-7-8/178</a:t>
            </a:r>
            <a:r>
              <a:rPr lang="ru-RU" sz="2400" dirty="0" smtClean="0">
                <a:effectLst/>
              </a:rPr>
              <a:t>@.</a:t>
            </a:r>
            <a:br>
              <a:rPr lang="ru-RU" sz="2400" dirty="0" smtClean="0">
                <a:effectLst/>
              </a:rPr>
            </a:br>
            <a:r>
              <a:rPr lang="ru-RU" sz="2400" dirty="0" smtClean="0">
                <a:effectLst/>
              </a:rPr>
              <a:t>Возможно с  2023</a:t>
            </a:r>
            <a:r>
              <a:rPr lang="ru-RU" sz="2400" dirty="0">
                <a:effectLst/>
              </a:rPr>
              <a:t> года форма уведомления будет скорректирована</a:t>
            </a:r>
            <a:r>
              <a:rPr lang="ru-RU" sz="2400" dirty="0" smtClean="0">
                <a:effectLst/>
              </a:rPr>
              <a:t>.</a:t>
            </a:r>
            <a:br>
              <a:rPr lang="ru-RU" sz="2400" dirty="0" smtClean="0">
                <a:effectLst/>
              </a:rPr>
            </a:br>
            <a:r>
              <a:rPr lang="ru-RU" sz="2400" dirty="0" smtClean="0">
                <a:effectLst/>
              </a:rPr>
              <a:t> </a:t>
            </a:r>
            <a:r>
              <a:rPr lang="ru-RU" sz="2400" dirty="0">
                <a:effectLst/>
              </a:rPr>
              <a:t>На данный момент в уведомлении отражаются следующие сведения:</a:t>
            </a:r>
            <a:br>
              <a:rPr lang="ru-RU" sz="2400" dirty="0">
                <a:effectLst/>
              </a:rPr>
            </a:br>
            <a:r>
              <a:rPr lang="ru-RU" sz="2400" dirty="0" smtClean="0">
                <a:effectLst/>
              </a:rPr>
              <a:t>- ИНН/КПП </a:t>
            </a:r>
            <a:r>
              <a:rPr lang="ru-RU" sz="2400" dirty="0">
                <a:effectLst/>
              </a:rPr>
              <a:t>налогоплательщика;</a:t>
            </a:r>
            <a:br>
              <a:rPr lang="ru-RU" sz="2400" dirty="0">
                <a:effectLst/>
              </a:rPr>
            </a:br>
            <a:r>
              <a:rPr lang="ru-RU" sz="2400" dirty="0" smtClean="0">
                <a:effectLst/>
              </a:rPr>
              <a:t>- код </a:t>
            </a:r>
            <a:r>
              <a:rPr lang="ru-RU" sz="2400" dirty="0">
                <a:effectLst/>
              </a:rPr>
              <a:t>налогового органа;</a:t>
            </a:r>
            <a:br>
              <a:rPr lang="ru-RU" sz="2400" dirty="0">
                <a:effectLst/>
              </a:rPr>
            </a:br>
            <a:r>
              <a:rPr lang="ru-RU" sz="2400" dirty="0" smtClean="0">
                <a:effectLst/>
              </a:rPr>
              <a:t>- КПП </a:t>
            </a:r>
            <a:r>
              <a:rPr lang="ru-RU" sz="2400" dirty="0">
                <a:effectLst/>
              </a:rPr>
              <a:t>в соответствии с расчетом или декларацией;</a:t>
            </a:r>
            <a:br>
              <a:rPr lang="ru-RU" sz="2400" dirty="0">
                <a:effectLst/>
              </a:rPr>
            </a:br>
            <a:r>
              <a:rPr lang="ru-RU" sz="2400" dirty="0" smtClean="0">
                <a:effectLst/>
              </a:rPr>
              <a:t>- ОКТМО</a:t>
            </a:r>
            <a:r>
              <a:rPr lang="ru-RU" sz="2400" dirty="0">
                <a:effectLst/>
              </a:rPr>
              <a:t>;</a:t>
            </a:r>
            <a:br>
              <a:rPr lang="ru-RU" sz="2400" dirty="0">
                <a:effectLst/>
              </a:rPr>
            </a:br>
            <a:r>
              <a:rPr lang="ru-RU" sz="2400" dirty="0" smtClean="0">
                <a:effectLst/>
              </a:rPr>
              <a:t>- КБК</a:t>
            </a:r>
            <a:r>
              <a:rPr lang="ru-RU" sz="2400" dirty="0">
                <a:effectLst/>
              </a:rPr>
              <a:t>;</a:t>
            </a:r>
            <a:br>
              <a:rPr lang="ru-RU" sz="2400" dirty="0">
                <a:effectLst/>
              </a:rPr>
            </a:br>
            <a:r>
              <a:rPr lang="ru-RU" sz="2400" dirty="0" smtClean="0">
                <a:effectLst/>
              </a:rPr>
              <a:t>- сумма </a:t>
            </a:r>
            <a:r>
              <a:rPr lang="ru-RU" sz="2400" dirty="0">
                <a:effectLst/>
              </a:rPr>
              <a:t>налога, взноса, аванса;</a:t>
            </a:r>
            <a:br>
              <a:rPr lang="ru-RU" sz="2400" dirty="0">
                <a:effectLst/>
              </a:rPr>
            </a:br>
            <a:r>
              <a:rPr lang="ru-RU" sz="2400" dirty="0" smtClean="0">
                <a:effectLst/>
              </a:rPr>
              <a:t>- срок </a:t>
            </a:r>
            <a:r>
              <a:rPr lang="ru-RU" sz="2400" dirty="0">
                <a:effectLst/>
              </a:rPr>
              <a:t>уплаты.</a:t>
            </a:r>
            <a:br>
              <a:rPr lang="ru-RU" sz="2400" dirty="0">
                <a:effectLst/>
              </a:rPr>
            </a:br>
            <a:endParaRPr lang="ru-RU" sz="2400" dirty="0"/>
          </a:p>
        </p:txBody>
      </p:sp>
    </p:spTree>
    <p:extLst>
      <p:ext uri="{BB962C8B-B14F-4D97-AF65-F5344CB8AC3E}">
        <p14:creationId xmlns:p14="http://schemas.microsoft.com/office/powerpoint/2010/main" val="315388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836712"/>
            <a:ext cx="7704856" cy="5472608"/>
          </a:xfrm>
        </p:spPr>
        <p:txBody>
          <a:bodyPr/>
          <a:lstStyle/>
          <a:p>
            <a:pPr algn="l"/>
            <a:r>
              <a:rPr lang="ru-RU" dirty="0" smtClean="0"/>
              <a:t>Сроки сдачи отчетности</a:t>
            </a:r>
            <a:br>
              <a:rPr lang="ru-RU" dirty="0" smtClean="0"/>
            </a:br>
            <a:r>
              <a:rPr lang="ru-RU" dirty="0"/>
              <a:t/>
            </a:r>
            <a:br>
              <a:rPr lang="ru-RU" dirty="0"/>
            </a:br>
            <a:r>
              <a:rPr lang="ru-RU" sz="2400" dirty="0" smtClean="0"/>
              <a:t>Уведомления, налоговые декларации и расчеты следует </a:t>
            </a:r>
            <a:r>
              <a:rPr lang="ru-RU" sz="2400" dirty="0"/>
              <a:t>представить в налоговый орган до 25-го числа месяца уплаты налога, </a:t>
            </a:r>
            <a:r>
              <a:rPr lang="ru-RU" sz="2400" dirty="0" smtClean="0"/>
              <a:t>аванса</a:t>
            </a:r>
            <a:r>
              <a:rPr lang="ru-RU" sz="2400" dirty="0"/>
              <a:t>, сбора, взноса. </a:t>
            </a:r>
            <a:r>
              <a:rPr lang="ru-RU" sz="2400" dirty="0" smtClean="0"/>
              <a:t/>
            </a:r>
            <a:br>
              <a:rPr lang="ru-RU" sz="2400" dirty="0" smtClean="0"/>
            </a:br>
            <a:r>
              <a:rPr lang="ru-RU" sz="2400" dirty="0" smtClean="0"/>
              <a:t/>
            </a:r>
            <a:br>
              <a:rPr lang="ru-RU" sz="2400" dirty="0" smtClean="0"/>
            </a:br>
            <a:r>
              <a:rPr lang="ru-RU" sz="2400" dirty="0" smtClean="0"/>
              <a:t>Исключение 4-ФСС. </a:t>
            </a:r>
            <a:br>
              <a:rPr lang="ru-RU" sz="2400" dirty="0" smtClean="0"/>
            </a:br>
            <a:r>
              <a:rPr lang="ru-RU" sz="2400" dirty="0" smtClean="0"/>
              <a:t>На сегодня за 2022 год отчитываемся:</a:t>
            </a:r>
            <a:br>
              <a:rPr lang="ru-RU" sz="2400" dirty="0" smtClean="0"/>
            </a:br>
            <a:r>
              <a:rPr lang="ru-RU" sz="2400" dirty="0"/>
              <a:t/>
            </a:r>
            <a:br>
              <a:rPr lang="ru-RU" sz="2400" dirty="0"/>
            </a:br>
            <a:r>
              <a:rPr lang="ru-RU" sz="2400" dirty="0" smtClean="0"/>
              <a:t>до 20 января 2023 года на бумажном носителе;</a:t>
            </a:r>
            <a:br>
              <a:rPr lang="ru-RU" sz="2400" dirty="0" smtClean="0"/>
            </a:br>
            <a:r>
              <a:rPr lang="ru-RU" sz="2400" dirty="0" smtClean="0"/>
              <a:t>до 25 января 2023 года в электронном виде.</a:t>
            </a:r>
            <a:endParaRPr lang="ru-RU" sz="2400" dirty="0"/>
          </a:p>
        </p:txBody>
      </p:sp>
    </p:spTree>
    <p:extLst>
      <p:ext uri="{BB962C8B-B14F-4D97-AF65-F5344CB8AC3E}">
        <p14:creationId xmlns:p14="http://schemas.microsoft.com/office/powerpoint/2010/main" val="1239860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052736"/>
            <a:ext cx="8208911" cy="5472608"/>
          </a:xfrm>
        </p:spPr>
        <p:txBody>
          <a:bodyPr/>
          <a:lstStyle/>
          <a:p>
            <a:pPr algn="l"/>
            <a:r>
              <a:rPr lang="ru-RU" sz="2400" dirty="0"/>
              <a:t>Порядок сдачи отчетности по взносам изменят из-за объединения ПФР и ФСС в единый фонд</a:t>
            </a:r>
            <a:r>
              <a:rPr lang="ru-RU" sz="2400" dirty="0" smtClean="0"/>
              <a:t>.</a:t>
            </a:r>
            <a:br>
              <a:rPr lang="ru-RU" sz="2400" dirty="0" smtClean="0"/>
            </a:br>
            <a:r>
              <a:rPr lang="ru-RU" sz="2400" dirty="0"/>
              <a:t/>
            </a:r>
            <a:br>
              <a:rPr lang="ru-RU" sz="2400" dirty="0"/>
            </a:br>
            <a:r>
              <a:rPr lang="ru-RU" sz="2400" dirty="0" smtClean="0"/>
              <a:t>В 2023 году будет новая форма ЕФС-1.</a:t>
            </a:r>
            <a:br>
              <a:rPr lang="ru-RU" sz="2400" dirty="0" smtClean="0"/>
            </a:br>
            <a:r>
              <a:rPr lang="ru-RU" sz="2400" dirty="0" smtClean="0"/>
              <a:t/>
            </a:r>
            <a:br>
              <a:rPr lang="ru-RU" sz="2400" dirty="0" smtClean="0"/>
            </a:br>
            <a:r>
              <a:rPr lang="ru-RU" sz="2400" b="0" dirty="0" smtClean="0"/>
              <a:t> </a:t>
            </a:r>
            <a:r>
              <a:rPr lang="ru-RU" sz="2400" b="0" dirty="0"/>
              <a:t>Новый расчет по взносам заменит не только действующие сейчас РСВ и 4-ФСС, но и СЗВ-ТД, СЗВ-М, СЗВ-СТАЖ и ДСВ-3.</a:t>
            </a:r>
            <a:br>
              <a:rPr lang="ru-RU" sz="2400" b="0" dirty="0"/>
            </a:br>
            <a:r>
              <a:rPr lang="ru-RU" sz="2400" b="0" dirty="0">
                <a:effectLst/>
              </a:rPr>
              <a:t>Последний раз их нужно будет сдать за 2022 год. </a:t>
            </a:r>
            <a:r>
              <a:rPr lang="ru-RU" sz="2400" b="0" dirty="0" smtClean="0">
                <a:effectLst/>
              </a:rPr>
              <a:t/>
            </a:r>
            <a:br>
              <a:rPr lang="ru-RU" sz="2400" b="0" dirty="0" smtClean="0">
                <a:effectLst/>
              </a:rPr>
            </a:br>
            <a:r>
              <a:rPr lang="ru-RU" sz="2400" b="0" dirty="0" smtClean="0">
                <a:effectLst/>
              </a:rPr>
              <a:t>При </a:t>
            </a:r>
            <a:r>
              <a:rPr lang="ru-RU" sz="2400" b="0" dirty="0">
                <a:effectLst/>
              </a:rPr>
              <a:t>этом отчет СЗВ-М полностью отменят: сведения о застрахованных лицах, с которыми работает компания, Фонд будет получать каждый месяц от налоговой службы</a:t>
            </a:r>
            <a:r>
              <a:rPr lang="ru-RU" sz="2400" b="0" dirty="0" smtClean="0">
                <a:effectLst/>
              </a:rPr>
              <a:t>. </a:t>
            </a:r>
            <a:endParaRPr lang="ru-RU" sz="2400" dirty="0"/>
          </a:p>
        </p:txBody>
      </p:sp>
    </p:spTree>
    <p:extLst>
      <p:ext uri="{BB962C8B-B14F-4D97-AF65-F5344CB8AC3E}">
        <p14:creationId xmlns:p14="http://schemas.microsoft.com/office/powerpoint/2010/main" val="240099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1" y="1412776"/>
            <a:ext cx="7334200" cy="4102392"/>
          </a:xfrm>
        </p:spPr>
        <p:txBody>
          <a:bodyPr/>
          <a:lstStyle/>
          <a:p>
            <a:pPr algn="ctr"/>
            <a:r>
              <a:rPr lang="ru-RU" dirty="0" smtClean="0"/>
              <a:t>ВОПРОСЫ?</a:t>
            </a:r>
            <a:endParaRPr lang="ru-RU" dirty="0"/>
          </a:p>
        </p:txBody>
      </p:sp>
    </p:spTree>
    <p:extLst>
      <p:ext uri="{BB962C8B-B14F-4D97-AF65-F5344CB8AC3E}">
        <p14:creationId xmlns:p14="http://schemas.microsoft.com/office/powerpoint/2010/main" val="2982570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04664"/>
            <a:ext cx="7334200" cy="5760640"/>
          </a:xfrm>
        </p:spPr>
        <p:txBody>
          <a:bodyPr/>
          <a:lstStyle/>
          <a:p>
            <a:pPr algn="l"/>
            <a:r>
              <a:rPr lang="ru-RU" sz="3200" dirty="0"/>
              <a:t>Закон № 239-ФЗ от 14.07.2022 </a:t>
            </a:r>
            <a:br>
              <a:rPr lang="ru-RU" sz="3200" dirty="0"/>
            </a:br>
            <a:r>
              <a:rPr lang="ru-RU" sz="2400" dirty="0"/>
              <a:t/>
            </a:r>
            <a:br>
              <a:rPr lang="ru-RU" sz="2400" dirty="0"/>
            </a:br>
            <a:r>
              <a:rPr lang="ru-RU" sz="2400" dirty="0" smtClean="0"/>
              <a:t>Объединение </a:t>
            </a:r>
            <a:r>
              <a:rPr lang="ru-RU" sz="2400" dirty="0"/>
              <a:t>ПФР и </a:t>
            </a:r>
            <a:r>
              <a:rPr lang="ru-RU" sz="2400" dirty="0" smtClean="0"/>
              <a:t>ФСС</a:t>
            </a:r>
            <a:br>
              <a:rPr lang="ru-RU" sz="2400" dirty="0" smtClean="0"/>
            </a:br>
            <a:r>
              <a:rPr lang="ru-RU" sz="2400" dirty="0" smtClean="0"/>
              <a:t/>
            </a:r>
            <a:br>
              <a:rPr lang="ru-RU" sz="2400" dirty="0" smtClean="0"/>
            </a:br>
            <a:r>
              <a:rPr lang="ru-RU" sz="2000" dirty="0" smtClean="0"/>
              <a:t>С </a:t>
            </a:r>
            <a:r>
              <a:rPr lang="ru-RU" sz="2000" dirty="0"/>
              <a:t>1 января 2023 года </a:t>
            </a:r>
            <a:r>
              <a:rPr lang="ru-RU" sz="2000" dirty="0" smtClean="0"/>
              <a:t>объединяются Пенсионный </a:t>
            </a:r>
            <a:r>
              <a:rPr lang="ru-RU" sz="2000" dirty="0"/>
              <a:t>фонд (ПФР) и Фонд социального страхования (ФСС) </a:t>
            </a:r>
            <a:r>
              <a:rPr lang="ru-RU" sz="2400" dirty="0"/>
              <a:t>в Социальный фонд России</a:t>
            </a:r>
            <a:r>
              <a:rPr lang="ru-RU" sz="2000" dirty="0"/>
              <a:t>, а также установить единый тариф на социальные взносы. </a:t>
            </a: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smtClean="0"/>
              <a:t>Объединение </a:t>
            </a:r>
            <a:r>
              <a:rPr lang="ru-RU" sz="2000" dirty="0"/>
              <a:t>позволит сделать получение услуг более быстрым и удобным для граждан, в том числе за счет создания единых офисов клиентского </a:t>
            </a:r>
            <a:r>
              <a:rPr lang="ru-RU" sz="2000" dirty="0" smtClean="0"/>
              <a:t>обслуживания.</a:t>
            </a:r>
            <a:endParaRPr lang="ru-RU" sz="2000" dirty="0"/>
          </a:p>
        </p:txBody>
      </p:sp>
    </p:spTree>
    <p:extLst>
      <p:ext uri="{BB962C8B-B14F-4D97-AF65-F5344CB8AC3E}">
        <p14:creationId xmlns:p14="http://schemas.microsoft.com/office/powerpoint/2010/main" val="1904836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620688"/>
            <a:ext cx="7632847" cy="5472608"/>
          </a:xfrm>
        </p:spPr>
        <p:txBody>
          <a:bodyPr/>
          <a:lstStyle/>
          <a:p>
            <a:pPr algn="l"/>
            <a:r>
              <a:rPr lang="ru-RU" sz="3200" dirty="0"/>
              <a:t>Единый </a:t>
            </a:r>
            <a:r>
              <a:rPr lang="ru-RU" sz="3200" dirty="0" smtClean="0"/>
              <a:t>тариф</a:t>
            </a:r>
            <a:br>
              <a:rPr lang="ru-RU" sz="3200" dirty="0" smtClean="0"/>
            </a:br>
            <a:r>
              <a:rPr lang="ru-RU" sz="3200" dirty="0" smtClean="0"/>
              <a:t> </a:t>
            </a:r>
            <a:r>
              <a:rPr lang="ru-RU" sz="3200" dirty="0"/>
              <a:t>(Закон № 239-ФЗ от </a:t>
            </a:r>
            <a:r>
              <a:rPr lang="ru-RU" sz="3200" dirty="0" smtClean="0"/>
              <a:t>14.07.2022)</a:t>
            </a:r>
            <a:br>
              <a:rPr lang="ru-RU" sz="3200" dirty="0" smtClean="0"/>
            </a:br>
            <a:r>
              <a:rPr lang="ru-RU" sz="4000" dirty="0" smtClean="0"/>
              <a:t/>
            </a:r>
            <a:br>
              <a:rPr lang="ru-RU" sz="4000" dirty="0" smtClean="0"/>
            </a:br>
            <a:r>
              <a:rPr lang="ru-RU" sz="2000" dirty="0" smtClean="0"/>
              <a:t>Еще </a:t>
            </a:r>
            <a:r>
              <a:rPr lang="ru-RU" sz="2000" dirty="0"/>
              <a:t>одним нововведением с 2023 года станет единый тариф для уплаты взносов работодателями по социальному </a:t>
            </a:r>
            <a:r>
              <a:rPr lang="ru-RU" sz="2000" dirty="0" smtClean="0"/>
              <a:t>страхованию, что упростит </a:t>
            </a:r>
            <a:r>
              <a:rPr lang="ru-RU" sz="2000" dirty="0"/>
              <a:t>взаимодействие с социальными фондами </a:t>
            </a:r>
            <a:r>
              <a:rPr lang="ru-RU" sz="2000" dirty="0" smtClean="0"/>
              <a:t>как для </a:t>
            </a:r>
            <a:r>
              <a:rPr lang="ru-RU" sz="2000" dirty="0"/>
              <a:t>граждан</a:t>
            </a:r>
            <a:r>
              <a:rPr lang="ru-RU" sz="2000" dirty="0" smtClean="0"/>
              <a:t>, так и для организаций.</a:t>
            </a:r>
            <a:br>
              <a:rPr lang="ru-RU" sz="2000" dirty="0" smtClean="0"/>
            </a:br>
            <a:r>
              <a:rPr lang="ru-RU" sz="2000" dirty="0" smtClean="0"/>
              <a:t/>
            </a:r>
            <a:br>
              <a:rPr lang="ru-RU" sz="2000" dirty="0" smtClean="0"/>
            </a:br>
            <a:r>
              <a:rPr lang="ru-RU" sz="2000" dirty="0">
                <a:effectLst/>
              </a:rPr>
              <a:t>С 2023 года будет установлена единая база для исчисления страховых взносов. Единый тариф на все виды страхования составит 30% в пределах базы, что равно действующим тарифам (22% + 5,1% + 2,9%), и 15,1% на суммы сверх базы, что также равно действующим тарифам.</a:t>
            </a:r>
            <a:r>
              <a:rPr lang="ru-RU" sz="2000" dirty="0"/>
              <a:t/>
            </a:r>
            <a:br>
              <a:rPr lang="ru-RU" sz="2000" dirty="0"/>
            </a:br>
            <a:r>
              <a:rPr lang="ru-RU" sz="2400" dirty="0"/>
              <a:t/>
            </a:r>
            <a:br>
              <a:rPr lang="ru-RU" sz="2400" dirty="0"/>
            </a:br>
            <a:endParaRPr lang="ru-RU" sz="2400" dirty="0"/>
          </a:p>
        </p:txBody>
      </p:sp>
    </p:spTree>
    <p:extLst>
      <p:ext uri="{BB962C8B-B14F-4D97-AF65-F5344CB8AC3E}">
        <p14:creationId xmlns:p14="http://schemas.microsoft.com/office/powerpoint/2010/main" val="1015708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76672"/>
            <a:ext cx="7488832" cy="5688632"/>
          </a:xfrm>
        </p:spPr>
        <p:txBody>
          <a:bodyPr/>
          <a:lstStyle/>
          <a:p>
            <a:pPr algn="l"/>
            <a:r>
              <a:rPr lang="ru-RU" sz="2000" dirty="0" smtClean="0"/>
              <a:t/>
            </a:r>
            <a:br>
              <a:rPr lang="ru-RU" sz="2000" dirty="0" smtClean="0"/>
            </a:br>
            <a:r>
              <a:rPr lang="ru-RU" sz="2400" dirty="0" smtClean="0"/>
              <a:t> </a:t>
            </a:r>
            <a:r>
              <a:rPr lang="ru-RU" sz="2400" dirty="0"/>
              <a:t>Также будет установлена единая предельная база по пенсионному и обязательному социальному страхованию, а ее предельная величина для исчисления страховых взносов на 2023 год </a:t>
            </a:r>
            <a:r>
              <a:rPr lang="ru-RU" sz="2400" dirty="0" smtClean="0"/>
              <a:t>предварительно </a:t>
            </a:r>
            <a:r>
              <a:rPr lang="ru-RU" sz="2400" dirty="0"/>
              <a:t>составит </a:t>
            </a:r>
            <a:r>
              <a:rPr lang="ru-RU" sz="2400" dirty="0" smtClean="0"/>
              <a:t>1,917 </a:t>
            </a:r>
            <a:r>
              <a:rPr lang="ru-RU" sz="2400" dirty="0"/>
              <a:t>млн рублей. </a:t>
            </a:r>
            <a:br>
              <a:rPr lang="ru-RU" sz="2400" dirty="0"/>
            </a:br>
            <a:r>
              <a:rPr lang="ru-RU" sz="2400" dirty="0" smtClean="0"/>
              <a:t/>
            </a:r>
            <a:br>
              <a:rPr lang="ru-RU" sz="2400" dirty="0" smtClean="0"/>
            </a:br>
            <a:r>
              <a:rPr lang="ru-RU" sz="2400" dirty="0" smtClean="0"/>
              <a:t>Льготы </a:t>
            </a:r>
            <a:r>
              <a:rPr lang="ru-RU" sz="2400" dirty="0"/>
              <a:t>по страховым взносам после введения единого тарифа будут сохранены, однако изменится их структура. Существующие 15 категорий плательщиков, для которых введены пониженные тарифы, будут подразделены на три льготные группы. </a:t>
            </a:r>
            <a:r>
              <a:rPr lang="ru-RU" sz="2400" dirty="0" smtClean="0"/>
              <a:t/>
            </a:r>
            <a:br>
              <a:rPr lang="ru-RU" sz="2400" dirty="0" smtClean="0"/>
            </a:br>
            <a:endParaRPr lang="ru-RU" sz="2400" dirty="0"/>
          </a:p>
        </p:txBody>
      </p:sp>
    </p:spTree>
    <p:extLst>
      <p:ext uri="{BB962C8B-B14F-4D97-AF65-F5344CB8AC3E}">
        <p14:creationId xmlns:p14="http://schemas.microsoft.com/office/powerpoint/2010/main" val="398821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15616" y="620688"/>
            <a:ext cx="7416824" cy="1584176"/>
          </a:xfrm>
        </p:spPr>
        <p:txBody>
          <a:bodyPr/>
          <a:lstStyle/>
          <a:p>
            <a:pPr algn="ctr"/>
            <a:r>
              <a:rPr lang="ru-RU" sz="4000" dirty="0" smtClean="0"/>
              <a:t>ЧТО МЕНЯЕТСЯ с 01.01.2023?</a:t>
            </a:r>
            <a:r>
              <a:rPr lang="ru-RU" sz="4000" dirty="0" smtClean="0"/>
              <a:t/>
            </a:r>
            <a:br>
              <a:rPr lang="ru-RU" sz="4000" dirty="0" smtClean="0"/>
            </a:br>
            <a:endParaRPr lang="ru-RU" sz="4000" dirty="0"/>
          </a:p>
        </p:txBody>
      </p:sp>
      <p:sp>
        <p:nvSpPr>
          <p:cNvPr id="7" name="Текст 6"/>
          <p:cNvSpPr>
            <a:spLocks noGrp="1"/>
          </p:cNvSpPr>
          <p:nvPr>
            <p:ph type="body" idx="1"/>
          </p:nvPr>
        </p:nvSpPr>
        <p:spPr>
          <a:xfrm>
            <a:off x="899592" y="1700808"/>
            <a:ext cx="7632848" cy="4392488"/>
          </a:xfrm>
        </p:spPr>
        <p:txBody>
          <a:bodyPr>
            <a:normAutofit/>
          </a:bodyPr>
          <a:lstStyle/>
          <a:p>
            <a:pPr marL="457200" indent="-457200" algn="just">
              <a:buAutoNum type="arabicPeriod"/>
            </a:pPr>
            <a:r>
              <a:rPr lang="ru-RU" b="1" dirty="0" smtClean="0"/>
              <a:t>Появляется единый налоговый счет (ЕНС);</a:t>
            </a:r>
          </a:p>
          <a:p>
            <a:pPr marL="457200" indent="-457200" algn="just">
              <a:buAutoNum type="arabicPeriod"/>
            </a:pPr>
            <a:r>
              <a:rPr lang="ru-RU" b="1" dirty="0" smtClean="0"/>
              <a:t>Единый налоговый платеж (ЕНП);</a:t>
            </a:r>
          </a:p>
          <a:p>
            <a:pPr marL="457200" indent="-457200" algn="just">
              <a:buAutoNum type="arabicPeriod"/>
            </a:pPr>
            <a:r>
              <a:rPr lang="ru-RU" b="1" dirty="0" smtClean="0"/>
              <a:t>Объединяются ПФР И ФСС в ЕФС;</a:t>
            </a:r>
          </a:p>
          <a:p>
            <a:pPr marL="457200" indent="-457200" algn="just">
              <a:buAutoNum type="arabicPeriod"/>
            </a:pPr>
            <a:r>
              <a:rPr lang="ru-RU" b="1" dirty="0" smtClean="0"/>
              <a:t>Меняются формы и сроки отчетности;</a:t>
            </a:r>
          </a:p>
          <a:p>
            <a:pPr marL="457200" indent="-457200" algn="just">
              <a:buAutoNum type="arabicPeriod"/>
            </a:pPr>
            <a:r>
              <a:rPr lang="ru-RU" b="1" dirty="0" smtClean="0"/>
              <a:t>Меняются порядок и сроки платежей в бюджет;</a:t>
            </a:r>
          </a:p>
          <a:p>
            <a:pPr marL="457200" indent="-457200" algn="just">
              <a:buAutoNum type="arabicPeriod"/>
            </a:pPr>
            <a:r>
              <a:rPr lang="ru-RU" b="1" dirty="0" smtClean="0"/>
              <a:t>Вводится новый порядок учета налоговых платежей;</a:t>
            </a:r>
          </a:p>
          <a:p>
            <a:pPr marL="457200" indent="-457200" algn="just">
              <a:buAutoNum type="arabicPeriod"/>
            </a:pPr>
            <a:r>
              <a:rPr lang="ru-RU" b="1" dirty="0" smtClean="0"/>
              <a:t>Водятся новые тарифы по страховым взносам по договорам гражданско-правового характера (ГПХ);</a:t>
            </a:r>
          </a:p>
          <a:p>
            <a:pPr marL="457200" indent="-457200" algn="just">
              <a:buAutoNum type="arabicPeriod"/>
            </a:pPr>
            <a:r>
              <a:rPr lang="ru-RU" b="1" dirty="0" smtClean="0"/>
              <a:t>Вносятся существенные изменения в порядок исчисления и уплаты НДФЛ.</a:t>
            </a:r>
            <a:endParaRPr lang="ru-RU" b="1" dirty="0"/>
          </a:p>
          <a:p>
            <a:pPr algn="just"/>
            <a:r>
              <a:rPr lang="ru-RU" dirty="0"/>
              <a:t> </a:t>
            </a:r>
          </a:p>
        </p:txBody>
      </p:sp>
    </p:spTree>
    <p:extLst>
      <p:ext uri="{BB962C8B-B14F-4D97-AF65-F5344CB8AC3E}">
        <p14:creationId xmlns:p14="http://schemas.microsoft.com/office/powerpoint/2010/main" val="3632135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548680"/>
            <a:ext cx="7344815" cy="5112568"/>
          </a:xfrm>
        </p:spPr>
        <p:txBody>
          <a:bodyPr/>
          <a:lstStyle/>
          <a:p>
            <a:pPr algn="l"/>
            <a:r>
              <a:rPr lang="ru-RU" sz="2200" dirty="0" smtClean="0"/>
              <a:t>В </a:t>
            </a:r>
            <a:r>
              <a:rPr lang="ru-RU" sz="2200" dirty="0"/>
              <a:t>настоящее время круг застрахованных лиц в двух социальных фондах — ПФР и ФСС — различается. </a:t>
            </a:r>
            <a:r>
              <a:rPr lang="ru-RU" sz="2200" dirty="0" smtClean="0"/>
              <a:t/>
            </a:r>
            <a:br>
              <a:rPr lang="ru-RU" sz="2200" dirty="0" smtClean="0"/>
            </a:br>
            <a:r>
              <a:rPr lang="ru-RU" sz="2200" dirty="0" smtClean="0"/>
              <a:t/>
            </a:r>
            <a:br>
              <a:rPr lang="ru-RU" sz="2200" dirty="0" smtClean="0"/>
            </a:br>
            <a:r>
              <a:rPr lang="ru-RU" sz="2200" dirty="0" smtClean="0"/>
              <a:t>С </a:t>
            </a:r>
            <a:r>
              <a:rPr lang="ru-RU" sz="2200" dirty="0"/>
              <a:t>2023 года </a:t>
            </a:r>
            <a:r>
              <a:rPr lang="ru-RU" sz="2200" dirty="0" smtClean="0"/>
              <a:t>вводится единый </a:t>
            </a:r>
            <a:r>
              <a:rPr lang="ru-RU" sz="2200" dirty="0"/>
              <a:t>круг застрахованных лиц</a:t>
            </a:r>
            <a:r>
              <a:rPr lang="ru-RU" sz="2200" dirty="0" smtClean="0"/>
              <a:t>, а именно, на выплаты по договорам ГПХ будут начисляться взносы в ФСС. </a:t>
            </a:r>
            <a:r>
              <a:rPr lang="ru-RU" sz="2200" dirty="0"/>
              <a:t/>
            </a:r>
            <a:br>
              <a:rPr lang="ru-RU" sz="2200" dirty="0"/>
            </a:br>
            <a:r>
              <a:rPr lang="ru-RU" sz="2200" dirty="0" smtClean="0"/>
              <a:t>Работодатели будут сдавать </a:t>
            </a:r>
            <a:r>
              <a:rPr lang="ru-RU" sz="2200" dirty="0"/>
              <a:t>отчетность, которую они сегодня подают в фонды, в составе единой формы. В три раза сократится количество показателей в отчете по страховым взносам, сдаваемом в налоговые органы. Это позволит минимизировать риск бухгалтерских ошибок, особенно в небольших организациях, где должность бухгалтера совмещена.</a:t>
            </a:r>
            <a:br>
              <a:rPr lang="ru-RU" sz="2200" dirty="0"/>
            </a:br>
            <a:endParaRPr lang="ru-RU" sz="2200" dirty="0"/>
          </a:p>
        </p:txBody>
      </p:sp>
    </p:spTree>
    <p:extLst>
      <p:ext uri="{BB962C8B-B14F-4D97-AF65-F5344CB8AC3E}">
        <p14:creationId xmlns:p14="http://schemas.microsoft.com/office/powerpoint/2010/main" val="3758312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04664"/>
            <a:ext cx="7704856" cy="5904656"/>
          </a:xfrm>
        </p:spPr>
        <p:txBody>
          <a:bodyPr/>
          <a:lstStyle/>
          <a:p>
            <a:pPr algn="l"/>
            <a:r>
              <a:rPr lang="ru-RU" sz="2000" dirty="0"/>
              <a:t>Увеличение выплат по больничным и </a:t>
            </a:r>
            <a:r>
              <a:rPr lang="ru-RU" sz="2000" dirty="0" smtClean="0"/>
              <a:t>беременности.</a:t>
            </a:r>
            <a:br>
              <a:rPr lang="ru-RU" sz="2000" dirty="0" smtClean="0"/>
            </a:br>
            <a:r>
              <a:rPr lang="ru-RU" sz="2000" dirty="0"/>
              <a:t/>
            </a:r>
            <a:br>
              <a:rPr lang="ru-RU" sz="2000" dirty="0"/>
            </a:br>
            <a:r>
              <a:rPr lang="ru-RU" sz="2000" dirty="0" err="1"/>
              <a:t>Кабмин</a:t>
            </a:r>
            <a:r>
              <a:rPr lang="ru-RU" sz="2000" dirty="0"/>
              <a:t> направит более 76,5 млрд рублей дополнительно на выплаты по </a:t>
            </a:r>
            <a:r>
              <a:rPr lang="ru-RU" sz="2000" dirty="0" smtClean="0"/>
              <a:t>больничным.</a:t>
            </a:r>
            <a:br>
              <a:rPr lang="ru-RU" sz="2000" dirty="0" smtClean="0"/>
            </a:br>
            <a:r>
              <a:rPr lang="ru-RU" sz="2000" dirty="0"/>
              <a:t/>
            </a:r>
            <a:br>
              <a:rPr lang="ru-RU" sz="2000" dirty="0"/>
            </a:br>
            <a:r>
              <a:rPr lang="ru-RU" sz="2000" dirty="0" smtClean="0"/>
              <a:t>Сегодня </a:t>
            </a:r>
            <a:r>
              <a:rPr lang="ru-RU" sz="2000" dirty="0"/>
              <a:t>максимальная сумма пособия по временной нетрудоспособности при стаже от восьми лет составляет 78 207 рублей за полный календарный месяц даже в тех случаях, если заработок работника превышает эту сумму. К 2025 году, по подсчетам Минтруда, при введении единого тарифа максимальная сумма за больничный при стаже от восьми лет составит 143,5 тыс. рублей, тогда как без введения тарифа она бы достигла 94,7 тыс. рублей. При стаже от пяти до восьми лет выплата составит 114,8 тыс. рублей (без введения единого тарифа — 75,7 тыс. рублей), при стаже до пяти лет — 86,1 тыс. рублей (без введения единого тарифа — 56,8 тыс. рублей). </a:t>
            </a:r>
            <a:r>
              <a:rPr lang="ru-RU" sz="2000" dirty="0" smtClean="0"/>
              <a:t/>
            </a:r>
            <a:br>
              <a:rPr lang="ru-RU" sz="2000" dirty="0" smtClean="0"/>
            </a:br>
            <a:r>
              <a:rPr lang="ru-RU" sz="2000" dirty="0"/>
              <a:t/>
            </a:r>
            <a:br>
              <a:rPr lang="ru-RU" sz="2000" dirty="0"/>
            </a:br>
            <a:r>
              <a:rPr lang="ru-RU" sz="2000" dirty="0"/>
              <a:t/>
            </a:r>
            <a:br>
              <a:rPr lang="ru-RU" sz="2000" dirty="0"/>
            </a:br>
            <a:endParaRPr lang="ru-RU" sz="2000" dirty="0"/>
          </a:p>
        </p:txBody>
      </p:sp>
    </p:spTree>
    <p:extLst>
      <p:ext uri="{BB962C8B-B14F-4D97-AF65-F5344CB8AC3E}">
        <p14:creationId xmlns:p14="http://schemas.microsoft.com/office/powerpoint/2010/main" val="847060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7488831" cy="5472608"/>
          </a:xfrm>
        </p:spPr>
        <p:txBody>
          <a:bodyPr/>
          <a:lstStyle/>
          <a:p>
            <a:pPr algn="l"/>
            <a:r>
              <a:rPr lang="ru-RU" sz="2800" dirty="0" smtClean="0"/>
              <a:t>По договорам ГПХ в 2023 году начнут </a:t>
            </a:r>
            <a:r>
              <a:rPr lang="ru-RU" sz="2800" dirty="0"/>
              <a:t>платить </a:t>
            </a:r>
            <a:r>
              <a:rPr lang="ru-RU" sz="2800" dirty="0" smtClean="0"/>
              <a:t>больничные.</a:t>
            </a:r>
            <a:br>
              <a:rPr lang="ru-RU" sz="2800" dirty="0" smtClean="0"/>
            </a:br>
            <a:r>
              <a:rPr lang="ru-RU" sz="2400" dirty="0"/>
              <a:t/>
            </a:r>
            <a:br>
              <a:rPr lang="ru-RU" sz="2400" dirty="0"/>
            </a:br>
            <a:r>
              <a:rPr lang="ru-RU" sz="2200" dirty="0" smtClean="0"/>
              <a:t>С </a:t>
            </a:r>
            <a:r>
              <a:rPr lang="ru-RU" sz="2200" dirty="0" smtClean="0">
                <a:effectLst/>
              </a:rPr>
              <a:t>2023</a:t>
            </a:r>
            <a:r>
              <a:rPr lang="ru-RU" sz="2200" dirty="0">
                <a:effectLst/>
              </a:rPr>
              <a:t> года </a:t>
            </a:r>
            <a:r>
              <a:rPr lang="ru-RU" sz="2200" dirty="0" smtClean="0">
                <a:effectLst/>
              </a:rPr>
              <a:t>физические лица, ра­бо­та­ю­щие по договорам ГПХ, за исключением </a:t>
            </a:r>
            <a:r>
              <a:rPr lang="ru-RU" sz="2200" dirty="0" err="1" smtClean="0">
                <a:effectLst/>
              </a:rPr>
              <a:t>самозанятых</a:t>
            </a:r>
            <a:r>
              <a:rPr lang="ru-RU" sz="2200" dirty="0" smtClean="0">
                <a:effectLst/>
              </a:rPr>
              <a:t> и ИП, получают право на выплату им соц­стра­хов­ских </a:t>
            </a:r>
            <a:r>
              <a:rPr lang="ru-RU" sz="2200" dirty="0">
                <a:effectLst/>
              </a:rPr>
              <a:t>по­со­бий: дет­ских и боль­нич­ных. Од­на­ко вы­пла­ты пе­ре­чис­лят толь­ко при со­блю­де­нии опре­де­лен­ных </a:t>
            </a:r>
            <a:r>
              <a:rPr lang="ru-RU" sz="2200" dirty="0" smtClean="0">
                <a:effectLst/>
              </a:rPr>
              <a:t>усло­вий.</a:t>
            </a:r>
            <a:br>
              <a:rPr lang="ru-RU" sz="2200" dirty="0" smtClean="0">
                <a:effectLst/>
              </a:rPr>
            </a:br>
            <a:r>
              <a:rPr lang="ru-RU" sz="2200" dirty="0">
                <a:effectLst/>
              </a:rPr>
              <a:t/>
            </a:r>
            <a:br>
              <a:rPr lang="ru-RU" sz="2200" dirty="0">
                <a:effectLst/>
              </a:rPr>
            </a:br>
            <a:r>
              <a:rPr lang="ru-RU" sz="2200" dirty="0">
                <a:effectLst/>
              </a:rPr>
              <a:t>Со­от­вет­ству­ю­щие по­прав­ки </a:t>
            </a:r>
            <a:r>
              <a:rPr lang="ru-RU" sz="2200" dirty="0" smtClean="0">
                <a:effectLst/>
              </a:rPr>
              <a:t>внесены в </a:t>
            </a:r>
            <a:r>
              <a:rPr lang="ru-RU" sz="2200" dirty="0">
                <a:effectLst/>
              </a:rPr>
              <a:t>НК. С 2023 года воз­на­граж­де­ния по </a:t>
            </a:r>
            <a:r>
              <a:rPr lang="ru-RU" sz="2200" dirty="0" smtClean="0">
                <a:effectLst/>
              </a:rPr>
              <a:t>ГПХ </a:t>
            </a:r>
            <a:r>
              <a:rPr lang="ru-RU" sz="2200" dirty="0">
                <a:effectLst/>
              </a:rPr>
              <a:t>не будут по­име­но­ва­ны среди сумм, не под­ле­жа­щих об­ло­же­нию взно­са­ми на </a:t>
            </a:r>
            <a:r>
              <a:rPr lang="ru-RU" sz="2200" dirty="0" err="1" smtClean="0">
                <a:effectLst/>
              </a:rPr>
              <a:t>ВНиМ</a:t>
            </a:r>
            <a:r>
              <a:rPr lang="ru-RU" sz="2200" dirty="0" smtClean="0">
                <a:effectLst/>
              </a:rPr>
              <a:t>,</a:t>
            </a:r>
            <a:r>
              <a:rPr lang="ru-RU" sz="2200" dirty="0">
                <a:effectLst/>
              </a:rPr>
              <a:t> как это ука­за­но в НК сей­час (</a:t>
            </a:r>
            <a:r>
              <a:rPr lang="ru-RU" sz="2200" u="sng" dirty="0" err="1">
                <a:effectLst/>
                <a:hlinkClick r:id="rId2"/>
              </a:rPr>
              <a:t>пп</a:t>
            </a:r>
            <a:r>
              <a:rPr lang="ru-RU" sz="2200" u="sng" dirty="0">
                <a:effectLst/>
                <a:hlinkClick r:id="rId2"/>
              </a:rPr>
              <a:t>. 2 п. 3 ст. 422 НК РФ</a:t>
            </a:r>
            <a:r>
              <a:rPr lang="ru-RU" sz="2200" dirty="0">
                <a:effectLst/>
              </a:rPr>
              <a:t>).</a:t>
            </a:r>
            <a:br>
              <a:rPr lang="ru-RU" sz="2200" dirty="0">
                <a:effectLst/>
              </a:rPr>
            </a:br>
            <a:r>
              <a:rPr lang="ru-RU" sz="2400" dirty="0"/>
              <a:t/>
            </a:r>
            <a:br>
              <a:rPr lang="ru-RU" sz="2400" dirty="0"/>
            </a:br>
            <a:endParaRPr lang="ru-RU" sz="2400" dirty="0"/>
          </a:p>
        </p:txBody>
      </p:sp>
    </p:spTree>
    <p:extLst>
      <p:ext uri="{BB962C8B-B14F-4D97-AF65-F5344CB8AC3E}">
        <p14:creationId xmlns:p14="http://schemas.microsoft.com/office/powerpoint/2010/main" val="1008116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692696"/>
            <a:ext cx="7704856" cy="5688632"/>
          </a:xfrm>
        </p:spPr>
        <p:txBody>
          <a:bodyPr/>
          <a:lstStyle/>
          <a:p>
            <a:pPr algn="l"/>
            <a:r>
              <a:rPr lang="ru-RU" sz="2000" dirty="0" smtClean="0">
                <a:effectLst/>
              </a:rPr>
              <a:t/>
            </a:r>
            <a:br>
              <a:rPr lang="ru-RU" sz="2000" dirty="0" smtClean="0">
                <a:effectLst/>
              </a:rPr>
            </a:br>
            <a:r>
              <a:rPr lang="ru-RU" sz="2400" dirty="0" smtClean="0">
                <a:effectLst/>
              </a:rPr>
              <a:t>Пла­тить </a:t>
            </a:r>
            <a:r>
              <a:rPr lang="ru-RU" sz="2400" dirty="0">
                <a:effectLst/>
              </a:rPr>
              <a:t>взно­сы на </a:t>
            </a:r>
            <a:r>
              <a:rPr lang="ru-RU" sz="2400" dirty="0" err="1">
                <a:effectLst/>
              </a:rPr>
              <a:t>ВНиМ</a:t>
            </a:r>
            <a:r>
              <a:rPr lang="ru-RU" sz="2400" dirty="0">
                <a:effectLst/>
              </a:rPr>
              <a:t> с воз­на­граж­де­ний ра­бо­та­ю­щих по </a:t>
            </a:r>
            <a:r>
              <a:rPr lang="ru-RU" sz="2400" dirty="0" smtClean="0">
                <a:effectLst/>
              </a:rPr>
              <a:t>договорам ГПХ </a:t>
            </a:r>
            <a:r>
              <a:rPr lang="ru-RU" sz="2400" dirty="0">
                <a:effectLst/>
              </a:rPr>
              <a:t>будут те </a:t>
            </a:r>
            <a:r>
              <a:rPr lang="ru-RU" sz="2400" dirty="0" smtClean="0">
                <a:effectLst/>
              </a:rPr>
              <a:t>ор­га­ни­за­ции, </a:t>
            </a:r>
            <a:r>
              <a:rPr lang="ru-RU" sz="2400" dirty="0">
                <a:effectLst/>
              </a:rPr>
              <a:t>ко­то­рые их </a:t>
            </a:r>
            <a:r>
              <a:rPr lang="ru-RU" sz="2400" dirty="0" smtClean="0">
                <a:effectLst/>
              </a:rPr>
              <a:t>на­ня­ли. Также </a:t>
            </a:r>
            <a:r>
              <a:rPr lang="ru-RU" sz="2400" dirty="0">
                <a:effectLst/>
              </a:rPr>
              <a:t>за­каз­чи­кам при­дет­ся сда­вать на ука­зан­ных лиц от­чет­ность. </a:t>
            </a:r>
            <a:r>
              <a:rPr lang="ru-RU" sz="2400" dirty="0" smtClean="0">
                <a:effectLst/>
              </a:rPr>
              <a:t/>
            </a:r>
            <a:br>
              <a:rPr lang="ru-RU" sz="2400" dirty="0" smtClean="0">
                <a:effectLst/>
              </a:rPr>
            </a:br>
            <a:r>
              <a:rPr lang="ru-RU" sz="2400" dirty="0">
                <a:effectLst/>
              </a:rPr>
              <a:t/>
            </a:r>
            <a:br>
              <a:rPr lang="ru-RU" sz="2400" dirty="0">
                <a:effectLst/>
              </a:rPr>
            </a:br>
            <a:r>
              <a:rPr lang="ru-RU" sz="2400" dirty="0">
                <a:effectLst/>
              </a:rPr>
              <a:t>Пла­тить от­дель­но взно­сы на </a:t>
            </a:r>
            <a:r>
              <a:rPr lang="ru-RU" sz="2400" dirty="0" err="1">
                <a:effectLst/>
              </a:rPr>
              <a:t>ВНиМ</a:t>
            </a:r>
            <a:r>
              <a:rPr lang="ru-RU" sz="2400" dirty="0">
                <a:effectLst/>
              </a:rPr>
              <a:t> ни за на­ня­тых по до­го­во­ру ГПХ, ни по тру­до­во­му до­го­во­ру не при­дет­ся. По­сколь­ку с 2023 года уста­нав­ли­ва­ет­ся еди­ный тариф для всех взно­сов (на ОПС, ОМС и </a:t>
            </a:r>
            <a:r>
              <a:rPr lang="ru-RU" sz="2400" dirty="0" err="1">
                <a:effectLst/>
              </a:rPr>
              <a:t>ВНиМ</a:t>
            </a:r>
            <a:r>
              <a:rPr lang="ru-RU" sz="2400" dirty="0">
                <a:effectLst/>
              </a:rPr>
              <a:t>) </a:t>
            </a:r>
            <a:r>
              <a:rPr lang="ru-RU" sz="2400" u="sng" dirty="0">
                <a:effectLst/>
                <a:hlinkClick r:id="rId2"/>
              </a:rPr>
              <a:t>в раз­ме­ре 30%</a:t>
            </a:r>
            <a:r>
              <a:rPr lang="ru-RU" sz="2400" dirty="0">
                <a:effectLst/>
              </a:rPr>
              <a:t> в пре­де­лах </a:t>
            </a:r>
            <a:r>
              <a:rPr lang="ru-RU" sz="2400" u="sng" dirty="0">
                <a:effectLst/>
                <a:hlinkClick r:id="rId3"/>
              </a:rPr>
              <a:t>еди­ной базы</a:t>
            </a:r>
            <a:r>
              <a:rPr lang="ru-RU" sz="2400" dirty="0">
                <a:effectLst/>
              </a:rPr>
              <a:t>, и в раз­ме­ре 15,1% – сверх базы.</a:t>
            </a:r>
            <a:br>
              <a:rPr lang="ru-RU" sz="2400" dirty="0">
                <a:effectLst/>
              </a:rPr>
            </a:br>
            <a:r>
              <a:rPr lang="ru-RU" sz="2000" dirty="0" smtClean="0">
                <a:effectLst/>
              </a:rPr>
              <a:t/>
            </a:r>
            <a:br>
              <a:rPr lang="ru-RU" sz="2000" dirty="0" smtClean="0">
                <a:effectLst/>
              </a:rPr>
            </a:br>
            <a:endParaRPr lang="ru-RU" sz="2000" dirty="0"/>
          </a:p>
        </p:txBody>
      </p:sp>
    </p:spTree>
    <p:extLst>
      <p:ext uri="{BB962C8B-B14F-4D97-AF65-F5344CB8AC3E}">
        <p14:creationId xmlns:p14="http://schemas.microsoft.com/office/powerpoint/2010/main" val="3414273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475656" y="476672"/>
            <a:ext cx="7056784" cy="1080120"/>
          </a:xfrm>
        </p:spPr>
        <p:txBody>
          <a:bodyPr/>
          <a:lstStyle/>
          <a:p>
            <a:pPr algn="ctr"/>
            <a:r>
              <a:rPr lang="ru-RU" sz="3000" dirty="0"/>
              <a:t>Условия назначения пособий работникам на </a:t>
            </a:r>
            <a:r>
              <a:rPr lang="ru-RU" sz="3000" dirty="0" smtClean="0"/>
              <a:t>ГПХ </a:t>
            </a:r>
            <a:r>
              <a:rPr lang="ru-RU" sz="3000" dirty="0"/>
              <a:t>в 2023 году</a:t>
            </a:r>
            <a:br>
              <a:rPr lang="ru-RU" sz="3000" dirty="0"/>
            </a:br>
            <a:endParaRPr lang="ru-RU" sz="3000" dirty="0"/>
          </a:p>
        </p:txBody>
      </p:sp>
      <p:sp>
        <p:nvSpPr>
          <p:cNvPr id="6" name="Текст 5"/>
          <p:cNvSpPr>
            <a:spLocks noGrp="1"/>
          </p:cNvSpPr>
          <p:nvPr>
            <p:ph type="body" idx="1"/>
          </p:nvPr>
        </p:nvSpPr>
        <p:spPr>
          <a:xfrm>
            <a:off x="1331640" y="1484784"/>
            <a:ext cx="7200800" cy="4824536"/>
          </a:xfrm>
        </p:spPr>
        <p:txBody>
          <a:bodyPr>
            <a:noAutofit/>
          </a:bodyPr>
          <a:lstStyle/>
          <a:p>
            <a:pPr algn="l" fontAlgn="base"/>
            <a:r>
              <a:rPr lang="ru-RU" dirty="0" smtClean="0"/>
              <a:t>Важно</a:t>
            </a:r>
            <a:r>
              <a:rPr lang="ru-RU" dirty="0"/>
              <a:t>, что по­лу­чить по­со­бие ра­бо­та­ю­щий по ГПД смо­жет, толь­ко если сумма взно­сов, упла­чен­ных с его до­хо­дов за преды­ду­щий ка­лен­дар­ный год, со­ста­вит не менее сле­ду­ю­щей суммы:</a:t>
            </a:r>
          </a:p>
          <a:p>
            <a:pPr algn="l" fontAlgn="base"/>
            <a:r>
              <a:rPr lang="ru-RU" dirty="0"/>
              <a:t> </a:t>
            </a:r>
            <a:r>
              <a:rPr lang="ru-RU" sz="2400" b="1" dirty="0" smtClean="0"/>
              <a:t>МРОТ</a:t>
            </a:r>
            <a:r>
              <a:rPr lang="ru-RU" sz="2400" b="1" dirty="0"/>
              <a:t> х 12 х 2,9%.</a:t>
            </a:r>
          </a:p>
          <a:p>
            <a:pPr algn="l" fontAlgn="base"/>
            <a:r>
              <a:rPr lang="ru-RU" dirty="0"/>
              <a:t> </a:t>
            </a:r>
            <a:r>
              <a:rPr lang="ru-RU" dirty="0" smtClean="0"/>
              <a:t>В</a:t>
            </a:r>
            <a:r>
              <a:rPr lang="ru-RU" dirty="0"/>
              <a:t> рас­че­те ис­поль­зу­ет­ся МРОТ, уста­нов­лен­ный </a:t>
            </a:r>
            <a:r>
              <a:rPr lang="ru-RU" sz="2400" dirty="0"/>
              <a:t>на на­ча­ло преды­ду­ще­го ка­лен­дар­но­го года</a:t>
            </a:r>
            <a:r>
              <a:rPr lang="ru-RU" dirty="0" smtClean="0"/>
              <a:t>.</a:t>
            </a:r>
          </a:p>
          <a:p>
            <a:pPr algn="l" fontAlgn="base"/>
            <a:r>
              <a:rPr lang="ru-RU" dirty="0" smtClean="0"/>
              <a:t> </a:t>
            </a:r>
            <a:r>
              <a:rPr lang="ru-RU" dirty="0"/>
              <a:t>Если в мест­но­сти при­ме­ня­ет­ся рай­он­ный ко­эф­фи­ци­ент, то МРОТ дол­жен быть уве­ли­чен на него. При этом если граж­да­нин ра­бо­та­ет как по тру­до­во­му до­го­во­ру, так и по ГПД, то при под­сче­те суммы взно­сов учи­ты­ва­ет­ся все, что было упла­че­но его «ра­бо­то­да­те­ля­ми» с его вы­плат по обоим до­го­во­рам</a:t>
            </a:r>
            <a:r>
              <a:rPr lang="ru-RU" dirty="0" smtClean="0"/>
              <a:t>.</a:t>
            </a:r>
            <a:endParaRPr lang="ru-RU" dirty="0"/>
          </a:p>
        </p:txBody>
      </p:sp>
    </p:spTree>
    <p:extLst>
      <p:ext uri="{BB962C8B-B14F-4D97-AF65-F5344CB8AC3E}">
        <p14:creationId xmlns:p14="http://schemas.microsoft.com/office/powerpoint/2010/main" val="3560113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548680"/>
            <a:ext cx="7056784" cy="1080120"/>
          </a:xfrm>
        </p:spPr>
        <p:txBody>
          <a:bodyPr/>
          <a:lstStyle/>
          <a:p>
            <a:pPr algn="ctr"/>
            <a:r>
              <a:rPr lang="ru-RU" sz="3200" dirty="0"/>
              <a:t>Закон № 239-ФЗ от 14.07.2022 </a:t>
            </a:r>
          </a:p>
        </p:txBody>
      </p:sp>
      <p:sp>
        <p:nvSpPr>
          <p:cNvPr id="3" name="Текст 2"/>
          <p:cNvSpPr>
            <a:spLocks noGrp="1"/>
          </p:cNvSpPr>
          <p:nvPr>
            <p:ph type="body" idx="1"/>
          </p:nvPr>
        </p:nvSpPr>
        <p:spPr>
          <a:xfrm>
            <a:off x="1259632" y="2348880"/>
            <a:ext cx="7416824" cy="3816424"/>
          </a:xfrm>
        </p:spPr>
        <p:txBody>
          <a:bodyPr>
            <a:normAutofit/>
          </a:bodyPr>
          <a:lstStyle/>
          <a:p>
            <a:pPr algn="l"/>
            <a:r>
              <a:rPr lang="ru-RU" sz="3200" dirty="0"/>
              <a:t>Таким об­ра­зом, если на­ня­тый по ГПД за­бо­ле­ет в 2023 году, то ему вы­пла­тят по­со­бие по боль­нич­но­му при усло­вии, что с его до­хо­дов за 2022 год было на­чис­ле­но взно­сов на </a:t>
            </a:r>
            <a:r>
              <a:rPr lang="ru-RU" sz="3200" dirty="0" err="1"/>
              <a:t>ВНиМ</a:t>
            </a:r>
            <a:r>
              <a:rPr lang="ru-RU" sz="3200" dirty="0"/>
              <a:t> на сумму 4833,72 руб. (13890 руб. х 12 х 2,9%).</a:t>
            </a:r>
          </a:p>
          <a:p>
            <a:pPr algn="l"/>
            <a:endParaRPr lang="ru-RU" sz="3200" dirty="0"/>
          </a:p>
        </p:txBody>
      </p:sp>
    </p:spTree>
    <p:extLst>
      <p:ext uri="{BB962C8B-B14F-4D97-AF65-F5344CB8AC3E}">
        <p14:creationId xmlns:p14="http://schemas.microsoft.com/office/powerpoint/2010/main" val="4279002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88640"/>
            <a:ext cx="7488832" cy="576064"/>
          </a:xfrm>
        </p:spPr>
        <p:txBody>
          <a:bodyPr/>
          <a:lstStyle/>
          <a:p>
            <a:pPr algn="ctr"/>
            <a:r>
              <a:rPr lang="ru-RU" sz="3200" dirty="0" smtClean="0"/>
              <a:t>Закон № 239-ФЗ от 14.07.2022 </a:t>
            </a:r>
            <a:endParaRPr lang="ru-RU" sz="3200" dirty="0"/>
          </a:p>
        </p:txBody>
      </p:sp>
      <p:sp>
        <p:nvSpPr>
          <p:cNvPr id="3" name="Текст 2"/>
          <p:cNvSpPr>
            <a:spLocks noGrp="1"/>
          </p:cNvSpPr>
          <p:nvPr>
            <p:ph type="body" idx="1"/>
          </p:nvPr>
        </p:nvSpPr>
        <p:spPr>
          <a:xfrm>
            <a:off x="1043608" y="836712"/>
            <a:ext cx="7560840" cy="5544616"/>
          </a:xfrm>
        </p:spPr>
        <p:txBody>
          <a:bodyPr>
            <a:noAutofit/>
          </a:bodyPr>
          <a:lstStyle/>
          <a:p>
            <a:pPr algn="l"/>
            <a:r>
              <a:rPr lang="ru-RU" sz="2400" dirty="0"/>
              <a:t>По­прав­ки всту­па­ют в силу с 1 ян­ва­ря 2023 года. </a:t>
            </a:r>
            <a:endParaRPr lang="ru-RU" sz="2400" dirty="0" smtClean="0"/>
          </a:p>
          <a:p>
            <a:pPr algn="l"/>
            <a:r>
              <a:rPr lang="ru-RU" sz="2400" dirty="0" smtClean="0"/>
              <a:t>Од­на­ко </a:t>
            </a:r>
            <a:r>
              <a:rPr lang="ru-RU" sz="2400" dirty="0"/>
              <a:t>это не зна­чит, что все ра­бо­та­ю­щие по ГПД по­лу­чат пер­вые по­со­бия лишь в 2024 году. </a:t>
            </a:r>
            <a:endParaRPr lang="ru-RU" sz="2400" dirty="0" smtClean="0"/>
          </a:p>
          <a:p>
            <a:pPr algn="l"/>
            <a:r>
              <a:rPr lang="ru-RU" sz="2400" dirty="0" smtClean="0"/>
              <a:t>На </a:t>
            </a:r>
            <a:r>
              <a:rPr lang="ru-RU" sz="2400" dirty="0"/>
              <a:t>по­со­бия в 2023 году смо­гут рас­счи­ты­вать те ис­пол­ни­те­ли по ГПД, ко­то­рые, на­при­мер, ра­бо­та­ли по тру­до­во­му до­го­во­ру в 2022 году и за них были пе­ре­чис­ле­ны взно­сы в ФСС в сумме 4833,72 руб. или более, а в 2023 году по тру­до­во­му до­го­во­ру уже не ра­бо­та­ют</a:t>
            </a:r>
            <a:r>
              <a:rPr lang="ru-RU" sz="2400" dirty="0" smtClean="0"/>
              <a:t>.</a:t>
            </a:r>
          </a:p>
          <a:p>
            <a:pPr algn="l"/>
            <a:r>
              <a:rPr lang="ru-RU" sz="2400" dirty="0" smtClean="0"/>
              <a:t> </a:t>
            </a:r>
            <a:r>
              <a:rPr lang="ru-RU" sz="2400" dirty="0"/>
              <a:t>А вот те, у кого в те­че­ние по­след­них несколь­ких лет была ра­бо­та толь­ко по до­го­во­рам ГПХ, по­лу­чат право на соц­стра­хов­ские по­со­бия толь­ко с 2024 года.</a:t>
            </a:r>
          </a:p>
          <a:p>
            <a:pPr algn="l"/>
            <a:endParaRPr lang="ru-RU" sz="2200" dirty="0"/>
          </a:p>
        </p:txBody>
      </p:sp>
    </p:spTree>
    <p:extLst>
      <p:ext uri="{BB962C8B-B14F-4D97-AF65-F5344CB8AC3E}">
        <p14:creationId xmlns:p14="http://schemas.microsoft.com/office/powerpoint/2010/main" val="2459410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632848" cy="1080120"/>
          </a:xfrm>
        </p:spPr>
        <p:txBody>
          <a:bodyPr/>
          <a:lstStyle/>
          <a:p>
            <a:pPr algn="ctr"/>
            <a:r>
              <a:rPr lang="ru-RU" sz="3600" dirty="0">
                <a:effectLst/>
              </a:rPr>
              <a:t>Сколько дней больничного </a:t>
            </a:r>
            <a:r>
              <a:rPr lang="ru-RU" sz="3600" dirty="0" smtClean="0">
                <a:effectLst/>
              </a:rPr>
              <a:t>оплатят?</a:t>
            </a:r>
            <a:endParaRPr lang="ru-RU" sz="3600" dirty="0"/>
          </a:p>
        </p:txBody>
      </p:sp>
      <p:sp>
        <p:nvSpPr>
          <p:cNvPr id="3" name="Текст 2"/>
          <p:cNvSpPr>
            <a:spLocks noGrp="1"/>
          </p:cNvSpPr>
          <p:nvPr>
            <p:ph type="body" idx="1"/>
          </p:nvPr>
        </p:nvSpPr>
        <p:spPr>
          <a:xfrm>
            <a:off x="971600" y="1628800"/>
            <a:ext cx="7560840" cy="4680520"/>
          </a:xfrm>
        </p:spPr>
        <p:txBody>
          <a:bodyPr/>
          <a:lstStyle/>
          <a:p>
            <a:pPr algn="l" fontAlgn="base"/>
            <a:r>
              <a:rPr lang="ru-RU" sz="2400" dirty="0"/>
              <a:t>Для на­ня­тых по ГПД преду­смот­ре­ли такое же усло­вие, как и для ра­бо­та­ю­щих по сроч­ным тру­до­вым до­го­во­рам про­дол­жи­тель­но­стью до 6 ме­ся­цев. При за­бо­ле­ва­нии в общем слу­чае им опла­тят не более 75 ка­лен­дар­ных </a:t>
            </a:r>
            <a:r>
              <a:rPr lang="ru-RU" sz="2400" dirty="0" smtClean="0"/>
              <a:t>дней.</a:t>
            </a:r>
            <a:endParaRPr lang="ru-RU" sz="2400" dirty="0" smtClean="0"/>
          </a:p>
          <a:p>
            <a:pPr algn="l" fontAlgn="base"/>
            <a:endParaRPr lang="ru-RU" sz="2400" dirty="0"/>
          </a:p>
          <a:p>
            <a:pPr algn="l" fontAlgn="base"/>
            <a:r>
              <a:rPr lang="ru-RU" sz="2400" dirty="0"/>
              <a:t>Что ка­са­ет­ся рас­че­та сумм по­со­бий, то ни­ка­ких от­дель­ных пра­вил для на­ня­тых по ГПД по­прав­ки не со­дер­жат. Со­от­вет­ствен­но, счи­тать по­со­бие для ис­пол­ни­те­лей будут в общем по­ряд­ке.</a:t>
            </a:r>
          </a:p>
          <a:p>
            <a:pPr algn="l"/>
            <a:endParaRPr lang="ru-RU" dirty="0"/>
          </a:p>
        </p:txBody>
      </p:sp>
    </p:spTree>
    <p:extLst>
      <p:ext uri="{BB962C8B-B14F-4D97-AF65-F5344CB8AC3E}">
        <p14:creationId xmlns:p14="http://schemas.microsoft.com/office/powerpoint/2010/main" val="106405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8064896" cy="1440160"/>
          </a:xfrm>
        </p:spPr>
        <p:txBody>
          <a:bodyPr/>
          <a:lstStyle/>
          <a:p>
            <a:pPr algn="ctr"/>
            <a:r>
              <a:rPr lang="ru-RU" sz="3200" dirty="0" smtClean="0"/>
              <a:t/>
            </a:r>
            <a:br>
              <a:rPr lang="ru-RU" sz="3200" dirty="0" smtClean="0"/>
            </a:br>
            <a:r>
              <a:rPr lang="ru-RU" sz="3200" dirty="0"/>
              <a:t/>
            </a:r>
            <a:br>
              <a:rPr lang="ru-RU" sz="3200" dirty="0"/>
            </a:br>
            <a:r>
              <a:rPr lang="ru-RU" sz="3200" dirty="0"/>
              <a:t/>
            </a:r>
            <a:br>
              <a:rPr lang="ru-RU" sz="3200" dirty="0"/>
            </a:br>
            <a:r>
              <a:rPr lang="ru-RU" sz="3200" dirty="0" smtClean="0"/>
              <a:t/>
            </a:r>
            <a:br>
              <a:rPr lang="ru-RU" sz="3200" dirty="0" smtClean="0"/>
            </a:br>
            <a:r>
              <a:rPr lang="ru-RU" sz="3200" dirty="0"/>
              <a:t/>
            </a:r>
            <a:br>
              <a:rPr lang="ru-RU" sz="3200" dirty="0"/>
            </a:br>
            <a:r>
              <a:rPr lang="ru-RU" sz="3200" dirty="0" smtClean="0"/>
              <a:t/>
            </a:r>
            <a:br>
              <a:rPr lang="ru-RU" sz="3200" dirty="0" smtClean="0"/>
            </a:br>
            <a:r>
              <a:rPr lang="ru-RU" sz="3200" dirty="0"/>
              <a:t/>
            </a:r>
            <a:br>
              <a:rPr lang="ru-RU" sz="3200" dirty="0"/>
            </a:br>
            <a:r>
              <a:rPr lang="ru-RU" sz="3200" dirty="0">
                <a:effectLst/>
              </a:rPr>
              <a:t/>
            </a:r>
            <a:br>
              <a:rPr lang="ru-RU" sz="3200" dirty="0">
                <a:effectLst/>
              </a:rPr>
            </a:br>
            <a:endParaRPr lang="ru-RU" sz="3200" dirty="0"/>
          </a:p>
        </p:txBody>
      </p:sp>
      <p:sp>
        <p:nvSpPr>
          <p:cNvPr id="3" name="Текст 2"/>
          <p:cNvSpPr>
            <a:spLocks noGrp="1"/>
          </p:cNvSpPr>
          <p:nvPr>
            <p:ph type="body" idx="1"/>
          </p:nvPr>
        </p:nvSpPr>
        <p:spPr>
          <a:xfrm>
            <a:off x="755576" y="908720"/>
            <a:ext cx="7920880" cy="5400600"/>
          </a:xfrm>
        </p:spPr>
        <p:txBody>
          <a:bodyPr>
            <a:normAutofit fontScale="92500" lnSpcReduction="20000"/>
          </a:bodyPr>
          <a:lstStyle/>
          <a:p>
            <a:pPr algn="l" fontAlgn="base"/>
            <a:endParaRPr lang="ru-RU" dirty="0" smtClean="0"/>
          </a:p>
          <a:p>
            <a:pPr algn="l" fontAlgn="base"/>
            <a:r>
              <a:rPr lang="ru-RU" sz="2600" dirty="0" smtClean="0">
                <a:latin typeface="Arial" panose="020B0604020202020204" pitchFamily="34" charset="0"/>
                <a:cs typeface="Arial" panose="020B0604020202020204" pitchFamily="34" charset="0"/>
              </a:rPr>
              <a:t>Если </a:t>
            </a:r>
            <a:r>
              <a:rPr lang="ru-RU" sz="2600" dirty="0">
                <a:latin typeface="Arial" panose="020B0604020202020204" pitchFamily="34" charset="0"/>
                <a:cs typeface="Arial" panose="020B0604020202020204" pitchFamily="34" charset="0"/>
              </a:rPr>
              <a:t>граж­да­нин за­клю­чил несколь­ко до­го­во­ров ГПХ с раз­ны­ми за­каз­чи­ка­ми, то при на­ступ­ле­нии стра­хо­во­го слу­чая он впра­ве об­ра­тить­ся к од­но­му из них по сво­е­му вы­бо­ру за по­лу­че­ни­ем по­со­бия.</a:t>
            </a:r>
          </a:p>
          <a:p>
            <a:pPr algn="l" fontAlgn="base"/>
            <a:r>
              <a:rPr lang="ru-RU" sz="2600" dirty="0">
                <a:latin typeface="Arial" panose="020B0604020202020204" pitchFamily="34" charset="0"/>
                <a:cs typeface="Arial" panose="020B0604020202020204" pitchFamily="34" charset="0"/>
              </a:rPr>
              <a:t>Если же физ­ли­цо ра­бо­та­ет не толь­ко по ГПД (од­но­му или несколь­ким), но и по тру­до­во­му до­го­во­ру, то смо­жет по­лу­чить:</a:t>
            </a:r>
          </a:p>
          <a:p>
            <a:pPr lvl="0" algn="l" fontAlgn="base"/>
            <a:r>
              <a:rPr lang="ru-RU" sz="2600" dirty="0">
                <a:latin typeface="Arial" panose="020B0604020202020204" pitchFamily="34" charset="0"/>
                <a:cs typeface="Arial" panose="020B0604020202020204" pitchFamily="34" charset="0"/>
              </a:rPr>
              <a:t>по­со­бие по вре­мен­ной нетру­до­спо­соб­но­сти, а также по­со­бие по бе­ре­мен­но­сти и родам как по стра­хо­ва­те­лю, с ко­то­рым за­клю­чен тру­до­вой до­го­вор, так и по од­но­му из стра­хо­ва­те­лей, с ко­то­ры­ми за­клю­че­ны ГПД;</a:t>
            </a:r>
          </a:p>
          <a:p>
            <a:pPr lvl="0" algn="l" fontAlgn="base"/>
            <a:r>
              <a:rPr lang="ru-RU" sz="2600" dirty="0">
                <a:latin typeface="Arial" panose="020B0604020202020204" pitchFamily="34" charset="0"/>
                <a:cs typeface="Arial" panose="020B0604020202020204" pitchFamily="34" charset="0"/>
              </a:rPr>
              <a:t>еже­ме­сяч­ное по­со­бие по уходу за ре­бен­ком – по од­но­му из стра­хо­ва­те­лей по вы­бо­ру </a:t>
            </a:r>
            <a:r>
              <a:rPr lang="ru-RU" sz="2600" dirty="0" smtClean="0">
                <a:latin typeface="Arial" panose="020B0604020202020204" pitchFamily="34" charset="0"/>
                <a:cs typeface="Arial" panose="020B0604020202020204" pitchFamily="34" charset="0"/>
              </a:rPr>
              <a:t>физ­ли­ца.</a:t>
            </a:r>
            <a:endParaRPr lang="ru-RU" sz="2600" dirty="0">
              <a:latin typeface="Arial" panose="020B0604020202020204" pitchFamily="34" charset="0"/>
              <a:cs typeface="Arial" panose="020B0604020202020204" pitchFamily="34" charset="0"/>
            </a:endParaRPr>
          </a:p>
          <a:p>
            <a:r>
              <a:rPr lang="ru-RU" dirty="0"/>
              <a:t> </a:t>
            </a:r>
          </a:p>
          <a:p>
            <a:pPr algn="l"/>
            <a:endParaRPr lang="ru-RU" dirty="0"/>
          </a:p>
        </p:txBody>
      </p:sp>
    </p:spTree>
    <p:extLst>
      <p:ext uri="{BB962C8B-B14F-4D97-AF65-F5344CB8AC3E}">
        <p14:creationId xmlns:p14="http://schemas.microsoft.com/office/powerpoint/2010/main" val="2250938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32656"/>
            <a:ext cx="7848872" cy="1080120"/>
          </a:xfrm>
        </p:spPr>
        <p:txBody>
          <a:bodyPr/>
          <a:lstStyle/>
          <a:p>
            <a:pPr algn="ctr"/>
            <a:r>
              <a:rPr lang="ru-RU" sz="2800" dirty="0"/>
              <a:t>Ставки взносов на травматизм в 2023 году</a:t>
            </a:r>
            <a:br>
              <a:rPr lang="ru-RU" sz="2800" dirty="0"/>
            </a:br>
            <a:endParaRPr lang="ru-RU" sz="2800" dirty="0"/>
          </a:p>
        </p:txBody>
      </p:sp>
      <p:sp>
        <p:nvSpPr>
          <p:cNvPr id="3" name="Текст 2"/>
          <p:cNvSpPr>
            <a:spLocks noGrp="1"/>
          </p:cNvSpPr>
          <p:nvPr>
            <p:ph type="body" idx="1"/>
          </p:nvPr>
        </p:nvSpPr>
        <p:spPr>
          <a:xfrm>
            <a:off x="1043608" y="2276872"/>
            <a:ext cx="7560840" cy="3960440"/>
          </a:xfrm>
        </p:spPr>
        <p:txBody>
          <a:bodyPr>
            <a:noAutofit/>
          </a:bodyPr>
          <a:lstStyle/>
          <a:p>
            <a:pPr algn="l" fontAlgn="base"/>
            <a:endParaRPr lang="ru-RU" sz="2800" dirty="0"/>
          </a:p>
          <a:p>
            <a:pPr algn="l" fontAlgn="base"/>
            <a:r>
              <a:rPr lang="ru-RU" sz="2400" dirty="0" smtClean="0"/>
              <a:t>На сегодня </a:t>
            </a:r>
            <a:r>
              <a:rPr lang="ru-RU" sz="2400" dirty="0"/>
              <a:t>о ка­ких-ли­бо из­ме­не­ни­ях в части та­ри­фа взно­сов на трав­ма­тизм речи не идет. Пла­но­вые став­ки на 2023 г. такие же, как дей­ству­ю­щие в 2022 г. (</a:t>
            </a:r>
            <a:r>
              <a:rPr lang="ru-RU" sz="2400" u="sng" dirty="0">
                <a:hlinkClick r:id="rId2"/>
              </a:rPr>
              <a:t>Фе­де­раль­ный закон от 21.12.2021 N 413-ФЗ</a:t>
            </a:r>
            <a:r>
              <a:rPr lang="ru-RU" sz="2400" dirty="0"/>
              <a:t>).</a:t>
            </a:r>
          </a:p>
          <a:p>
            <a:pPr algn="l"/>
            <a:r>
              <a:rPr lang="ru-RU" sz="2400" dirty="0" smtClean="0"/>
              <a:t>Отчитываемся непосредственно в СФР и платим отдельно от ЕНП.</a:t>
            </a:r>
            <a:endParaRPr lang="ru-RU" sz="2400" dirty="0"/>
          </a:p>
        </p:txBody>
      </p:sp>
    </p:spTree>
    <p:extLst>
      <p:ext uri="{BB962C8B-B14F-4D97-AF65-F5344CB8AC3E}">
        <p14:creationId xmlns:p14="http://schemas.microsoft.com/office/powerpoint/2010/main" val="375967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404664"/>
            <a:ext cx="6740229" cy="1008112"/>
          </a:xfrm>
        </p:spPr>
        <p:txBody>
          <a:bodyPr/>
          <a:lstStyle/>
          <a:p>
            <a:pPr algn="ctr"/>
            <a:r>
              <a:rPr lang="ru-RU" sz="3600" dirty="0" smtClean="0"/>
              <a:t>Е</a:t>
            </a:r>
            <a:r>
              <a:rPr lang="ru-RU" sz="3600" dirty="0" smtClean="0"/>
              <a:t>диный налоговый платеж</a:t>
            </a:r>
            <a:endParaRPr lang="ru-RU" sz="3600" dirty="0"/>
          </a:p>
        </p:txBody>
      </p:sp>
      <p:sp>
        <p:nvSpPr>
          <p:cNvPr id="3" name="Текст 2"/>
          <p:cNvSpPr>
            <a:spLocks noGrp="1"/>
          </p:cNvSpPr>
          <p:nvPr>
            <p:ph type="body" idx="1"/>
          </p:nvPr>
        </p:nvSpPr>
        <p:spPr>
          <a:xfrm>
            <a:off x="899592" y="1916832"/>
            <a:ext cx="7560840" cy="4392488"/>
          </a:xfrm>
        </p:spPr>
        <p:txBody>
          <a:bodyPr>
            <a:normAutofit lnSpcReduction="10000"/>
          </a:bodyPr>
          <a:lstStyle/>
          <a:p>
            <a:pPr algn="just"/>
            <a:r>
              <a:rPr lang="ru-RU" sz="3200" dirty="0"/>
              <a:t>ЕНП — это деньги, которые организация или предприниматель перечисляет на специальный казначейский счет (единый налоговый счет, ЕНС), чтобы исполнить совокупную обязанность, а также деньги, которые взыскали с налогоплательщика</a:t>
            </a:r>
            <a:r>
              <a:rPr lang="ru-RU" sz="3200" dirty="0" smtClean="0"/>
              <a:t>. (п.1 </a:t>
            </a:r>
          </a:p>
          <a:p>
            <a:pPr algn="just"/>
            <a:r>
              <a:rPr lang="ru-RU" sz="3200" dirty="0" smtClean="0"/>
              <a:t>ст.11.3 НК РФ)</a:t>
            </a:r>
            <a:endParaRPr lang="ru-RU" sz="3200" dirty="0"/>
          </a:p>
        </p:txBody>
      </p:sp>
    </p:spTree>
    <p:extLst>
      <p:ext uri="{BB962C8B-B14F-4D97-AF65-F5344CB8AC3E}">
        <p14:creationId xmlns:p14="http://schemas.microsoft.com/office/powerpoint/2010/main" val="1183603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172648"/>
            <a:ext cx="6020149" cy="1616392"/>
          </a:xfrm>
        </p:spPr>
        <p:txBody>
          <a:bodyPr/>
          <a:lstStyle/>
          <a:p>
            <a:pPr algn="ctr"/>
            <a:r>
              <a:rPr lang="ru-RU" dirty="0" smtClean="0"/>
              <a:t>ВОПРОСЫ?</a:t>
            </a:r>
            <a:endParaRPr lang="ru-RU"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1453743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76672"/>
            <a:ext cx="7416824" cy="936104"/>
          </a:xfrm>
        </p:spPr>
        <p:txBody>
          <a:bodyPr/>
          <a:lstStyle/>
          <a:p>
            <a:pPr algn="ctr"/>
            <a:r>
              <a:rPr lang="ru-RU" sz="3200" dirty="0"/>
              <a:t>Изменения в </a:t>
            </a:r>
            <a:r>
              <a:rPr lang="ru-RU" sz="3200" dirty="0" smtClean="0"/>
              <a:t>НДФЛ </a:t>
            </a:r>
            <a:r>
              <a:rPr lang="ru-RU" sz="3200" dirty="0"/>
              <a:t>в </a:t>
            </a:r>
            <a:r>
              <a:rPr lang="ru-RU" sz="3200" dirty="0" smtClean="0"/>
              <a:t>2023 </a:t>
            </a:r>
            <a:r>
              <a:rPr lang="ru-RU" sz="3200" dirty="0"/>
              <a:t>году </a:t>
            </a:r>
          </a:p>
        </p:txBody>
      </p:sp>
      <p:sp>
        <p:nvSpPr>
          <p:cNvPr id="3" name="Текст 2"/>
          <p:cNvSpPr>
            <a:spLocks noGrp="1"/>
          </p:cNvSpPr>
          <p:nvPr>
            <p:ph type="body" idx="1"/>
          </p:nvPr>
        </p:nvSpPr>
        <p:spPr>
          <a:xfrm>
            <a:off x="1115616" y="1844824"/>
            <a:ext cx="7632848" cy="4536504"/>
          </a:xfrm>
        </p:spPr>
        <p:txBody>
          <a:bodyPr>
            <a:normAutofit/>
          </a:bodyPr>
          <a:lstStyle/>
          <a:p>
            <a:pPr algn="l"/>
            <a:r>
              <a:rPr lang="ru-RU" dirty="0"/>
              <a:t>С </a:t>
            </a:r>
            <a:r>
              <a:rPr lang="ru-RU" dirty="0" smtClean="0"/>
              <a:t>2023 </a:t>
            </a:r>
            <a:r>
              <a:rPr lang="ru-RU" dirty="0"/>
              <a:t>года меняется порядок обмена информацией налоговых агентов с ИФНС, используются новые формы </a:t>
            </a:r>
            <a:r>
              <a:rPr lang="ru-RU" dirty="0" smtClean="0"/>
              <a:t>6-НДФЛ.</a:t>
            </a:r>
          </a:p>
          <a:p>
            <a:pPr algn="l"/>
            <a:endParaRPr lang="ru-RU" dirty="0"/>
          </a:p>
          <a:p>
            <a:pPr algn="l"/>
            <a:r>
              <a:rPr lang="ru-RU" dirty="0"/>
              <a:t>НДФЛ в 2023 году будут зависеть от того, когда вы выплатили доходы работникам и удержали налог (п. 6 ст. 226 НК в будущей редакции).</a:t>
            </a:r>
          </a:p>
          <a:p>
            <a:pPr algn="l"/>
            <a:r>
              <a:rPr lang="ru-RU" b="1" dirty="0" smtClean="0"/>
              <a:t>ВАЖНО!!! </a:t>
            </a:r>
            <a:r>
              <a:rPr lang="ru-RU" dirty="0"/>
              <a:t>Д</a:t>
            </a:r>
            <a:r>
              <a:rPr lang="ru-RU" dirty="0" smtClean="0"/>
              <a:t>ля </a:t>
            </a:r>
            <a:r>
              <a:rPr lang="ru-RU" dirty="0"/>
              <a:t>НДФЛ с зарплаты, который вы удержите в последний рабочий день 2022 года, сроки останутся прежними. Налог перечислите не позднее первого рабочего дня 2023 года (</a:t>
            </a:r>
            <a:r>
              <a:rPr lang="ru-RU" u="sng" dirty="0">
                <a:hlinkClick r:id="rId2"/>
              </a:rPr>
              <a:t>п. 6 ст. 226 НК</a:t>
            </a:r>
            <a:r>
              <a:rPr lang="ru-RU" dirty="0"/>
              <a:t> в действующей редакции). Это подтвердили в ФНС.</a:t>
            </a:r>
          </a:p>
          <a:p>
            <a:pPr algn="l"/>
            <a:endParaRPr lang="ru-RU" dirty="0" smtClean="0"/>
          </a:p>
          <a:p>
            <a:pPr algn="l"/>
            <a:endParaRPr lang="ru-RU" dirty="0"/>
          </a:p>
        </p:txBody>
      </p:sp>
    </p:spTree>
    <p:extLst>
      <p:ext uri="{BB962C8B-B14F-4D97-AF65-F5344CB8AC3E}">
        <p14:creationId xmlns:p14="http://schemas.microsoft.com/office/powerpoint/2010/main" val="2165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035496"/>
            <a:ext cx="7632848" cy="72008"/>
          </a:xfrm>
        </p:spPr>
        <p:txBody>
          <a:bodyPr/>
          <a:lstStyle/>
          <a:p>
            <a:pPr algn="ctr"/>
            <a:endParaRPr lang="ru-RU" sz="3200" dirty="0"/>
          </a:p>
        </p:txBody>
      </p:sp>
      <p:sp>
        <p:nvSpPr>
          <p:cNvPr id="3" name="Текст 2"/>
          <p:cNvSpPr>
            <a:spLocks noGrp="1"/>
          </p:cNvSpPr>
          <p:nvPr>
            <p:ph type="body" idx="1"/>
          </p:nvPr>
        </p:nvSpPr>
        <p:spPr>
          <a:xfrm>
            <a:off x="1043608" y="1484784"/>
            <a:ext cx="7776864" cy="4968552"/>
          </a:xfrm>
        </p:spPr>
        <p:txBody>
          <a:bodyPr>
            <a:noAutofit/>
          </a:bodyPr>
          <a:lstStyle/>
          <a:p>
            <a:pPr algn="l"/>
            <a:r>
              <a:rPr lang="ru-RU" sz="2200" dirty="0"/>
              <a:t> </a:t>
            </a:r>
          </a:p>
        </p:txBody>
      </p:sp>
      <p:sp>
        <p:nvSpPr>
          <p:cNvPr id="4" name="Прямоугольник 3"/>
          <p:cNvSpPr/>
          <p:nvPr/>
        </p:nvSpPr>
        <p:spPr>
          <a:xfrm>
            <a:off x="539552" y="335846"/>
            <a:ext cx="8280920" cy="5355312"/>
          </a:xfrm>
          <a:prstGeom prst="rect">
            <a:avLst/>
          </a:prstGeom>
        </p:spPr>
        <p:txBody>
          <a:bodyPr wrap="square">
            <a:spAutoFit/>
          </a:bodyPr>
          <a:lstStyle/>
          <a:p>
            <a:r>
              <a:rPr lang="ru-RU" b="1" dirty="0"/>
              <a:t>Сроки уплаты НДФЛ в 2023 </a:t>
            </a:r>
            <a:r>
              <a:rPr lang="ru-RU" b="1" dirty="0" smtClean="0"/>
              <a:t>году</a:t>
            </a:r>
          </a:p>
          <a:p>
            <a:endParaRPr lang="ru-RU" b="1" dirty="0"/>
          </a:p>
          <a:p>
            <a:endParaRPr lang="ru-RU" b="1" dirty="0"/>
          </a:p>
          <a:p>
            <a:r>
              <a:rPr lang="ru-RU" dirty="0"/>
              <a:t>Когда удержали НДФЛ	</a:t>
            </a:r>
            <a:r>
              <a:rPr lang="ru-RU" dirty="0" smtClean="0"/>
              <a:t>	Крайний </a:t>
            </a:r>
            <a:r>
              <a:rPr lang="ru-RU" dirty="0"/>
              <a:t>срок уплаты с учетом переноса</a:t>
            </a:r>
          </a:p>
          <a:p>
            <a:endParaRPr lang="ru-RU" dirty="0" smtClean="0"/>
          </a:p>
          <a:p>
            <a:r>
              <a:rPr lang="ru-RU" dirty="0" smtClean="0"/>
              <a:t>С </a:t>
            </a:r>
            <a:r>
              <a:rPr lang="ru-RU" dirty="0"/>
              <a:t>1 по 22 января	</a:t>
            </a:r>
            <a:r>
              <a:rPr lang="ru-RU" dirty="0" smtClean="0"/>
              <a:t>		30 </a:t>
            </a:r>
            <a:r>
              <a:rPr lang="ru-RU" dirty="0"/>
              <a:t>января</a:t>
            </a:r>
          </a:p>
          <a:p>
            <a:r>
              <a:rPr lang="ru-RU" dirty="0"/>
              <a:t>С 23 января по 22 февраля	28 февраля</a:t>
            </a:r>
          </a:p>
          <a:p>
            <a:r>
              <a:rPr lang="ru-RU" dirty="0"/>
              <a:t>С 23 февраля по 22 </a:t>
            </a:r>
            <a:r>
              <a:rPr lang="ru-RU" dirty="0" smtClean="0"/>
              <a:t>марта </a:t>
            </a:r>
            <a:r>
              <a:rPr lang="ru-RU" dirty="0"/>
              <a:t>	28 марта</a:t>
            </a:r>
          </a:p>
          <a:p>
            <a:r>
              <a:rPr lang="ru-RU" dirty="0"/>
              <a:t>С 23 марта по 22 апреля	</a:t>
            </a:r>
            <a:r>
              <a:rPr lang="ru-RU" dirty="0" smtClean="0"/>
              <a:t> 	28 </a:t>
            </a:r>
            <a:r>
              <a:rPr lang="ru-RU" dirty="0"/>
              <a:t>апреля</a:t>
            </a:r>
          </a:p>
          <a:p>
            <a:r>
              <a:rPr lang="ru-RU" dirty="0"/>
              <a:t>С 23 апреля по 22 мая	</a:t>
            </a:r>
            <a:r>
              <a:rPr lang="ru-RU" dirty="0" smtClean="0"/>
              <a:t>	29 </a:t>
            </a:r>
            <a:r>
              <a:rPr lang="ru-RU" dirty="0"/>
              <a:t>мая</a:t>
            </a:r>
          </a:p>
          <a:p>
            <a:r>
              <a:rPr lang="ru-RU" dirty="0"/>
              <a:t>С 23 мая по 22 июня	</a:t>
            </a:r>
            <a:r>
              <a:rPr lang="ru-RU" dirty="0" smtClean="0"/>
              <a:t>	28 </a:t>
            </a:r>
            <a:r>
              <a:rPr lang="ru-RU" dirty="0"/>
              <a:t>июня</a:t>
            </a:r>
          </a:p>
          <a:p>
            <a:r>
              <a:rPr lang="ru-RU" dirty="0"/>
              <a:t>С 23 июня по 22 июля	</a:t>
            </a:r>
            <a:r>
              <a:rPr lang="ru-RU" dirty="0" smtClean="0"/>
              <a:t>	28 </a:t>
            </a:r>
            <a:r>
              <a:rPr lang="ru-RU" dirty="0"/>
              <a:t>июля</a:t>
            </a:r>
          </a:p>
          <a:p>
            <a:r>
              <a:rPr lang="ru-RU" dirty="0"/>
              <a:t>С 23 июля по 22 августа	</a:t>
            </a:r>
            <a:r>
              <a:rPr lang="ru-RU" dirty="0" smtClean="0"/>
              <a:t>	28 </a:t>
            </a:r>
            <a:r>
              <a:rPr lang="ru-RU" dirty="0"/>
              <a:t>августа</a:t>
            </a:r>
          </a:p>
          <a:p>
            <a:r>
              <a:rPr lang="ru-RU" dirty="0"/>
              <a:t>С 23 августа по 22 сентября	28 сентября</a:t>
            </a:r>
          </a:p>
          <a:p>
            <a:r>
              <a:rPr lang="ru-RU" dirty="0"/>
              <a:t>С 23 сентября по 22 октября	30 октября</a:t>
            </a:r>
          </a:p>
          <a:p>
            <a:r>
              <a:rPr lang="ru-RU" dirty="0"/>
              <a:t>С 23 октября по 22 ноября	28 ноября</a:t>
            </a:r>
          </a:p>
          <a:p>
            <a:r>
              <a:rPr lang="ru-RU" dirty="0"/>
              <a:t>С 23 ноября по 22 декабря	28 декабря</a:t>
            </a:r>
          </a:p>
          <a:p>
            <a:r>
              <a:rPr lang="ru-RU" dirty="0"/>
              <a:t>С 23 декабря по 31 декабря	29 декабря, последний рабочий день года</a:t>
            </a:r>
          </a:p>
        </p:txBody>
      </p:sp>
    </p:spTree>
    <p:extLst>
      <p:ext uri="{BB962C8B-B14F-4D97-AF65-F5344CB8AC3E}">
        <p14:creationId xmlns:p14="http://schemas.microsoft.com/office/powerpoint/2010/main" val="3004668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04664"/>
            <a:ext cx="7560840" cy="936104"/>
          </a:xfrm>
        </p:spPr>
        <p:txBody>
          <a:bodyPr/>
          <a:lstStyle/>
          <a:p>
            <a:pPr algn="ctr"/>
            <a:r>
              <a:rPr lang="ru-RU" sz="3200" dirty="0"/>
              <a:t>Изменения в НДФЛ в </a:t>
            </a:r>
            <a:r>
              <a:rPr lang="ru-RU" sz="3200" dirty="0" smtClean="0"/>
              <a:t>2023 </a:t>
            </a:r>
            <a:r>
              <a:rPr lang="ru-RU" sz="3200" dirty="0"/>
              <a:t>году </a:t>
            </a:r>
          </a:p>
        </p:txBody>
      </p:sp>
      <p:sp>
        <p:nvSpPr>
          <p:cNvPr id="3" name="Текст 2"/>
          <p:cNvSpPr>
            <a:spLocks noGrp="1"/>
          </p:cNvSpPr>
          <p:nvPr>
            <p:ph type="body" idx="1"/>
          </p:nvPr>
        </p:nvSpPr>
        <p:spPr>
          <a:xfrm>
            <a:off x="1115616" y="1628800"/>
            <a:ext cx="7560840" cy="4680520"/>
          </a:xfrm>
        </p:spPr>
        <p:txBody>
          <a:bodyPr>
            <a:normAutofit/>
          </a:bodyPr>
          <a:lstStyle/>
          <a:p>
            <a:pPr algn="l"/>
            <a:r>
              <a:rPr lang="ru-RU" sz="2400" dirty="0"/>
              <a:t>С 2023 года действует новый срок, по которому вы будете признавать для расчета НДФЛ доходы в виде зарплаты. </a:t>
            </a:r>
            <a:endParaRPr lang="ru-RU" sz="2400" dirty="0" smtClean="0"/>
          </a:p>
          <a:p>
            <a:pPr algn="l"/>
            <a:r>
              <a:rPr lang="ru-RU" sz="2400" dirty="0" smtClean="0"/>
              <a:t>Датой </a:t>
            </a:r>
            <a:r>
              <a:rPr lang="ru-RU" sz="2400" dirty="0"/>
              <a:t>получения дохода в виде зарплаты будет день выплаты денег работнику. </a:t>
            </a:r>
            <a:endParaRPr lang="ru-RU" sz="2400" dirty="0" smtClean="0"/>
          </a:p>
          <a:p>
            <a:pPr algn="l"/>
            <a:r>
              <a:rPr lang="ru-RU" sz="2400" dirty="0" smtClean="0"/>
              <a:t>Законодатели </a:t>
            </a:r>
            <a:r>
              <a:rPr lang="ru-RU" sz="2400" dirty="0"/>
              <a:t>убирают из НК пункт 2 статьи 223 с особым порядком признания дохода в виде зарплаты. Значит, будет действовать общая норма. Доход в виде зарплаты признавайте на дату выплаты денег (</a:t>
            </a:r>
            <a:r>
              <a:rPr lang="ru-RU" sz="2400" u="sng" dirty="0">
                <a:hlinkClick r:id="rId2"/>
              </a:rPr>
              <a:t>подп. 1 п. 1 ст. 223 НК</a:t>
            </a:r>
            <a:r>
              <a:rPr lang="ru-RU" sz="2400" dirty="0"/>
              <a:t>).</a:t>
            </a:r>
          </a:p>
          <a:p>
            <a:pPr algn="l"/>
            <a:endParaRPr lang="ru-RU" sz="2200" dirty="0"/>
          </a:p>
        </p:txBody>
      </p:sp>
    </p:spTree>
    <p:extLst>
      <p:ext uri="{BB962C8B-B14F-4D97-AF65-F5344CB8AC3E}">
        <p14:creationId xmlns:p14="http://schemas.microsoft.com/office/powerpoint/2010/main" val="1165880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32656"/>
            <a:ext cx="7848872" cy="1080120"/>
          </a:xfrm>
        </p:spPr>
        <p:txBody>
          <a:bodyPr/>
          <a:lstStyle/>
          <a:p>
            <a:pPr algn="ctr"/>
            <a:r>
              <a:rPr lang="ru-RU" sz="2800" dirty="0"/>
              <a:t>Изменения в НДФЛ в </a:t>
            </a:r>
            <a:r>
              <a:rPr lang="ru-RU" sz="2800" dirty="0" smtClean="0"/>
              <a:t>2023 </a:t>
            </a:r>
            <a:r>
              <a:rPr lang="ru-RU" sz="2800" dirty="0"/>
              <a:t>году </a:t>
            </a:r>
          </a:p>
        </p:txBody>
      </p:sp>
      <p:sp>
        <p:nvSpPr>
          <p:cNvPr id="3" name="Текст 2"/>
          <p:cNvSpPr>
            <a:spLocks noGrp="1"/>
          </p:cNvSpPr>
          <p:nvPr>
            <p:ph type="body" idx="1"/>
          </p:nvPr>
        </p:nvSpPr>
        <p:spPr>
          <a:xfrm>
            <a:off x="899592" y="1988840"/>
            <a:ext cx="7848872" cy="4248472"/>
          </a:xfrm>
        </p:spPr>
        <p:txBody>
          <a:bodyPr>
            <a:normAutofit/>
          </a:bodyPr>
          <a:lstStyle/>
          <a:p>
            <a:pPr algn="l"/>
            <a:r>
              <a:rPr lang="ru-RU" b="1" dirty="0"/>
              <a:t>Как повлияет поправка. </a:t>
            </a:r>
            <a:endParaRPr lang="ru-RU" b="1" dirty="0" smtClean="0"/>
          </a:p>
          <a:p>
            <a:pPr algn="l"/>
            <a:endParaRPr lang="ru-RU" b="1" dirty="0"/>
          </a:p>
          <a:p>
            <a:pPr algn="l"/>
            <a:r>
              <a:rPr lang="ru-RU" dirty="0" smtClean="0"/>
              <a:t>Добавит </a:t>
            </a:r>
            <a:r>
              <a:rPr lang="ru-RU" dirty="0"/>
              <a:t>работы, поскольку придется считать НДФЛ с зарплаты дважды в месяц. В 2022 году дата дохода в виде зарплаты — последний день месяца (</a:t>
            </a:r>
            <a:r>
              <a:rPr lang="ru-RU" u="sng" dirty="0">
                <a:hlinkClick r:id="rId2"/>
              </a:rPr>
              <a:t>п. 2 ст. 223 НК</a:t>
            </a:r>
            <a:r>
              <a:rPr lang="ru-RU" dirty="0" smtClean="0"/>
              <a:t>).</a:t>
            </a:r>
          </a:p>
          <a:p>
            <a:pPr algn="l"/>
            <a:r>
              <a:rPr lang="ru-RU" dirty="0" smtClean="0"/>
              <a:t> </a:t>
            </a:r>
            <a:r>
              <a:rPr lang="ru-RU" dirty="0"/>
              <a:t>Поэтому вы не удерживаете НДФЛ с аванса, который выдали до конца месяца. Но будет меньше вопросов с 6-НДФЛ, поскольку вы станете отражать в расчете зарплату и налог с нее только после выплаты денег.</a:t>
            </a:r>
          </a:p>
          <a:p>
            <a:pPr algn="l"/>
            <a:endParaRPr lang="ru-RU" dirty="0"/>
          </a:p>
        </p:txBody>
      </p:sp>
    </p:spTree>
    <p:extLst>
      <p:ext uri="{BB962C8B-B14F-4D97-AF65-F5344CB8AC3E}">
        <p14:creationId xmlns:p14="http://schemas.microsoft.com/office/powerpoint/2010/main" val="10990028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04664"/>
            <a:ext cx="7560840" cy="1224136"/>
          </a:xfrm>
        </p:spPr>
        <p:txBody>
          <a:bodyPr/>
          <a:lstStyle/>
          <a:p>
            <a:pPr algn="ctr"/>
            <a:r>
              <a:rPr lang="ru-RU" sz="2800" dirty="0"/>
              <a:t>Новая форма 6-НДФЛ</a:t>
            </a:r>
            <a:br>
              <a:rPr lang="ru-RU" sz="2800" dirty="0"/>
            </a:br>
            <a:endParaRPr lang="ru-RU" sz="2800" dirty="0"/>
          </a:p>
        </p:txBody>
      </p:sp>
      <p:sp>
        <p:nvSpPr>
          <p:cNvPr id="3" name="Текст 2"/>
          <p:cNvSpPr>
            <a:spLocks noGrp="1"/>
          </p:cNvSpPr>
          <p:nvPr>
            <p:ph type="body" idx="1"/>
          </p:nvPr>
        </p:nvSpPr>
        <p:spPr>
          <a:xfrm>
            <a:off x="1403648" y="2132856"/>
            <a:ext cx="7344816" cy="4176464"/>
          </a:xfrm>
        </p:spPr>
        <p:txBody>
          <a:bodyPr>
            <a:noAutofit/>
          </a:bodyPr>
          <a:lstStyle/>
          <a:p>
            <a:pPr algn="l"/>
            <a:r>
              <a:rPr lang="ru-RU" sz="2400" dirty="0" smtClean="0"/>
              <a:t>Начиная </a:t>
            </a:r>
            <a:r>
              <a:rPr lang="ru-RU" sz="2400" dirty="0"/>
              <a:t>с отчетности за I квартал 2023 года расчет 6-НДФЛ надо будет сдавать по обновленной форме в редакции </a:t>
            </a:r>
            <a:r>
              <a:rPr lang="ru-RU" sz="2400" u="sng" dirty="0">
                <a:hlinkClick r:id="rId2"/>
              </a:rPr>
              <a:t>приказа ФНС от 29.09.2022 № ЕД-7-11/881@</a:t>
            </a:r>
            <a:r>
              <a:rPr lang="ru-RU" sz="2400" dirty="0"/>
              <a:t>. </a:t>
            </a:r>
            <a:endParaRPr lang="ru-RU" sz="2400" dirty="0" smtClean="0"/>
          </a:p>
          <a:p>
            <a:pPr algn="l"/>
            <a:r>
              <a:rPr lang="ru-RU" sz="2400" dirty="0" smtClean="0"/>
              <a:t>Изменили </a:t>
            </a:r>
            <a:r>
              <a:rPr lang="ru-RU" sz="2400" dirty="0"/>
              <a:t>раздел 1 расчета. В нем оставили только четыре строки для сумм НДФЛ, которые перечисляют в течение квартала. Изменения связаны с введением </a:t>
            </a:r>
            <a:r>
              <a:rPr lang="ru-RU" sz="2400" u="sng" dirty="0">
                <a:hlinkClick r:id="rId3"/>
              </a:rPr>
              <a:t>ЕНП</a:t>
            </a:r>
            <a:r>
              <a:rPr lang="ru-RU" sz="2400" dirty="0"/>
              <a:t> и единого срока уплаты налога. </a:t>
            </a:r>
            <a:endParaRPr lang="ru-RU" sz="2400" dirty="0" smtClean="0"/>
          </a:p>
          <a:p>
            <a:pPr algn="l"/>
            <a:r>
              <a:rPr lang="ru-RU" sz="2400" dirty="0" smtClean="0"/>
              <a:t>Раздел </a:t>
            </a:r>
            <a:r>
              <a:rPr lang="ru-RU" sz="2400" dirty="0"/>
              <a:t>2 оставили без изменений.</a:t>
            </a:r>
          </a:p>
          <a:p>
            <a:pPr algn="l"/>
            <a:endParaRPr lang="ru-RU" sz="2200" dirty="0"/>
          </a:p>
        </p:txBody>
      </p:sp>
    </p:spTree>
    <p:extLst>
      <p:ext uri="{BB962C8B-B14F-4D97-AF65-F5344CB8AC3E}">
        <p14:creationId xmlns:p14="http://schemas.microsoft.com/office/powerpoint/2010/main" val="214847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04664"/>
            <a:ext cx="7848872" cy="1512168"/>
          </a:xfrm>
        </p:spPr>
        <p:txBody>
          <a:bodyPr/>
          <a:lstStyle/>
          <a:p>
            <a:pPr algn="ctr"/>
            <a:r>
              <a:rPr lang="ru-RU" sz="3600" dirty="0"/>
              <a:t>Закон № </a:t>
            </a:r>
            <a:r>
              <a:rPr lang="ru-RU" sz="3600" dirty="0" smtClean="0"/>
              <a:t>236-ФЗ </a:t>
            </a:r>
            <a:r>
              <a:rPr lang="ru-RU" sz="3600" dirty="0"/>
              <a:t>от 14.07.2022 </a:t>
            </a:r>
          </a:p>
        </p:txBody>
      </p:sp>
      <p:sp>
        <p:nvSpPr>
          <p:cNvPr id="3" name="Текст 2"/>
          <p:cNvSpPr>
            <a:spLocks noGrp="1"/>
          </p:cNvSpPr>
          <p:nvPr>
            <p:ph type="body" idx="1"/>
          </p:nvPr>
        </p:nvSpPr>
        <p:spPr>
          <a:xfrm>
            <a:off x="1403648" y="2276872"/>
            <a:ext cx="7200800" cy="3456384"/>
          </a:xfrm>
        </p:spPr>
        <p:txBody>
          <a:bodyPr>
            <a:normAutofit/>
          </a:bodyPr>
          <a:lstStyle/>
          <a:p>
            <a:pPr algn="just"/>
            <a:r>
              <a:rPr lang="ru-RU" sz="2400" b="1" dirty="0" smtClean="0"/>
              <a:t>О внесении изменений в части первую и вторую Налогового кодекса РФ и статьи 18 и 19 Федерального закона  «О проведении эксперимента по установлению специального налогового режима «Автоматизированная система налогообложения».</a:t>
            </a:r>
          </a:p>
          <a:p>
            <a:pPr algn="just"/>
            <a:endParaRPr lang="ru-RU" sz="2400" b="1" dirty="0"/>
          </a:p>
          <a:p>
            <a:pPr algn="just"/>
            <a:r>
              <a:rPr lang="ru-RU" sz="2400" b="1" dirty="0" smtClean="0"/>
              <a:t>Закон вступает в силу с 01.01. 2023.</a:t>
            </a:r>
            <a:endParaRPr lang="ru-RU" sz="2400" b="1" dirty="0"/>
          </a:p>
        </p:txBody>
      </p:sp>
    </p:spTree>
    <p:extLst>
      <p:ext uri="{BB962C8B-B14F-4D97-AF65-F5344CB8AC3E}">
        <p14:creationId xmlns:p14="http://schemas.microsoft.com/office/powerpoint/2010/main" val="143557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76672"/>
            <a:ext cx="7200800" cy="1152128"/>
          </a:xfrm>
        </p:spPr>
        <p:txBody>
          <a:bodyPr/>
          <a:lstStyle/>
          <a:p>
            <a:pPr algn="ctr"/>
            <a:r>
              <a:rPr lang="ru-RU" sz="3200" dirty="0" smtClean="0"/>
              <a:t>МРОТ</a:t>
            </a:r>
            <a:endParaRPr lang="ru-RU" sz="3200" dirty="0"/>
          </a:p>
        </p:txBody>
      </p:sp>
      <p:sp>
        <p:nvSpPr>
          <p:cNvPr id="3" name="Текст 2"/>
          <p:cNvSpPr>
            <a:spLocks noGrp="1"/>
          </p:cNvSpPr>
          <p:nvPr>
            <p:ph type="body" idx="1"/>
          </p:nvPr>
        </p:nvSpPr>
        <p:spPr>
          <a:xfrm>
            <a:off x="1475656" y="1988840"/>
            <a:ext cx="7200800" cy="3600400"/>
          </a:xfrm>
        </p:spPr>
        <p:txBody>
          <a:bodyPr>
            <a:normAutofit/>
          </a:bodyPr>
          <a:lstStyle/>
          <a:p>
            <a:pPr algn="l"/>
            <a:endParaRPr lang="ru-RU" sz="2400" dirty="0" smtClean="0"/>
          </a:p>
          <a:p>
            <a:pPr algn="l"/>
            <a:endParaRPr lang="ru-RU" sz="2400" dirty="0"/>
          </a:p>
          <a:p>
            <a:pPr algn="l"/>
            <a:r>
              <a:rPr lang="ru-RU" sz="2400" dirty="0" smtClean="0"/>
              <a:t>С 01.01.2022 по 31.05.2022 – 13 890 руб.</a:t>
            </a:r>
          </a:p>
          <a:p>
            <a:pPr algn="l"/>
            <a:endParaRPr lang="ru-RU" sz="2400" dirty="0"/>
          </a:p>
          <a:p>
            <a:pPr algn="l"/>
            <a:r>
              <a:rPr lang="ru-RU" sz="2400" dirty="0" smtClean="0"/>
              <a:t>С 01.06.2022 – 15 279 руб</a:t>
            </a:r>
            <a:r>
              <a:rPr lang="ru-RU" sz="2400" dirty="0" smtClean="0"/>
              <a:t>.</a:t>
            </a:r>
            <a:endParaRPr lang="ru-RU" sz="2400" dirty="0"/>
          </a:p>
          <a:p>
            <a:pPr algn="l"/>
            <a:endParaRPr lang="ru-RU" sz="2400" dirty="0" smtClean="0"/>
          </a:p>
          <a:p>
            <a:pPr algn="l"/>
            <a:r>
              <a:rPr lang="ru-RU" sz="2400" dirty="0" smtClean="0"/>
              <a:t>С 01.01.2022 – 16 242 руб.</a:t>
            </a:r>
            <a:endParaRPr lang="ru-RU" sz="2400" dirty="0"/>
          </a:p>
        </p:txBody>
      </p:sp>
    </p:spTree>
    <p:extLst>
      <p:ext uri="{BB962C8B-B14F-4D97-AF65-F5344CB8AC3E}">
        <p14:creationId xmlns:p14="http://schemas.microsoft.com/office/powerpoint/2010/main" val="25576966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043608" y="404664"/>
            <a:ext cx="7272808" cy="1008112"/>
          </a:xfrm>
        </p:spPr>
        <p:txBody>
          <a:bodyPr/>
          <a:lstStyle/>
          <a:p>
            <a:pPr algn="ctr"/>
            <a:r>
              <a:rPr lang="ru-RU" sz="4000" dirty="0" smtClean="0"/>
              <a:t>Ставки рефинансирования</a:t>
            </a:r>
            <a:endParaRPr lang="ru-RU" sz="4000" dirty="0"/>
          </a:p>
        </p:txBody>
      </p:sp>
      <p:sp>
        <p:nvSpPr>
          <p:cNvPr id="7" name="Текст 6"/>
          <p:cNvSpPr>
            <a:spLocks noGrp="1"/>
          </p:cNvSpPr>
          <p:nvPr>
            <p:ph type="body" idx="1"/>
          </p:nvPr>
        </p:nvSpPr>
        <p:spPr>
          <a:xfrm>
            <a:off x="971600" y="1772816"/>
            <a:ext cx="7344816" cy="4248472"/>
          </a:xfrm>
        </p:spPr>
        <p:txBody>
          <a:bodyPr>
            <a:normAutofit fontScale="92500"/>
          </a:bodyPr>
          <a:lstStyle/>
          <a:p>
            <a:pPr marL="342900" indent="-342900" algn="just">
              <a:buFontTx/>
              <a:buChar char="-"/>
            </a:pPr>
            <a:endParaRPr lang="ru-RU" dirty="0" smtClean="0"/>
          </a:p>
          <a:p>
            <a:pPr marL="342900" indent="-342900" algn="just">
              <a:buFontTx/>
              <a:buChar char="-"/>
            </a:pPr>
            <a:r>
              <a:rPr lang="ru-RU" sz="2400" dirty="0"/>
              <a:t>с 14.02.2022 по 27.02.2022 (включительно)	9,5%</a:t>
            </a:r>
          </a:p>
          <a:p>
            <a:pPr marL="342900" indent="-342900" algn="just">
              <a:buFontTx/>
              <a:buChar char="-"/>
            </a:pPr>
            <a:r>
              <a:rPr lang="ru-RU" sz="2400" dirty="0"/>
              <a:t>с 28.02.2022 по 10.04.2022 (включительно)	20%</a:t>
            </a:r>
          </a:p>
          <a:p>
            <a:pPr marL="342900" indent="-342900" algn="just">
              <a:buFontTx/>
              <a:buChar char="-"/>
            </a:pPr>
            <a:r>
              <a:rPr lang="ru-RU" sz="2400" dirty="0"/>
              <a:t>с 11.04.2022 по 03.05.2022 (включительно)	17%</a:t>
            </a:r>
          </a:p>
          <a:p>
            <a:pPr marL="342900" indent="-342900" algn="just">
              <a:buFontTx/>
              <a:buChar char="-"/>
            </a:pPr>
            <a:r>
              <a:rPr lang="ru-RU" sz="2400" dirty="0"/>
              <a:t>с 04.05.2022 по 26.05.2022 (включительно)	14%</a:t>
            </a:r>
          </a:p>
          <a:p>
            <a:pPr marL="342900" indent="-342900" algn="just">
              <a:buFontTx/>
              <a:buChar char="-"/>
            </a:pPr>
            <a:r>
              <a:rPr lang="ru-RU" sz="2400" dirty="0"/>
              <a:t>с 27.05.2022 по 13.06.2022 (включительно)	11%</a:t>
            </a:r>
          </a:p>
          <a:p>
            <a:pPr marL="342900" indent="-342900" algn="just">
              <a:buFontTx/>
              <a:buChar char="-"/>
            </a:pPr>
            <a:r>
              <a:rPr lang="ru-RU" sz="2400" dirty="0"/>
              <a:t>с </a:t>
            </a:r>
            <a:r>
              <a:rPr lang="ru-RU" sz="2400" dirty="0" smtClean="0"/>
              <a:t>14.06.2022 </a:t>
            </a:r>
            <a:r>
              <a:rPr lang="ru-RU" sz="2400" dirty="0"/>
              <a:t>по 18.09.2022 </a:t>
            </a:r>
            <a:r>
              <a:rPr lang="ru-RU" sz="2400" dirty="0" smtClean="0"/>
              <a:t>(включительно)  </a:t>
            </a:r>
            <a:r>
              <a:rPr lang="ru-RU" sz="2400" dirty="0"/>
              <a:t>	9,5</a:t>
            </a:r>
            <a:r>
              <a:rPr lang="ru-RU" sz="2400" dirty="0" smtClean="0"/>
              <a:t>%</a:t>
            </a:r>
          </a:p>
          <a:p>
            <a:pPr algn="just"/>
            <a:r>
              <a:rPr lang="ru-RU" sz="2400" dirty="0" smtClean="0"/>
              <a:t>-  С 19.09.2022 	7,5%</a:t>
            </a:r>
            <a:endParaRPr lang="ru-RU" sz="2400" dirty="0"/>
          </a:p>
        </p:txBody>
      </p:sp>
    </p:spTree>
    <p:extLst>
      <p:ext uri="{BB962C8B-B14F-4D97-AF65-F5344CB8AC3E}">
        <p14:creationId xmlns:p14="http://schemas.microsoft.com/office/powerpoint/2010/main" val="257345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476672"/>
            <a:ext cx="7128792" cy="936104"/>
          </a:xfrm>
        </p:spPr>
        <p:txBody>
          <a:bodyPr/>
          <a:lstStyle/>
          <a:p>
            <a:pPr algn="ctr"/>
            <a:r>
              <a:rPr lang="ru-RU" sz="3200" dirty="0" smtClean="0"/>
              <a:t>НДФЛ</a:t>
            </a:r>
            <a:endParaRPr lang="ru-RU" sz="3200" dirty="0"/>
          </a:p>
        </p:txBody>
      </p:sp>
      <p:sp>
        <p:nvSpPr>
          <p:cNvPr id="3" name="Текст 2"/>
          <p:cNvSpPr>
            <a:spLocks noGrp="1"/>
          </p:cNvSpPr>
          <p:nvPr>
            <p:ph type="body" idx="1"/>
          </p:nvPr>
        </p:nvSpPr>
        <p:spPr>
          <a:xfrm>
            <a:off x="1331640" y="1844824"/>
            <a:ext cx="7416824" cy="4536504"/>
          </a:xfrm>
        </p:spPr>
        <p:txBody>
          <a:bodyPr>
            <a:normAutofit/>
          </a:bodyPr>
          <a:lstStyle/>
          <a:p>
            <a:pPr algn="l"/>
            <a:r>
              <a:rPr lang="ru-RU" dirty="0"/>
              <a:t>С 1 января 2022 года уведомления о праве сотрудника на вычет инспекции передают работодателям</a:t>
            </a:r>
          </a:p>
          <a:p>
            <a:pPr algn="l"/>
            <a:r>
              <a:rPr lang="ru-RU" dirty="0"/>
              <a:t> </a:t>
            </a:r>
          </a:p>
          <a:p>
            <a:pPr algn="l"/>
            <a:r>
              <a:rPr lang="ru-RU" dirty="0" smtClean="0"/>
              <a:t>В </a:t>
            </a:r>
            <a:r>
              <a:rPr lang="ru-RU" dirty="0"/>
              <a:t>2022 году работодатели продолжают предоставлять социальные и имущественные вычеты. Однако уведомление о праве на вычет им направит сама инспекция (после обращения к ней работника). Документ выдается в формате </a:t>
            </a:r>
            <a:r>
              <a:rPr lang="ru-RU" dirty="0" err="1"/>
              <a:t>pdf</a:t>
            </a:r>
            <a:r>
              <a:rPr lang="ru-RU" dirty="0"/>
              <a:t>.</a:t>
            </a:r>
          </a:p>
          <a:p>
            <a:pPr algn="l"/>
            <a:r>
              <a:rPr lang="ru-RU" dirty="0"/>
              <a:t>К доходам 2022 года можно применять новый социальный вычет - на физкультурно-оздоровительные услуги. Организации предоставляют такой вычет в обычном порядке: на основании заявления работника и уведомления из инспекции.</a:t>
            </a:r>
          </a:p>
        </p:txBody>
      </p:sp>
    </p:spTree>
    <p:extLst>
      <p:ext uri="{BB962C8B-B14F-4D97-AF65-F5344CB8AC3E}">
        <p14:creationId xmlns:p14="http://schemas.microsoft.com/office/powerpoint/2010/main" val="372951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7416824" cy="1080120"/>
          </a:xfrm>
        </p:spPr>
        <p:txBody>
          <a:bodyPr/>
          <a:lstStyle/>
          <a:p>
            <a:pPr algn="ctr"/>
            <a:r>
              <a:rPr lang="ru-RU" sz="3600" dirty="0" smtClean="0"/>
              <a:t>Совокупная обязанность</a:t>
            </a:r>
            <a:endParaRPr lang="ru-RU" sz="3600" dirty="0"/>
          </a:p>
        </p:txBody>
      </p:sp>
      <p:sp>
        <p:nvSpPr>
          <p:cNvPr id="3" name="Текст 2"/>
          <p:cNvSpPr>
            <a:spLocks noGrp="1"/>
          </p:cNvSpPr>
          <p:nvPr>
            <p:ph type="body" idx="1"/>
          </p:nvPr>
        </p:nvSpPr>
        <p:spPr>
          <a:xfrm>
            <a:off x="899592" y="1844824"/>
            <a:ext cx="7272808" cy="4032448"/>
          </a:xfrm>
        </p:spPr>
        <p:txBody>
          <a:bodyPr>
            <a:noAutofit/>
          </a:bodyPr>
          <a:lstStyle/>
          <a:p>
            <a:pPr algn="just"/>
            <a:endParaRPr lang="ru-RU" sz="2800" dirty="0" smtClean="0"/>
          </a:p>
          <a:p>
            <a:pPr algn="just"/>
            <a:r>
              <a:rPr lang="ru-RU" sz="2800" dirty="0" smtClean="0"/>
              <a:t>Общая </a:t>
            </a:r>
            <a:r>
              <a:rPr lang="ru-RU" sz="2800" dirty="0"/>
              <a:t>сумма налогов, авансовых платежей, сборов, страховых взносов, пеней, штрафов, процентов, которые нужно уплатить на конкретную дату.</a:t>
            </a:r>
          </a:p>
          <a:p>
            <a:pPr algn="just"/>
            <a:r>
              <a:rPr lang="ru-RU" sz="2800" dirty="0" smtClean="0"/>
              <a:t>Формируется на основании деклараций (расчетов), уведомлений, решений ИФНС и др. (п.5 ст.11.3. НК РФ)</a:t>
            </a:r>
            <a:endParaRPr lang="ru-RU" sz="2800" dirty="0"/>
          </a:p>
        </p:txBody>
      </p:sp>
    </p:spTree>
    <p:extLst>
      <p:ext uri="{BB962C8B-B14F-4D97-AF65-F5344CB8AC3E}">
        <p14:creationId xmlns:p14="http://schemas.microsoft.com/office/powerpoint/2010/main" val="17719534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548680"/>
            <a:ext cx="7416824" cy="936104"/>
          </a:xfrm>
        </p:spPr>
        <p:txBody>
          <a:bodyPr/>
          <a:lstStyle/>
          <a:p>
            <a:pPr algn="ctr"/>
            <a:r>
              <a:rPr lang="ru-RU" sz="3200" dirty="0" smtClean="0"/>
              <a:t>НДФЛ</a:t>
            </a:r>
            <a:endParaRPr lang="ru-RU" sz="3200" dirty="0"/>
          </a:p>
        </p:txBody>
      </p:sp>
      <p:sp>
        <p:nvSpPr>
          <p:cNvPr id="3" name="Текст 2"/>
          <p:cNvSpPr>
            <a:spLocks noGrp="1"/>
          </p:cNvSpPr>
          <p:nvPr>
            <p:ph type="body" idx="1"/>
          </p:nvPr>
        </p:nvSpPr>
        <p:spPr>
          <a:xfrm>
            <a:off x="1187624" y="1916832"/>
            <a:ext cx="7488832" cy="4320480"/>
          </a:xfrm>
        </p:spPr>
        <p:txBody>
          <a:bodyPr>
            <a:normAutofit/>
          </a:bodyPr>
          <a:lstStyle/>
          <a:p>
            <a:pPr algn="ctr"/>
            <a:r>
              <a:rPr lang="ru-RU" sz="2200" b="1" dirty="0"/>
              <a:t>С 1 января 2022 года изменили правила расчета налога при оплате работодателем путевок</a:t>
            </a:r>
          </a:p>
          <a:p>
            <a:pPr algn="ctr"/>
            <a:r>
              <a:rPr lang="ru-RU" dirty="0"/>
              <a:t> </a:t>
            </a:r>
            <a:r>
              <a:rPr lang="ru-RU" dirty="0" smtClean="0"/>
              <a:t>(Федеральный </a:t>
            </a:r>
            <a:r>
              <a:rPr lang="ru-RU" dirty="0"/>
              <a:t>закон от 17.02.2021 N </a:t>
            </a:r>
            <a:r>
              <a:rPr lang="ru-RU" dirty="0" smtClean="0"/>
              <a:t>8-ФЗ)</a:t>
            </a:r>
            <a:endParaRPr lang="ru-RU" dirty="0"/>
          </a:p>
          <a:p>
            <a:pPr algn="l"/>
            <a:r>
              <a:rPr lang="ru-RU" dirty="0"/>
              <a:t> </a:t>
            </a:r>
          </a:p>
          <a:p>
            <a:pPr algn="l"/>
            <a:r>
              <a:rPr lang="ru-RU" dirty="0"/>
              <a:t>Компенсация стоимости путевки не облагается НДФЛ, даже если расходы на нее учли при расчете налога на прибыль. Если за год работнику выдали несколько путевок, освобождение действует только для первой.</a:t>
            </a:r>
          </a:p>
          <a:p>
            <a:pPr algn="l"/>
            <a:r>
              <a:rPr lang="ru-RU" dirty="0"/>
              <a:t>Кроме того, не облагается НДФЛ компенсация путевок для детей сотрудников в возрасте до 18 лет (до 24 лет - для обучающихся очно). В 2021 году возрастной лимит - 16 лет.</a:t>
            </a:r>
          </a:p>
        </p:txBody>
      </p:sp>
    </p:spTree>
    <p:extLst>
      <p:ext uri="{BB962C8B-B14F-4D97-AF65-F5344CB8AC3E}">
        <p14:creationId xmlns:p14="http://schemas.microsoft.com/office/powerpoint/2010/main" val="16578006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332656"/>
            <a:ext cx="6768752" cy="720080"/>
          </a:xfrm>
        </p:spPr>
        <p:txBody>
          <a:bodyPr/>
          <a:lstStyle/>
          <a:p>
            <a:pPr algn="ctr"/>
            <a:r>
              <a:rPr lang="ru-RU" sz="3200" dirty="0" smtClean="0"/>
              <a:t>Пособия</a:t>
            </a:r>
            <a:endParaRPr lang="ru-RU" sz="3200" dirty="0"/>
          </a:p>
        </p:txBody>
      </p:sp>
      <p:sp>
        <p:nvSpPr>
          <p:cNvPr id="3" name="Текст 2"/>
          <p:cNvSpPr>
            <a:spLocks noGrp="1"/>
          </p:cNvSpPr>
          <p:nvPr>
            <p:ph type="body" idx="1"/>
          </p:nvPr>
        </p:nvSpPr>
        <p:spPr>
          <a:xfrm>
            <a:off x="1403648" y="1412776"/>
            <a:ext cx="7200800" cy="4824536"/>
          </a:xfrm>
        </p:spPr>
        <p:txBody>
          <a:bodyPr/>
          <a:lstStyle/>
          <a:p>
            <a:pPr algn="l"/>
            <a:r>
              <a:rPr lang="ru-RU" dirty="0" smtClean="0"/>
              <a:t>ВАЖНО!</a:t>
            </a:r>
          </a:p>
          <a:p>
            <a:pPr algn="l"/>
            <a:endParaRPr lang="ru-RU" dirty="0"/>
          </a:p>
          <a:p>
            <a:pPr algn="l"/>
            <a:r>
              <a:rPr lang="ru-RU" dirty="0" smtClean="0"/>
              <a:t> </a:t>
            </a:r>
            <a:r>
              <a:rPr lang="ru-RU" sz="2200" dirty="0"/>
              <a:t>С 1 января усилили ответственность за нарушение правил передачи данных ФСС. </a:t>
            </a:r>
            <a:endParaRPr lang="ru-RU" sz="2200" dirty="0" smtClean="0"/>
          </a:p>
          <a:p>
            <a:pPr algn="l"/>
            <a:r>
              <a:rPr lang="ru-RU" sz="2200" dirty="0"/>
              <a:t>Е</a:t>
            </a:r>
            <a:r>
              <a:rPr lang="ru-RU" sz="2200" dirty="0" smtClean="0"/>
              <a:t>сли </a:t>
            </a:r>
            <a:r>
              <a:rPr lang="ru-RU" sz="2200" dirty="0"/>
              <a:t>организация не подала в срок сведения, которые нужны для назначения пособий, ей грозит штраф 5 000 руб</a:t>
            </a:r>
            <a:r>
              <a:rPr lang="ru-RU" sz="2200" dirty="0" smtClean="0"/>
              <a:t>.</a:t>
            </a:r>
          </a:p>
          <a:p>
            <a:pPr algn="l"/>
            <a:endParaRPr lang="ru-RU" sz="2200" dirty="0"/>
          </a:p>
          <a:p>
            <a:pPr algn="l"/>
            <a:r>
              <a:rPr lang="ru-RU" sz="2200" dirty="0" smtClean="0"/>
              <a:t>С 2023 года планируется освободить работодателей от подачи сведений.</a:t>
            </a:r>
            <a:endParaRPr lang="ru-RU" sz="2200" dirty="0"/>
          </a:p>
          <a:p>
            <a:pPr algn="l"/>
            <a:endParaRPr lang="ru-RU" dirty="0"/>
          </a:p>
        </p:txBody>
      </p:sp>
    </p:spTree>
    <p:extLst>
      <p:ext uri="{BB962C8B-B14F-4D97-AF65-F5344CB8AC3E}">
        <p14:creationId xmlns:p14="http://schemas.microsoft.com/office/powerpoint/2010/main" val="2349967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04664"/>
            <a:ext cx="7344816" cy="648072"/>
          </a:xfrm>
        </p:spPr>
        <p:txBody>
          <a:bodyPr/>
          <a:lstStyle/>
          <a:p>
            <a:pPr algn="ctr"/>
            <a:r>
              <a:rPr lang="ru-RU" sz="3200" dirty="0" smtClean="0"/>
              <a:t>УСН</a:t>
            </a:r>
            <a:endParaRPr lang="ru-RU" sz="3200" dirty="0"/>
          </a:p>
        </p:txBody>
      </p:sp>
      <p:sp>
        <p:nvSpPr>
          <p:cNvPr id="3" name="Текст 2"/>
          <p:cNvSpPr>
            <a:spLocks noGrp="1"/>
          </p:cNvSpPr>
          <p:nvPr>
            <p:ph type="body" idx="1"/>
          </p:nvPr>
        </p:nvSpPr>
        <p:spPr>
          <a:xfrm>
            <a:off x="971600" y="1916832"/>
            <a:ext cx="7704856" cy="4032448"/>
          </a:xfrm>
        </p:spPr>
        <p:txBody>
          <a:bodyPr>
            <a:noAutofit/>
          </a:bodyPr>
          <a:lstStyle/>
          <a:p>
            <a:pPr algn="l"/>
            <a:r>
              <a:rPr lang="ru-RU" sz="2800" dirty="0"/>
              <a:t>Не позднее </a:t>
            </a:r>
            <a:r>
              <a:rPr lang="ru-RU" sz="2800" dirty="0" smtClean="0"/>
              <a:t>25 марта 2023 </a:t>
            </a:r>
            <a:r>
              <a:rPr lang="ru-RU" sz="2800" dirty="0"/>
              <a:t>года нужно сдать декларацию по УСН </a:t>
            </a:r>
            <a:endParaRPr lang="ru-RU" sz="2800" dirty="0" smtClean="0"/>
          </a:p>
          <a:p>
            <a:pPr algn="l"/>
            <a:endParaRPr lang="ru-RU" sz="2800" dirty="0"/>
          </a:p>
          <a:p>
            <a:pPr algn="l"/>
            <a:r>
              <a:rPr lang="ru-RU" sz="2800" dirty="0" smtClean="0"/>
              <a:t>Уплачиваем в рамках ЕНП 28 марта 2023 года</a:t>
            </a:r>
            <a:endParaRPr lang="ru-RU" sz="2800" dirty="0"/>
          </a:p>
        </p:txBody>
      </p:sp>
    </p:spTree>
    <p:extLst>
      <p:ext uri="{BB962C8B-B14F-4D97-AF65-F5344CB8AC3E}">
        <p14:creationId xmlns:p14="http://schemas.microsoft.com/office/powerpoint/2010/main" val="188540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548680"/>
            <a:ext cx="7488832" cy="576064"/>
          </a:xfrm>
        </p:spPr>
        <p:txBody>
          <a:bodyPr/>
          <a:lstStyle/>
          <a:p>
            <a:pPr algn="ctr"/>
            <a:r>
              <a:rPr lang="ru-RU" sz="3200" dirty="0" smtClean="0"/>
              <a:t>Налог на прибыль</a:t>
            </a:r>
            <a:endParaRPr lang="ru-RU" sz="3200" dirty="0"/>
          </a:p>
        </p:txBody>
      </p:sp>
      <p:sp>
        <p:nvSpPr>
          <p:cNvPr id="3" name="Текст 2"/>
          <p:cNvSpPr>
            <a:spLocks noGrp="1"/>
          </p:cNvSpPr>
          <p:nvPr>
            <p:ph type="body" idx="1"/>
          </p:nvPr>
        </p:nvSpPr>
        <p:spPr>
          <a:xfrm>
            <a:off x="1115616" y="1484784"/>
            <a:ext cx="7632848" cy="4824536"/>
          </a:xfrm>
        </p:spPr>
        <p:txBody>
          <a:bodyPr>
            <a:normAutofit/>
          </a:bodyPr>
          <a:lstStyle/>
          <a:p>
            <a:pPr algn="l"/>
            <a:r>
              <a:rPr lang="ru-RU" sz="2200" dirty="0"/>
              <a:t>С 1 января 2022 года </a:t>
            </a:r>
            <a:r>
              <a:rPr lang="ru-RU" sz="2200" dirty="0" smtClean="0"/>
              <a:t>изменился учёт затрат </a:t>
            </a:r>
            <a:r>
              <a:rPr lang="ru-RU" sz="2200" dirty="0"/>
              <a:t>на путевки  </a:t>
            </a:r>
          </a:p>
          <a:p>
            <a:pPr algn="l"/>
            <a:r>
              <a:rPr lang="ru-RU" dirty="0"/>
              <a:t>	</a:t>
            </a:r>
            <a:r>
              <a:rPr lang="ru-RU" sz="1800" dirty="0" smtClean="0"/>
              <a:t>Федеральный </a:t>
            </a:r>
            <a:r>
              <a:rPr lang="ru-RU" sz="1800" dirty="0"/>
              <a:t>закон от 17.02.2021 N 8-ФЗ</a:t>
            </a:r>
          </a:p>
          <a:p>
            <a:pPr algn="l"/>
            <a:r>
              <a:rPr lang="ru-RU" dirty="0"/>
              <a:t> </a:t>
            </a:r>
          </a:p>
          <a:p>
            <a:pPr algn="l"/>
            <a:r>
              <a:rPr lang="ru-RU" dirty="0"/>
              <a:t>Работодатель может учитывать в расходах по налогу на прибыль затраты на санаторно-курортное лечение, даже если:</a:t>
            </a:r>
          </a:p>
          <a:p>
            <a:pPr algn="l"/>
            <a:r>
              <a:rPr lang="ru-RU" dirty="0"/>
              <a:t>- договор заключили напрямую с санаторием, а не через туроператора или </a:t>
            </a:r>
            <a:r>
              <a:rPr lang="ru-RU" dirty="0" err="1"/>
              <a:t>турагента</a:t>
            </a:r>
            <a:r>
              <a:rPr lang="ru-RU" dirty="0"/>
              <a:t>;</a:t>
            </a:r>
          </a:p>
          <a:p>
            <a:pPr algn="l"/>
            <a:r>
              <a:rPr lang="ru-RU" dirty="0"/>
              <a:t>- работодатель компенсирует затраты родителям, супругам или детям работников.</a:t>
            </a:r>
          </a:p>
          <a:p>
            <a:pPr algn="l"/>
            <a:r>
              <a:rPr lang="ru-RU" dirty="0"/>
              <a:t>Ранее работодатель должен был заключать договор строго с туроператором или </a:t>
            </a:r>
            <a:r>
              <a:rPr lang="ru-RU" dirty="0" err="1"/>
              <a:t>турагентом</a:t>
            </a:r>
            <a:r>
              <a:rPr lang="ru-RU" dirty="0"/>
              <a:t>. По турпутевкам это условие сохранили.</a:t>
            </a:r>
          </a:p>
        </p:txBody>
      </p:sp>
    </p:spTree>
    <p:extLst>
      <p:ext uri="{BB962C8B-B14F-4D97-AF65-F5344CB8AC3E}">
        <p14:creationId xmlns:p14="http://schemas.microsoft.com/office/powerpoint/2010/main" val="1155377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7" y="2172648"/>
            <a:ext cx="5876133" cy="1472376"/>
          </a:xfrm>
        </p:spPr>
        <p:txBody>
          <a:bodyPr/>
          <a:lstStyle/>
          <a:p>
            <a:pPr marL="0" indent="0" algn="ctr">
              <a:buNone/>
            </a:pPr>
            <a:r>
              <a:rPr lang="ru-RU" dirty="0" smtClean="0"/>
              <a:t>ВОПРОСЫ?</a:t>
            </a:r>
            <a:endParaRPr lang="ru-RU"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39227158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1052736"/>
            <a:ext cx="6380189" cy="3543258"/>
          </a:xfrm>
        </p:spPr>
        <p:txBody>
          <a:bodyPr/>
          <a:lstStyle/>
          <a:p>
            <a:pPr algn="ctr"/>
            <a:r>
              <a:rPr lang="ru-RU" dirty="0" smtClean="0"/>
              <a:t>ВСЕХ БЛАГ!</a:t>
            </a:r>
            <a:br>
              <a:rPr lang="ru-RU" dirty="0" smtClean="0"/>
            </a:br>
            <a:r>
              <a:rPr lang="ru-RU" dirty="0"/>
              <a:t/>
            </a:r>
            <a:br>
              <a:rPr lang="ru-RU" dirty="0"/>
            </a:br>
            <a:r>
              <a:rPr lang="ru-RU" dirty="0" smtClean="0"/>
              <a:t>БЛАГОДАРЮ ЗА ВНИМАНИЕ!</a:t>
            </a:r>
            <a:endParaRPr lang="ru-RU" dirty="0"/>
          </a:p>
        </p:txBody>
      </p:sp>
      <p:sp>
        <p:nvSpPr>
          <p:cNvPr id="3" name="Текст 2"/>
          <p:cNvSpPr>
            <a:spLocks noGrp="1"/>
          </p:cNvSpPr>
          <p:nvPr>
            <p:ph type="body" idx="1"/>
          </p:nvPr>
        </p:nvSpPr>
        <p:spPr>
          <a:xfrm flipV="1">
            <a:off x="2267744" y="5442970"/>
            <a:ext cx="5725188" cy="45719"/>
          </a:xfrm>
        </p:spPr>
        <p:txBody>
          <a:bodyPr>
            <a:normAutofit fontScale="25000" lnSpcReduction="20000"/>
          </a:bodyPr>
          <a:lstStyle/>
          <a:p>
            <a:endParaRPr lang="ru-RU" dirty="0"/>
          </a:p>
        </p:txBody>
      </p:sp>
    </p:spTree>
    <p:extLst>
      <p:ext uri="{BB962C8B-B14F-4D97-AF65-F5344CB8AC3E}">
        <p14:creationId xmlns:p14="http://schemas.microsoft.com/office/powerpoint/2010/main" val="1807476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76672"/>
            <a:ext cx="7056784" cy="936104"/>
          </a:xfrm>
        </p:spPr>
        <p:txBody>
          <a:bodyPr/>
          <a:lstStyle/>
          <a:p>
            <a:pPr algn="ctr"/>
            <a:r>
              <a:rPr lang="ru-RU" sz="3600" dirty="0" smtClean="0"/>
              <a:t>Единый налоговый счет</a:t>
            </a:r>
            <a:endParaRPr lang="ru-RU" sz="3600" dirty="0"/>
          </a:p>
        </p:txBody>
      </p:sp>
      <p:sp>
        <p:nvSpPr>
          <p:cNvPr id="3" name="Текст 2"/>
          <p:cNvSpPr>
            <a:spLocks noGrp="1"/>
          </p:cNvSpPr>
          <p:nvPr>
            <p:ph type="body" idx="1"/>
          </p:nvPr>
        </p:nvSpPr>
        <p:spPr>
          <a:xfrm>
            <a:off x="1043608" y="1700808"/>
            <a:ext cx="7488832" cy="4896544"/>
          </a:xfrm>
        </p:spPr>
        <p:txBody>
          <a:bodyPr>
            <a:normAutofit fontScale="47500" lnSpcReduction="20000"/>
          </a:bodyPr>
          <a:lstStyle/>
          <a:p>
            <a:pPr algn="just"/>
            <a:endParaRPr lang="ru-RU" sz="2200" dirty="0" smtClean="0"/>
          </a:p>
          <a:p>
            <a:pPr algn="just"/>
            <a:r>
              <a:rPr lang="ru-RU" sz="4200" dirty="0" smtClean="0"/>
              <a:t>На ЕНС можно перечислять суммы, которые больше необходимых. Остаток можно вывести или зачесть. Ограничений по сроку в общем случае нет.</a:t>
            </a:r>
          </a:p>
          <a:p>
            <a:pPr algn="just"/>
            <a:endParaRPr lang="ru-RU" sz="4200" dirty="0" smtClean="0"/>
          </a:p>
          <a:p>
            <a:pPr algn="just"/>
            <a:r>
              <a:rPr lang="ru-RU" sz="4200" dirty="0" smtClean="0"/>
              <a:t>На ЕНС учтут в качестве ЕНП также средства, которые по тем или иным основаниям причитаются налогоплательщику: возмещаемый НДС, проценты на сумму излишне взысканных средств и др. суммы</a:t>
            </a:r>
            <a:r>
              <a:rPr lang="ru-RU" sz="4200" dirty="0" smtClean="0">
                <a:solidFill>
                  <a:schemeClr val="tx1"/>
                </a:solidFill>
              </a:rPr>
              <a:t>.</a:t>
            </a:r>
          </a:p>
          <a:p>
            <a:pPr algn="just"/>
            <a:endParaRPr lang="ru-RU" sz="4200" dirty="0" smtClean="0"/>
          </a:p>
          <a:p>
            <a:pPr algn="just"/>
            <a:r>
              <a:rPr lang="ru-RU" sz="4200" dirty="0" smtClean="0"/>
              <a:t>Сальдо ЕНС на 1 января 2023 года ФНС определит сама. Переплату, по которой пропущен срок возврата, и безнадежную к взысканию недоимку учитывать не должны.</a:t>
            </a:r>
          </a:p>
          <a:p>
            <a:pPr algn="just"/>
            <a:r>
              <a:rPr lang="ru-RU" sz="4200" dirty="0" smtClean="0"/>
              <a:t> </a:t>
            </a:r>
          </a:p>
          <a:p>
            <a:pPr algn="just"/>
            <a:r>
              <a:rPr lang="ru-RU" sz="4200" dirty="0" smtClean="0"/>
              <a:t>Важно до конца 2022 года сверить расчеты до конца года.</a:t>
            </a:r>
          </a:p>
          <a:p>
            <a:pPr algn="just"/>
            <a:r>
              <a:rPr lang="ru-RU" sz="3400" dirty="0" smtClean="0"/>
              <a:t/>
            </a:r>
            <a:br>
              <a:rPr lang="ru-RU" sz="3400" dirty="0" smtClean="0"/>
            </a:br>
            <a:r>
              <a:rPr lang="ru-RU" dirty="0" smtClean="0"/>
              <a:t/>
            </a:r>
            <a:br>
              <a:rPr lang="ru-RU" dirty="0" smtClean="0"/>
            </a:br>
            <a:endParaRPr lang="ru-RU" dirty="0"/>
          </a:p>
        </p:txBody>
      </p:sp>
    </p:spTree>
    <p:extLst>
      <p:ext uri="{BB962C8B-B14F-4D97-AF65-F5344CB8AC3E}">
        <p14:creationId xmlns:p14="http://schemas.microsoft.com/office/powerpoint/2010/main" val="267575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548680"/>
            <a:ext cx="7416824" cy="1080120"/>
          </a:xfrm>
        </p:spPr>
        <p:txBody>
          <a:bodyPr/>
          <a:lstStyle/>
          <a:p>
            <a:pPr indent="0" algn="ctr"/>
            <a:r>
              <a:rPr lang="ru-RU" dirty="0" smtClean="0"/>
              <a:t/>
            </a:r>
            <a:br>
              <a:rPr lang="ru-RU" dirty="0" smtClean="0"/>
            </a:br>
            <a:r>
              <a:rPr lang="ru-RU" sz="2800" dirty="0"/>
              <a:t>Обязательные платежи, которые перечисляют </a:t>
            </a:r>
            <a:r>
              <a:rPr lang="ru-RU" sz="2800" dirty="0" smtClean="0"/>
              <a:t>в составе ЕНП</a:t>
            </a:r>
            <a:endParaRPr lang="ru-RU" sz="2800" dirty="0"/>
          </a:p>
        </p:txBody>
      </p:sp>
      <p:sp>
        <p:nvSpPr>
          <p:cNvPr id="3" name="Текст 2"/>
          <p:cNvSpPr>
            <a:spLocks noGrp="1"/>
          </p:cNvSpPr>
          <p:nvPr>
            <p:ph type="body" idx="1"/>
          </p:nvPr>
        </p:nvSpPr>
        <p:spPr>
          <a:xfrm>
            <a:off x="1115616" y="1772816"/>
            <a:ext cx="7344816" cy="4176464"/>
          </a:xfrm>
        </p:spPr>
        <p:txBody>
          <a:bodyPr>
            <a:noAutofit/>
          </a:bodyPr>
          <a:lstStyle/>
          <a:p>
            <a:pPr lvl="0" algn="just"/>
            <a:endParaRPr lang="ru-RU" dirty="0" smtClean="0"/>
          </a:p>
          <a:p>
            <a:pPr lvl="0" algn="just"/>
            <a:r>
              <a:rPr lang="ru-RU" dirty="0" smtClean="0"/>
              <a:t>- НДФЛ</a:t>
            </a:r>
            <a:r>
              <a:rPr lang="ru-RU" dirty="0"/>
              <a:t>;</a:t>
            </a:r>
          </a:p>
          <a:p>
            <a:pPr lvl="0" algn="just"/>
            <a:r>
              <a:rPr lang="ru-RU" dirty="0" smtClean="0"/>
              <a:t>- страховые </a:t>
            </a:r>
            <a:r>
              <a:rPr lang="ru-RU" dirty="0"/>
              <a:t>взносы. Исключение — взносы на травматизм. Их </a:t>
            </a:r>
            <a:r>
              <a:rPr lang="ru-RU" dirty="0" smtClean="0"/>
              <a:t>перечисляют в Социальный фонд России, </a:t>
            </a:r>
            <a:r>
              <a:rPr lang="ru-RU" dirty="0"/>
              <a:t>созданный на базе ПФР и ФСС;</a:t>
            </a:r>
          </a:p>
          <a:p>
            <a:pPr lvl="0" algn="just"/>
            <a:r>
              <a:rPr lang="ru-RU" dirty="0" smtClean="0"/>
              <a:t>- налог </a:t>
            </a:r>
            <a:r>
              <a:rPr lang="ru-RU" dirty="0"/>
              <a:t>на имущество;</a:t>
            </a:r>
          </a:p>
          <a:p>
            <a:pPr lvl="0" algn="just"/>
            <a:r>
              <a:rPr lang="ru-RU" dirty="0" smtClean="0"/>
              <a:t>- земельный </a:t>
            </a:r>
            <a:r>
              <a:rPr lang="ru-RU" dirty="0"/>
              <a:t>налог;</a:t>
            </a:r>
          </a:p>
          <a:p>
            <a:pPr lvl="0" algn="just"/>
            <a:r>
              <a:rPr lang="ru-RU" dirty="0" smtClean="0"/>
              <a:t>- транспортный </a:t>
            </a:r>
            <a:r>
              <a:rPr lang="ru-RU" dirty="0"/>
              <a:t>налог;</a:t>
            </a:r>
          </a:p>
          <a:p>
            <a:pPr lvl="0" algn="just"/>
            <a:r>
              <a:rPr lang="ru-RU" dirty="0" smtClean="0"/>
              <a:t>- налог </a:t>
            </a:r>
            <a:r>
              <a:rPr lang="ru-RU" dirty="0"/>
              <a:t>при </a:t>
            </a:r>
            <a:r>
              <a:rPr lang="ru-RU" dirty="0" smtClean="0"/>
              <a:t>УСН.</a:t>
            </a:r>
            <a:endParaRPr lang="ru-RU" dirty="0"/>
          </a:p>
          <a:p>
            <a:pPr algn="just"/>
            <a:endParaRPr lang="ru-RU" dirty="0" smtClean="0"/>
          </a:p>
          <a:p>
            <a:pPr algn="just"/>
            <a:r>
              <a:rPr lang="ru-RU" dirty="0" smtClean="0"/>
              <a:t>Все налоги на ОСНО.</a:t>
            </a:r>
            <a:endParaRPr lang="ru-RU" dirty="0"/>
          </a:p>
        </p:txBody>
      </p:sp>
    </p:spTree>
    <p:extLst>
      <p:ext uri="{BB962C8B-B14F-4D97-AF65-F5344CB8AC3E}">
        <p14:creationId xmlns:p14="http://schemas.microsoft.com/office/powerpoint/2010/main" val="4200529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04664"/>
            <a:ext cx="7920880" cy="792088"/>
          </a:xfrm>
        </p:spPr>
        <p:txBody>
          <a:bodyPr/>
          <a:lstStyle/>
          <a:p>
            <a:pPr algn="ctr"/>
            <a:r>
              <a:rPr lang="ru-RU" sz="3200" dirty="0" smtClean="0"/>
              <a:t>Как подготовиться к новому порядку</a:t>
            </a:r>
            <a:endParaRPr lang="ru-RU" sz="3200" dirty="0"/>
          </a:p>
        </p:txBody>
      </p:sp>
      <p:sp>
        <p:nvSpPr>
          <p:cNvPr id="3" name="Текст 2"/>
          <p:cNvSpPr>
            <a:spLocks noGrp="1"/>
          </p:cNvSpPr>
          <p:nvPr>
            <p:ph type="body" idx="1"/>
          </p:nvPr>
        </p:nvSpPr>
        <p:spPr>
          <a:xfrm>
            <a:off x="971600" y="1700808"/>
            <a:ext cx="7488832" cy="4536504"/>
          </a:xfrm>
        </p:spPr>
        <p:txBody>
          <a:bodyPr>
            <a:normAutofit/>
          </a:bodyPr>
          <a:lstStyle/>
          <a:p>
            <a:pPr marL="457200" indent="-457200" algn="just">
              <a:buAutoNum type="arabicPeriod"/>
            </a:pPr>
            <a:r>
              <a:rPr lang="ru-RU" sz="2400" dirty="0" smtClean="0"/>
              <a:t>Подключитесь к личному кабинету налогоплательщика на сайте ФНС (информация от 01.09.2022 на сайте ФНС </a:t>
            </a:r>
            <a:r>
              <a:rPr lang="en-US" sz="2400" dirty="0" smtClean="0"/>
              <a:t>nalog</a:t>
            </a:r>
            <a:r>
              <a:rPr lang="en-US" sz="2400" dirty="0" smtClean="0"/>
              <a:t>.gov.ru)</a:t>
            </a:r>
          </a:p>
          <a:p>
            <a:pPr marL="457200" indent="-457200" algn="just">
              <a:buAutoNum type="arabicPeriod"/>
            </a:pPr>
            <a:endParaRPr lang="en-US" sz="2400" dirty="0"/>
          </a:p>
          <a:p>
            <a:pPr algn="just"/>
            <a:r>
              <a:rPr lang="ru-RU" sz="2400" dirty="0" smtClean="0"/>
              <a:t>Цель. </a:t>
            </a:r>
          </a:p>
          <a:p>
            <a:pPr marL="342900" indent="-342900" algn="just">
              <a:buFontTx/>
              <a:buChar char="-"/>
            </a:pPr>
            <a:r>
              <a:rPr lang="ru-RU" sz="2400" dirty="0" smtClean="0"/>
              <a:t>Контролировать правильность зачета единого платежа по уведомлениям.</a:t>
            </a:r>
          </a:p>
          <a:p>
            <a:pPr marL="342900" indent="-342900" algn="just">
              <a:buFontTx/>
              <a:buChar char="-"/>
            </a:pPr>
            <a:r>
              <a:rPr lang="ru-RU" sz="2400" dirty="0" smtClean="0"/>
              <a:t>Проводить зачеты в программе.</a:t>
            </a:r>
          </a:p>
          <a:p>
            <a:pPr marL="342900" indent="-342900" algn="just">
              <a:buFontTx/>
              <a:buChar char="-"/>
            </a:pPr>
            <a:r>
              <a:rPr lang="ru-RU" sz="2400" dirty="0" smtClean="0"/>
              <a:t>Заказывать справки о состоянии расчетов с бюджетом.</a:t>
            </a:r>
          </a:p>
          <a:p>
            <a:pPr marL="457200" indent="-457200" algn="just">
              <a:buAutoNum type="arabicPeriod"/>
            </a:pPr>
            <a:endParaRPr lang="ru-RU" sz="2400" dirty="0"/>
          </a:p>
        </p:txBody>
      </p:sp>
    </p:spTree>
    <p:extLst>
      <p:ext uri="{BB962C8B-B14F-4D97-AF65-F5344CB8AC3E}">
        <p14:creationId xmlns:p14="http://schemas.microsoft.com/office/powerpoint/2010/main" val="77809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11560" y="404664"/>
            <a:ext cx="8064895" cy="5976664"/>
          </a:xfrm>
        </p:spPr>
        <p:txBody>
          <a:bodyPr/>
          <a:lstStyle/>
          <a:p>
            <a:pPr algn="l"/>
            <a:r>
              <a:rPr lang="ru-RU" sz="2800" dirty="0"/>
              <a:t>Как подготовиться к новому порядку</a:t>
            </a:r>
            <a:r>
              <a:rPr lang="ru-RU" sz="2800" dirty="0" smtClean="0"/>
              <a:t/>
            </a:r>
            <a:br>
              <a:rPr lang="ru-RU" sz="2800" dirty="0" smtClean="0"/>
            </a:br>
            <a:r>
              <a:rPr lang="ru-RU" sz="2200" dirty="0" smtClean="0"/>
              <a:t/>
            </a:r>
            <a:br>
              <a:rPr lang="ru-RU" sz="2200" dirty="0" smtClean="0"/>
            </a:br>
            <a:r>
              <a:rPr lang="ru-RU" sz="2200" dirty="0" smtClean="0"/>
              <a:t>2. </a:t>
            </a:r>
            <a:r>
              <a:rPr lang="ru-RU" sz="2200" dirty="0" smtClean="0"/>
              <a:t>До 31.12.2022 провести сверку с ИФНС по всем налогам и взносам, чтобы было правильно сформировано сальдо на ЕНС по состоянию на 01.01.2023.</a:t>
            </a:r>
            <a:br>
              <a:rPr lang="ru-RU" sz="2200" dirty="0" smtClean="0"/>
            </a:br>
            <a:r>
              <a:rPr lang="ru-RU" sz="2200" dirty="0"/>
              <a:t/>
            </a:r>
            <a:br>
              <a:rPr lang="ru-RU" sz="2200" dirty="0"/>
            </a:br>
            <a:r>
              <a:rPr lang="ru-RU" sz="2200" dirty="0" smtClean="0"/>
              <a:t>В сальдо учтут переплату в пределах 3-х лет и обязательства по налогам и взносам, если срок взыскания не истек на 31.12.2022 (см. ст.4 Закона от 14.07.2022 №263-ФЗ).</a:t>
            </a:r>
            <a:br>
              <a:rPr lang="ru-RU" sz="2200" dirty="0" smtClean="0"/>
            </a:br>
            <a:r>
              <a:rPr lang="ru-RU" sz="2200" dirty="0"/>
              <a:t/>
            </a:r>
            <a:br>
              <a:rPr lang="ru-RU" sz="2200" dirty="0"/>
            </a:br>
            <a:r>
              <a:rPr lang="ru-RU" sz="2200" dirty="0" smtClean="0"/>
              <a:t>С 01.01.2023 отменили ограничения на возврат переплаты в три года (ст. 79 НК РФ в ред</a:t>
            </a:r>
            <a:r>
              <a:rPr lang="ru-RU" sz="2200" dirty="0"/>
              <a:t>. Закона от 14.07.2022 №263-ФЗ).</a:t>
            </a:r>
            <a:endParaRPr lang="ru-RU" sz="2200" dirty="0"/>
          </a:p>
        </p:txBody>
      </p:sp>
    </p:spTree>
    <p:extLst>
      <p:ext uri="{BB962C8B-B14F-4D97-AF65-F5344CB8AC3E}">
        <p14:creationId xmlns:p14="http://schemas.microsoft.com/office/powerpoint/2010/main" val="506240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7" y="548680"/>
            <a:ext cx="7560841" cy="5760640"/>
          </a:xfrm>
        </p:spPr>
        <p:txBody>
          <a:bodyPr/>
          <a:lstStyle/>
          <a:p>
            <a:pPr algn="l"/>
            <a:r>
              <a:rPr lang="ru-RU" sz="2800" dirty="0"/>
              <a:t>Как </a:t>
            </a:r>
            <a:r>
              <a:rPr lang="ru-RU" sz="2800" dirty="0" smtClean="0"/>
              <a:t>подготовиться </a:t>
            </a:r>
            <a:r>
              <a:rPr lang="ru-RU" sz="2800" dirty="0"/>
              <a:t>к новому </a:t>
            </a:r>
            <a:r>
              <a:rPr lang="ru-RU" sz="2800" dirty="0" smtClean="0"/>
              <a:t>порядку</a:t>
            </a:r>
            <a:br>
              <a:rPr lang="ru-RU" sz="2800" dirty="0" smtClean="0"/>
            </a:br>
            <a:r>
              <a:rPr lang="ru-RU" sz="2800" dirty="0"/>
              <a:t/>
            </a:r>
            <a:br>
              <a:rPr lang="ru-RU" sz="2800" dirty="0"/>
            </a:br>
            <a:r>
              <a:rPr lang="ru-RU" sz="2400" dirty="0" smtClean="0"/>
              <a:t>3. Продумайте и при необходимости измените расчет зарплатного аванса.</a:t>
            </a:r>
            <a:br>
              <a:rPr lang="ru-RU" sz="2400" dirty="0" smtClean="0"/>
            </a:br>
            <a:r>
              <a:rPr lang="ru-RU" sz="2400" dirty="0"/>
              <a:t/>
            </a:r>
            <a:br>
              <a:rPr lang="ru-RU" sz="2400" dirty="0"/>
            </a:br>
            <a:r>
              <a:rPr lang="ru-RU" sz="2400" dirty="0" smtClean="0"/>
              <a:t>Если применяли коэффициент 0.87 отмените его.</a:t>
            </a:r>
            <a:br>
              <a:rPr lang="ru-RU" sz="2400" dirty="0" smtClean="0"/>
            </a:br>
            <a:r>
              <a:rPr lang="ru-RU" sz="2400" dirty="0"/>
              <a:t/>
            </a:r>
            <a:br>
              <a:rPr lang="ru-RU" sz="2400" dirty="0"/>
            </a:br>
            <a:r>
              <a:rPr lang="ru-RU" sz="2400" dirty="0" smtClean="0"/>
              <a:t>Если выплачивали в фиксированной сумме, то проверьте чтобы после удержания НДФЛ работник не пострадал и не получал меньше, чем если бы расчет делался за фактически отработанное время.</a:t>
            </a:r>
            <a:endParaRPr lang="ru-RU" sz="2400" dirty="0"/>
          </a:p>
        </p:txBody>
      </p:sp>
    </p:spTree>
    <p:extLst>
      <p:ext uri="{BB962C8B-B14F-4D97-AF65-F5344CB8AC3E}">
        <p14:creationId xmlns:p14="http://schemas.microsoft.com/office/powerpoint/2010/main" val="338199782"/>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1913</TotalTime>
  <Words>945</Words>
  <Application>Microsoft Office PowerPoint</Application>
  <PresentationFormat>Экран (4:3)</PresentationFormat>
  <Paragraphs>181</Paragraphs>
  <Slides>45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Воздушный поток</vt:lpstr>
      <vt:lpstr>Изменения законодательства РФ о налогах и сборах, страховых взносах с 01.01.2023. Объединение ПФР И ФСС. ЕНП. НДФЛ.</vt:lpstr>
      <vt:lpstr>ЧТО МЕНЯЕТСЯ с 01.01.2023? </vt:lpstr>
      <vt:lpstr>Единый налоговый платеж</vt:lpstr>
      <vt:lpstr>Совокупная обязанность</vt:lpstr>
      <vt:lpstr>Единый налоговый счет</vt:lpstr>
      <vt:lpstr> Обязательные платежи, которые перечисляют в составе ЕНП</vt:lpstr>
      <vt:lpstr>Как подготовиться к новому порядку</vt:lpstr>
      <vt:lpstr>Как подготовиться к новому порядку  2. До 31.12.2022 провести сверку с ИФНС по всем налогам и взносам, чтобы было правильно сформировано сальдо на ЕНС по состоянию на 01.01.2023.  В сальдо учтут переплату в пределах 3-х лет и обязательства по налогам и взносам, если срок взыскания не истек на 31.12.2022 (см. ст.4 Закона от 14.07.2022 №263-ФЗ).  С 01.01.2023 отменили ограничения на возврат переплаты в три года (ст. 79 НК РФ в ред. Закона от 14.07.2022 №263-ФЗ).</vt:lpstr>
      <vt:lpstr>Как подготовиться к новому порядку  3. Продумайте и при необходимости измените расчет зарплатного аванса.  Если применяли коэффициент 0.87 отмените его.  Если выплачивали в фиксированной сумме, то проверьте чтобы после удержания НДФЛ работник не пострадал и не получал меньше, чем если бы расчет делался за фактически отработанное время.</vt:lpstr>
      <vt:lpstr>Как подготовиться к новому порядку   4. Разберитесь со сроками выплаты заработной платы. Это важно для перечисления ЕНП в будущем.   5. Подготовьтесь к новой работе, внесите дополнение в рабочий план счетом, продумайте систему учета, на основании какого документа будете разносить ЕНП на счета расходов, решите как будете платить налоги, составьте график платежей и уведомлений.  </vt:lpstr>
      <vt:lpstr>СРОКИ УПЛАТЫ НАЛОГОВ И ВЗНОСОВ  Срок перечисления большинства налогов и взносов на ЕНС — 28-е число месяца.   Такие поправки внесли в нормы о сроках уплаты различных налогов и взносов (например, НДС, страховых взносов, налога на имущество).  Периодичность платежей в целом не изменяется.  Исключение взносы на травматизм на сегодня сроки уплаты на 2023 год остались прежние, так и платим 15 числа. </vt:lpstr>
      <vt:lpstr>Порядок списания налоговиками денежных средств, перечисленных в порядке ЕНП    1. Недоимки; 2. Текущие налоги, авансы по налогам, сборы, взносы; 3. Пени; 4. Проценты; 5. Штрафы.  Важно правильно рассчитывать сумму ЕНП.</vt:lpstr>
      <vt:lpstr>Для информирования налоговой создано уведомление об исчисленных суммах налога. Утверждено оно приказом ФНС России от 02.03.2022 № ЕД-7-8/178@. Возможно с  2023 года форма уведомления будет скорректирована.  На данный момент в уведомлении отражаются следующие сведения: - ИНН/КПП налогоплательщика; - код налогового органа; - КПП в соответствии с расчетом или декларацией; - ОКТМО; - КБК; - сумма налога, взноса, аванса; - срок уплаты. </vt:lpstr>
      <vt:lpstr>Сроки сдачи отчетности  Уведомления, налоговые декларации и расчеты следует представить в налоговый орган до 25-го числа месяца уплаты налога, аванса, сбора, взноса.   Исключение 4-ФСС.  На сегодня за 2022 год отчитываемся:  до 20 января 2023 года на бумажном носителе; до 25 января 2023 года в электронном виде.</vt:lpstr>
      <vt:lpstr>Порядок сдачи отчетности по взносам изменят из-за объединения ПФР и ФСС в единый фонд.  В 2023 году будет новая форма ЕФС-1.   Новый расчет по взносам заменит не только действующие сейчас РСВ и 4-ФСС, но и СЗВ-ТД, СЗВ-М, СЗВ-СТАЖ и ДСВ-3. Последний раз их нужно будет сдать за 2022 год.  При этом отчет СЗВ-М полностью отменят: сведения о застрахованных лицах, с которыми работает компания, Фонд будет получать каждый месяц от налоговой службы. </vt:lpstr>
      <vt:lpstr>ВОПРОСЫ?</vt:lpstr>
      <vt:lpstr>Закон № 239-ФЗ от 14.07.2022   Объединение ПФР и ФСС  С 1 января 2023 года объединяются Пенсионный фонд (ПФР) и Фонд социального страхования (ФСС) в Социальный фонд России, а также установить единый тариф на социальные взносы.    Объединение позволит сделать получение услуг более быстрым и удобным для граждан, в том числе за счет создания единых офисов клиентского обслуживания.</vt:lpstr>
      <vt:lpstr>Единый тариф  (Закон № 239-ФЗ от 14.07.2022)  Еще одним нововведением с 2023 года станет единый тариф для уплаты взносов работодателями по социальному страхованию, что упростит взаимодействие с социальными фондами как для граждан, так и для организаций.  С 2023 года будет установлена единая база для исчисления страховых взносов. Единый тариф на все виды страхования составит 30% в пределах базы, что равно действующим тарифам (22% + 5,1% + 2,9%), и 15,1% на суммы сверх базы, что также равно действующим тарифам.  </vt:lpstr>
      <vt:lpstr>  Также будет установлена единая предельная база по пенсионному и обязательному социальному страхованию, а ее предельная величина для исчисления страховых взносов на 2023 год предварительно составит 1,917 млн рублей.   Льготы по страховым взносам после введения единого тарифа будут сохранены, однако изменится их структура. Существующие 15 категорий плательщиков, для которых введены пониженные тарифы, будут подразделены на три льготные группы.  </vt:lpstr>
      <vt:lpstr>В настоящее время круг застрахованных лиц в двух социальных фондах — ПФР и ФСС — различается.   С 2023 года вводится единый круг застрахованных лиц, а именно, на выплаты по договорам ГПХ будут начисляться взносы в ФСС.  Работодатели будут сдавать отчетность, которую они сегодня подают в фонды, в составе единой формы. В три раза сократится количество показателей в отчете по страховым взносам, сдаваемом в налоговые органы. Это позволит минимизировать риск бухгалтерских ошибок, особенно в небольших организациях, где должность бухгалтера совмещена. </vt:lpstr>
      <vt:lpstr>Увеличение выплат по больничным и беременности.  Кабмин направит более 76,5 млрд рублей дополнительно на выплаты по больничным.  Сегодня максимальная сумма пособия по временной нетрудоспособности при стаже от восьми лет составляет 78 207 рублей за полный календарный месяц даже в тех случаях, если заработок работника превышает эту сумму. К 2025 году, по подсчетам Минтруда, при введении единого тарифа максимальная сумма за больничный при стаже от восьми лет составит 143,5 тыс. рублей, тогда как без введения тарифа она бы достигла 94,7 тыс. рублей. При стаже от пяти до восьми лет выплата составит 114,8 тыс. рублей (без введения единого тарифа — 75,7 тыс. рублей), при стаже до пяти лет — 86,1 тыс. рублей (без введения единого тарифа — 56,8 тыс. рублей).    </vt:lpstr>
      <vt:lpstr>По договорам ГПХ в 2023 году начнут платить больничные.  С 2023 года физические лица, ра­бо­та­ю­щие по договорам ГПХ, за исключением самозанятых и ИП, получают право на выплату им соц­стра­хов­ских по­со­бий: дет­ских и боль­нич­ных. Од­на­ко вы­пла­ты пе­ре­чис­лят толь­ко при со­блю­де­нии опре­де­лен­ных усло­вий.  Со­от­вет­ству­ю­щие по­прав­ки внесены в НК. С 2023 года воз­на­граж­де­ния по ГПХ не будут по­име­но­ва­ны среди сумм, не под­ле­жа­щих об­ло­же­нию взно­са­ми на ВНиМ, как это ука­за­но в НК сей­час (пп. 2 п. 3 ст. 422 НК РФ).  </vt:lpstr>
      <vt:lpstr> Пла­тить взно­сы на ВНиМ с воз­на­граж­де­ний ра­бо­та­ю­щих по договорам ГПХ будут те ор­га­ни­за­ции, ко­то­рые их на­ня­ли. Также за­каз­чи­кам при­дет­ся сда­вать на ука­зан­ных лиц от­чет­ность.   Пла­тить от­дель­но взно­сы на ВНиМ ни за на­ня­тых по до­го­во­ру ГПХ, ни по тру­до­во­му до­го­во­ру не при­дет­ся. По­сколь­ку с 2023 года уста­нав­ли­ва­ет­ся еди­ный тариф для всех взно­сов (на ОПС, ОМС и ВНиМ) в раз­ме­ре 30% в пре­де­лах еди­ной базы, и в раз­ме­ре 15,1% – сверх базы.  </vt:lpstr>
      <vt:lpstr>Условия назначения пособий работникам на ГПХ в 2023 году </vt:lpstr>
      <vt:lpstr>Закон № 239-ФЗ от 14.07.2022 </vt:lpstr>
      <vt:lpstr>Закон № 239-ФЗ от 14.07.2022 </vt:lpstr>
      <vt:lpstr>Сколько дней больничного оплатят?</vt:lpstr>
      <vt:lpstr>        </vt:lpstr>
      <vt:lpstr>Ставки взносов на травматизм в 2023 году </vt:lpstr>
      <vt:lpstr>ВОПРОСЫ?</vt:lpstr>
      <vt:lpstr>Изменения в НДФЛ в 2023 году </vt:lpstr>
      <vt:lpstr>Презентация PowerPoint</vt:lpstr>
      <vt:lpstr>Изменения в НДФЛ в 2023 году </vt:lpstr>
      <vt:lpstr>Изменения в НДФЛ в 2023 году </vt:lpstr>
      <vt:lpstr>Новая форма 6-НДФЛ </vt:lpstr>
      <vt:lpstr>Закон № 236-ФЗ от 14.07.2022 </vt:lpstr>
      <vt:lpstr>МРОТ</vt:lpstr>
      <vt:lpstr>Ставки рефинансирования</vt:lpstr>
      <vt:lpstr>НДФЛ</vt:lpstr>
      <vt:lpstr>НДФЛ</vt:lpstr>
      <vt:lpstr>Пособия</vt:lpstr>
      <vt:lpstr>УСН</vt:lpstr>
      <vt:lpstr>Налог на прибыль</vt:lpstr>
      <vt:lpstr>ВОПРОСЫ?</vt:lpstr>
      <vt:lpstr>ВСЕХ БЛАГ!  БЛАГОДАРЮ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Бухгалтерский учет и налогообложение профсоюзных организаций</dc:title>
  <dc:creator>1</dc:creator>
  <cp:lastModifiedBy>1</cp:lastModifiedBy>
  <cp:revision>76</cp:revision>
  <dcterms:created xsi:type="dcterms:W3CDTF">2022-02-07T17:47:55Z</dcterms:created>
  <dcterms:modified xsi:type="dcterms:W3CDTF">2022-11-14T05:33:37Z</dcterms:modified>
</cp:coreProperties>
</file>