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76" r:id="rId3"/>
    <p:sldId id="267" r:id="rId4"/>
    <p:sldId id="284" r:id="rId5"/>
    <p:sldId id="269" r:id="rId6"/>
    <p:sldId id="268" r:id="rId7"/>
    <p:sldId id="277" r:id="rId8"/>
    <p:sldId id="258" r:id="rId9"/>
    <p:sldId id="257" r:id="rId10"/>
    <p:sldId id="264" r:id="rId11"/>
    <p:sldId id="279" r:id="rId12"/>
    <p:sldId id="259" r:id="rId13"/>
    <p:sldId id="260" r:id="rId14"/>
    <p:sldId id="270" r:id="rId15"/>
    <p:sldId id="271" r:id="rId16"/>
    <p:sldId id="272" r:id="rId17"/>
    <p:sldId id="274" r:id="rId18"/>
    <p:sldId id="261" r:id="rId19"/>
    <p:sldId id="273" r:id="rId20"/>
    <p:sldId id="266" r:id="rId21"/>
    <p:sldId id="263" r:id="rId22"/>
    <p:sldId id="280" r:id="rId23"/>
    <p:sldId id="281" r:id="rId24"/>
    <p:sldId id="282" r:id="rId25"/>
    <p:sldId id="283" r:id="rId26"/>
    <p:sldId id="278" r:id="rId27"/>
    <p:sldId id="262" r:id="rId28"/>
    <p:sldId id="265" r:id="rId29"/>
  </p:sldIdLst>
  <p:sldSz cx="9144000" cy="6858000" type="screen4x3"/>
  <p:notesSz cx="9947275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95483-FC17-4FF9-82B2-B5D4A20A0A58}" type="doc">
      <dgm:prSet loTypeId="urn:microsoft.com/office/officeart/2005/8/layout/process4" loCatId="list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D0E1C9F-7C4D-4B28-9579-F49C920E45FF}">
      <dgm:prSet phldrT="[Текст]" custT="1"/>
      <dgm:spPr/>
      <dgm:t>
        <a:bodyPr/>
        <a:lstStyle/>
        <a:p>
          <a:r>
            <a:rPr lang="ru-RU" sz="2000" dirty="0" smtClean="0"/>
            <a:t>НСУР – совокупность элементов и отношений, закономерно связанных в единое целое</a:t>
          </a:r>
          <a:endParaRPr lang="ru-RU" sz="2000" dirty="0"/>
        </a:p>
      </dgm:t>
    </dgm:pt>
    <dgm:pt modelId="{2DF76196-F1EE-4043-91B4-EE8C6CDEC4E1}" type="parTrans" cxnId="{DD321945-7ACE-44B4-9367-BDDFAAFDA315}">
      <dgm:prSet/>
      <dgm:spPr/>
      <dgm:t>
        <a:bodyPr/>
        <a:lstStyle/>
        <a:p>
          <a:endParaRPr lang="ru-RU"/>
        </a:p>
      </dgm:t>
    </dgm:pt>
    <dgm:pt modelId="{617DCA53-EE3A-41E9-970D-876BE7DF3A8C}" type="sibTrans" cxnId="{DD321945-7ACE-44B4-9367-BDDFAAFDA315}">
      <dgm:prSet/>
      <dgm:spPr/>
      <dgm:t>
        <a:bodyPr/>
        <a:lstStyle/>
        <a:p>
          <a:endParaRPr lang="ru-RU"/>
        </a:p>
      </dgm:t>
    </dgm:pt>
    <dgm:pt modelId="{4AD95330-625F-44D0-80A5-28CF9F805274}">
      <dgm:prSet custT="1"/>
      <dgm:spPr/>
      <dgm:t>
        <a:bodyPr/>
        <a:lstStyle/>
        <a:p>
          <a:r>
            <a:rPr lang="ru-RU" sz="1800" dirty="0" smtClean="0"/>
            <a:t>Системообразующий фактор НСУР – цель, которая заключается в обеспечении профессионального развития учителя</a:t>
          </a:r>
          <a:endParaRPr lang="ru-RU" sz="1800" dirty="0"/>
        </a:p>
      </dgm:t>
    </dgm:pt>
    <dgm:pt modelId="{BCF08EB5-2F8F-47D2-A899-21190178770E}" type="parTrans" cxnId="{A1380A72-4D43-4FCB-9380-D1A1C59B1EDC}">
      <dgm:prSet/>
      <dgm:spPr/>
      <dgm:t>
        <a:bodyPr/>
        <a:lstStyle/>
        <a:p>
          <a:endParaRPr lang="ru-RU"/>
        </a:p>
      </dgm:t>
    </dgm:pt>
    <dgm:pt modelId="{A491788F-81BF-4E9E-BB09-3AF41BAAFAF2}" type="sibTrans" cxnId="{A1380A72-4D43-4FCB-9380-D1A1C59B1EDC}">
      <dgm:prSet/>
      <dgm:spPr/>
      <dgm:t>
        <a:bodyPr/>
        <a:lstStyle/>
        <a:p>
          <a:endParaRPr lang="ru-RU"/>
        </a:p>
      </dgm:t>
    </dgm:pt>
    <dgm:pt modelId="{C01AA5A4-F67C-497C-ABE6-627264786D0F}">
      <dgm:prSet custT="1"/>
      <dgm:spPr/>
      <dgm:t>
        <a:bodyPr/>
        <a:lstStyle/>
        <a:p>
          <a:r>
            <a:rPr lang="ru-RU" sz="1800" dirty="0" smtClean="0"/>
            <a:t>Процесс формирования НСУР в своем развитии проходит ряд этапов:</a:t>
          </a:r>
        </a:p>
        <a:p>
          <a:r>
            <a:rPr lang="ru-RU" sz="1600" dirty="0" smtClean="0"/>
            <a:t>возникновение                     становление                преобразование</a:t>
          </a:r>
          <a:endParaRPr lang="ru-RU" sz="1600" dirty="0"/>
        </a:p>
      </dgm:t>
    </dgm:pt>
    <dgm:pt modelId="{51D1B873-CBEF-4C87-8FFD-06652AAE0EC3}" type="parTrans" cxnId="{6B85D7FD-95FD-4FA6-9DA7-4EC3BEFF9BF0}">
      <dgm:prSet/>
      <dgm:spPr/>
      <dgm:t>
        <a:bodyPr/>
        <a:lstStyle/>
        <a:p>
          <a:endParaRPr lang="ru-RU"/>
        </a:p>
      </dgm:t>
    </dgm:pt>
    <dgm:pt modelId="{C032C61B-FF3D-42F1-BB60-D301351B4CFE}" type="sibTrans" cxnId="{6B85D7FD-95FD-4FA6-9DA7-4EC3BEFF9BF0}">
      <dgm:prSet/>
      <dgm:spPr/>
      <dgm:t>
        <a:bodyPr/>
        <a:lstStyle/>
        <a:p>
          <a:endParaRPr lang="ru-RU"/>
        </a:p>
      </dgm:t>
    </dgm:pt>
    <dgm:pt modelId="{2030347C-0E12-4754-8550-AA099D6C640B}" type="pres">
      <dgm:prSet presAssocID="{59D95483-FC17-4FF9-82B2-B5D4A20A0A5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F96EE-E53C-495F-B0F0-BEEB197AA27D}" type="pres">
      <dgm:prSet presAssocID="{C01AA5A4-F67C-497C-ABE6-627264786D0F}" presName="boxAndChildren" presStyleCnt="0"/>
      <dgm:spPr/>
      <dgm:t>
        <a:bodyPr/>
        <a:lstStyle/>
        <a:p>
          <a:endParaRPr lang="ru-RU"/>
        </a:p>
      </dgm:t>
    </dgm:pt>
    <dgm:pt modelId="{D199A621-CB8B-42DB-9327-A38914F028DD}" type="pres">
      <dgm:prSet presAssocID="{C01AA5A4-F67C-497C-ABE6-627264786D0F}" presName="parentTextBox" presStyleLbl="node1" presStyleIdx="0" presStyleCnt="3" custLinFactNeighborX="-369" custLinFactNeighborY="1496"/>
      <dgm:spPr/>
      <dgm:t>
        <a:bodyPr/>
        <a:lstStyle/>
        <a:p>
          <a:endParaRPr lang="ru-RU"/>
        </a:p>
      </dgm:t>
    </dgm:pt>
    <dgm:pt modelId="{74DE5B23-F142-4C22-9A6E-D3CC8873EB04}" type="pres">
      <dgm:prSet presAssocID="{A491788F-81BF-4E9E-BB09-3AF41BAAFAF2}" presName="sp" presStyleCnt="0"/>
      <dgm:spPr/>
      <dgm:t>
        <a:bodyPr/>
        <a:lstStyle/>
        <a:p>
          <a:endParaRPr lang="ru-RU"/>
        </a:p>
      </dgm:t>
    </dgm:pt>
    <dgm:pt modelId="{A6BB0D23-3A41-4879-B78C-01A5932A704E}" type="pres">
      <dgm:prSet presAssocID="{4AD95330-625F-44D0-80A5-28CF9F805274}" presName="arrowAndChildren" presStyleCnt="0"/>
      <dgm:spPr/>
      <dgm:t>
        <a:bodyPr/>
        <a:lstStyle/>
        <a:p>
          <a:endParaRPr lang="ru-RU"/>
        </a:p>
      </dgm:t>
    </dgm:pt>
    <dgm:pt modelId="{73D339EA-45B0-482F-87E2-6F81F9BB5AB5}" type="pres">
      <dgm:prSet presAssocID="{4AD95330-625F-44D0-80A5-28CF9F805274}" presName="parentTextArrow" presStyleLbl="node1" presStyleIdx="1" presStyleCnt="3" custLinFactNeighborY="-1292"/>
      <dgm:spPr/>
      <dgm:t>
        <a:bodyPr/>
        <a:lstStyle/>
        <a:p>
          <a:endParaRPr lang="ru-RU"/>
        </a:p>
      </dgm:t>
    </dgm:pt>
    <dgm:pt modelId="{7C49C19E-DEF7-48FF-8CAE-AEBB7AA4F93A}" type="pres">
      <dgm:prSet presAssocID="{617DCA53-EE3A-41E9-970D-876BE7DF3A8C}" presName="sp" presStyleCnt="0"/>
      <dgm:spPr/>
      <dgm:t>
        <a:bodyPr/>
        <a:lstStyle/>
        <a:p>
          <a:endParaRPr lang="ru-RU"/>
        </a:p>
      </dgm:t>
    </dgm:pt>
    <dgm:pt modelId="{3F787E3D-2A74-477C-8FEF-C98D0F66B4E9}" type="pres">
      <dgm:prSet presAssocID="{1D0E1C9F-7C4D-4B28-9579-F49C920E45FF}" presName="arrowAndChildren" presStyleCnt="0"/>
      <dgm:spPr/>
      <dgm:t>
        <a:bodyPr/>
        <a:lstStyle/>
        <a:p>
          <a:endParaRPr lang="ru-RU"/>
        </a:p>
      </dgm:t>
    </dgm:pt>
    <dgm:pt modelId="{18DFF7CE-2A40-4E26-B645-0BBACC733ED3}" type="pres">
      <dgm:prSet presAssocID="{1D0E1C9F-7C4D-4B28-9579-F49C920E45FF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0C7BB7B-BC87-4736-A7D7-F93944D5EA48}" type="presOf" srcId="{4AD95330-625F-44D0-80A5-28CF9F805274}" destId="{73D339EA-45B0-482F-87E2-6F81F9BB5AB5}" srcOrd="0" destOrd="0" presId="urn:microsoft.com/office/officeart/2005/8/layout/process4"/>
    <dgm:cxn modelId="{6B85D7FD-95FD-4FA6-9DA7-4EC3BEFF9BF0}" srcId="{59D95483-FC17-4FF9-82B2-B5D4A20A0A58}" destId="{C01AA5A4-F67C-497C-ABE6-627264786D0F}" srcOrd="2" destOrd="0" parTransId="{51D1B873-CBEF-4C87-8FFD-06652AAE0EC3}" sibTransId="{C032C61B-FF3D-42F1-BB60-D301351B4CFE}"/>
    <dgm:cxn modelId="{A1380A72-4D43-4FCB-9380-D1A1C59B1EDC}" srcId="{59D95483-FC17-4FF9-82B2-B5D4A20A0A58}" destId="{4AD95330-625F-44D0-80A5-28CF9F805274}" srcOrd="1" destOrd="0" parTransId="{BCF08EB5-2F8F-47D2-A899-21190178770E}" sibTransId="{A491788F-81BF-4E9E-BB09-3AF41BAAFAF2}"/>
    <dgm:cxn modelId="{DD321945-7ACE-44B4-9367-BDDFAAFDA315}" srcId="{59D95483-FC17-4FF9-82B2-B5D4A20A0A58}" destId="{1D0E1C9F-7C4D-4B28-9579-F49C920E45FF}" srcOrd="0" destOrd="0" parTransId="{2DF76196-F1EE-4043-91B4-EE8C6CDEC4E1}" sibTransId="{617DCA53-EE3A-41E9-970D-876BE7DF3A8C}"/>
    <dgm:cxn modelId="{D35F6F67-DDA9-4BD2-8A4B-D32ED9E24EC0}" type="presOf" srcId="{59D95483-FC17-4FF9-82B2-B5D4A20A0A58}" destId="{2030347C-0E12-4754-8550-AA099D6C640B}" srcOrd="0" destOrd="0" presId="urn:microsoft.com/office/officeart/2005/8/layout/process4"/>
    <dgm:cxn modelId="{BF96AE54-1E07-46C7-AF82-FB1B39E939FF}" type="presOf" srcId="{1D0E1C9F-7C4D-4B28-9579-F49C920E45FF}" destId="{18DFF7CE-2A40-4E26-B645-0BBACC733ED3}" srcOrd="0" destOrd="0" presId="urn:microsoft.com/office/officeart/2005/8/layout/process4"/>
    <dgm:cxn modelId="{D463A9F8-8239-46A7-AE52-DB8809B77BD2}" type="presOf" srcId="{C01AA5A4-F67C-497C-ABE6-627264786D0F}" destId="{D199A621-CB8B-42DB-9327-A38914F028DD}" srcOrd="0" destOrd="0" presId="urn:microsoft.com/office/officeart/2005/8/layout/process4"/>
    <dgm:cxn modelId="{822D1A85-02FD-43A3-8220-DE077EE491DB}" type="presParOf" srcId="{2030347C-0E12-4754-8550-AA099D6C640B}" destId="{EFDF96EE-E53C-495F-B0F0-BEEB197AA27D}" srcOrd="0" destOrd="0" presId="urn:microsoft.com/office/officeart/2005/8/layout/process4"/>
    <dgm:cxn modelId="{3E3BD6E7-DBAD-480F-BFB8-BF1D454BA6E3}" type="presParOf" srcId="{EFDF96EE-E53C-495F-B0F0-BEEB197AA27D}" destId="{D199A621-CB8B-42DB-9327-A38914F028DD}" srcOrd="0" destOrd="0" presId="urn:microsoft.com/office/officeart/2005/8/layout/process4"/>
    <dgm:cxn modelId="{D0D8F5A0-77C3-4B99-94D3-018492E29E81}" type="presParOf" srcId="{2030347C-0E12-4754-8550-AA099D6C640B}" destId="{74DE5B23-F142-4C22-9A6E-D3CC8873EB04}" srcOrd="1" destOrd="0" presId="urn:microsoft.com/office/officeart/2005/8/layout/process4"/>
    <dgm:cxn modelId="{1F22AFE7-03E3-4751-9EC8-69FE029EB479}" type="presParOf" srcId="{2030347C-0E12-4754-8550-AA099D6C640B}" destId="{A6BB0D23-3A41-4879-B78C-01A5932A704E}" srcOrd="2" destOrd="0" presId="urn:microsoft.com/office/officeart/2005/8/layout/process4"/>
    <dgm:cxn modelId="{DD566A6C-E611-4F17-8048-7C60BAA5411D}" type="presParOf" srcId="{A6BB0D23-3A41-4879-B78C-01A5932A704E}" destId="{73D339EA-45B0-482F-87E2-6F81F9BB5AB5}" srcOrd="0" destOrd="0" presId="urn:microsoft.com/office/officeart/2005/8/layout/process4"/>
    <dgm:cxn modelId="{1B65C5A9-FDF7-4281-B141-C51E2295026D}" type="presParOf" srcId="{2030347C-0E12-4754-8550-AA099D6C640B}" destId="{7C49C19E-DEF7-48FF-8CAE-AEBB7AA4F93A}" srcOrd="3" destOrd="0" presId="urn:microsoft.com/office/officeart/2005/8/layout/process4"/>
    <dgm:cxn modelId="{2FDED476-9987-4F2A-B57E-F4A46DC56461}" type="presParOf" srcId="{2030347C-0E12-4754-8550-AA099D6C640B}" destId="{3F787E3D-2A74-477C-8FEF-C98D0F66B4E9}" srcOrd="4" destOrd="0" presId="urn:microsoft.com/office/officeart/2005/8/layout/process4"/>
    <dgm:cxn modelId="{C9E47224-A5BB-4FD4-9BBD-BA535DBD56AA}" type="presParOf" srcId="{3F787E3D-2A74-477C-8FEF-C98D0F66B4E9}" destId="{18DFF7CE-2A40-4E26-B645-0BBACC733ED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9A621-CB8B-42DB-9327-A38914F028DD}">
      <dsp:nvSpPr>
        <dsp:cNvPr id="0" name=""/>
        <dsp:cNvSpPr/>
      </dsp:nvSpPr>
      <dsp:spPr>
        <a:xfrm>
          <a:off x="0" y="3750291"/>
          <a:ext cx="5832648" cy="123064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Процесс формирования НСУР в своем развитии проходит ряд этапов: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возникновение                     становление                преобразование</a:t>
          </a:r>
          <a:endParaRPr lang="ru-RU" sz="1600" kern="1200" dirty="0"/>
        </a:p>
      </dsp:txBody>
      <dsp:txXfrm>
        <a:off x="0" y="3750291"/>
        <a:ext cx="5832648" cy="1230640"/>
      </dsp:txXfrm>
    </dsp:sp>
    <dsp:sp modelId="{73D339EA-45B0-482F-87E2-6F81F9BB5AB5}">
      <dsp:nvSpPr>
        <dsp:cNvPr id="0" name=""/>
        <dsp:cNvSpPr/>
      </dsp:nvSpPr>
      <dsp:spPr>
        <a:xfrm rot="10800000">
          <a:off x="0" y="1850691"/>
          <a:ext cx="5832648" cy="18927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Системообразующий фактор НСУР – цель, которая заключается в обеспечении профессионального развития учителя</a:t>
          </a:r>
          <a:endParaRPr lang="ru-RU" sz="1800" kern="1200" dirty="0"/>
        </a:p>
      </dsp:txBody>
      <dsp:txXfrm rot="10800000">
        <a:off x="0" y="1850691"/>
        <a:ext cx="5832648" cy="1229835"/>
      </dsp:txXfrm>
    </dsp:sp>
    <dsp:sp modelId="{18DFF7CE-2A40-4E26-B645-0BBACC733ED3}">
      <dsp:nvSpPr>
        <dsp:cNvPr id="0" name=""/>
        <dsp:cNvSpPr/>
      </dsp:nvSpPr>
      <dsp:spPr>
        <a:xfrm rot="10800000">
          <a:off x="0" y="880"/>
          <a:ext cx="5832648" cy="1892724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НСУР – совокупность элементов и отношений, закономерно связанных в единое целое</a:t>
          </a:r>
          <a:endParaRPr lang="ru-RU" sz="2000" kern="1200" dirty="0"/>
        </a:p>
      </dsp:txBody>
      <dsp:txXfrm rot="10800000">
        <a:off x="0" y="880"/>
        <a:ext cx="5832648" cy="12298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4487" y="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F98C1-164A-47FB-9A05-6D566EDE2082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4487" y="6513910"/>
            <a:ext cx="4310486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7EAB4-7BBC-48FA-82AD-7CF2EBC7AB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413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&#1077;&#1092;&#1086;&#1084;.&#1088;&#1092;/" TargetMode="External"/><Relationship Id="rId2" Type="http://schemas.openxmlformats.org/officeDocument/2006/relationships/hyperlink" Target="http://irooo.ru/dokumenty/259-normativnaya-baza-vvedeniya-nsu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 подготовке к введению национальной системы учительского роста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в Омской области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869160"/>
            <a:ext cx="6584776" cy="1440160"/>
          </a:xfrm>
        </p:spPr>
        <p:txBody>
          <a:bodyPr>
            <a:normAutofit fontScale="25000" lnSpcReduction="20000"/>
          </a:bodyPr>
          <a:lstStyle/>
          <a:p>
            <a:pPr algn="r"/>
            <a:r>
              <a:rPr lang="ru-RU" sz="6400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Казакова Мария Александровна</a:t>
            </a:r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algn="r"/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проректор по организационно-методической </a:t>
            </a:r>
          </a:p>
          <a:p>
            <a:pPr algn="r"/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деятельности и внешним связям ИРООО</a:t>
            </a:r>
          </a:p>
          <a:p>
            <a:pPr algn="r"/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kazakova_m@irooo.ru </a:t>
            </a:r>
          </a:p>
          <a:p>
            <a:pPr algn="r"/>
            <a:r>
              <a:rPr lang="ru-RU" sz="6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8-3812-24-20-91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298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8" y="620688"/>
            <a:ext cx="8690450" cy="5616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01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smtClean="0">
                <a:solidFill>
                  <a:schemeClr val="accent1">
                    <a:lumMod val="50000"/>
                  </a:schemeClr>
                </a:solidFill>
              </a:rPr>
              <a:t>Инструментарий модели </a:t>
            </a:r>
            <a:r>
              <a:rPr lang="ru-RU" sz="3200" b="1" i="1" dirty="0">
                <a:solidFill>
                  <a:schemeClr val="accent1">
                    <a:lumMod val="50000"/>
                  </a:schemeClr>
                </a:solidFill>
              </a:rPr>
              <a:t>уровневой оценки компетенций учителей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18109" t="30770" r="13461" b="14529"/>
          <a:stretch/>
        </p:blipFill>
        <p:spPr bwMode="auto">
          <a:xfrm>
            <a:off x="428735" y="1844824"/>
            <a:ext cx="8352928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96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06090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Как </a:t>
            </a:r>
            <a:r>
              <a:rPr lang="ru-RU" sz="2400" b="1" i="1" dirty="0" smtClean="0">
                <a:solidFill>
                  <a:srgbClr val="002060"/>
                </a:solidFill>
              </a:rPr>
              <a:t>реализуется модель </a:t>
            </a:r>
            <a:r>
              <a:rPr lang="ru-RU" sz="2400" b="1" i="1" dirty="0">
                <a:solidFill>
                  <a:srgbClr val="002060"/>
                </a:solidFill>
              </a:rPr>
              <a:t>уровневой оценки компетенций </a:t>
            </a:r>
            <a:r>
              <a:rPr lang="ru-RU" sz="2400" b="1" i="1" dirty="0" smtClean="0">
                <a:solidFill>
                  <a:srgbClr val="002060"/>
                </a:solidFill>
              </a:rPr>
              <a:t>учителей?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51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4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На проверку каких компетенций учителя направлены диагностические материалы?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72" y="1412776"/>
            <a:ext cx="8504856" cy="47525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0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Диагностическая работа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Тест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Задания (в равных долях): </a:t>
            </a:r>
          </a:p>
          <a:p>
            <a:pPr marL="0" indent="0">
              <a:buNone/>
            </a:pPr>
            <a:r>
              <a:rPr lang="ru-RU" dirty="0"/>
              <a:t>•на выбор 1 ответа, </a:t>
            </a:r>
          </a:p>
          <a:p>
            <a:pPr marL="0" indent="0">
              <a:buNone/>
            </a:pPr>
            <a:r>
              <a:rPr lang="ru-RU" dirty="0"/>
              <a:t>•на выбор нескольких ответов, </a:t>
            </a:r>
          </a:p>
          <a:p>
            <a:pPr marL="0" indent="0">
              <a:buNone/>
            </a:pPr>
            <a:r>
              <a:rPr lang="ru-RU" dirty="0"/>
              <a:t>•на установление соотношения, </a:t>
            </a:r>
          </a:p>
          <a:p>
            <a:pPr marL="0" indent="0">
              <a:buNone/>
            </a:pPr>
            <a:r>
              <a:rPr lang="ru-RU" dirty="0"/>
              <a:t>•на установление последовательности, </a:t>
            </a:r>
          </a:p>
          <a:p>
            <a:pPr marL="0" indent="0">
              <a:buNone/>
            </a:pPr>
            <a:r>
              <a:rPr lang="ru-RU" dirty="0"/>
              <a:t>•на формулировку краткого ответа 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b="1" dirty="0"/>
              <a:t>Методические задачи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•знание основ методики преподавания, </a:t>
            </a:r>
          </a:p>
          <a:p>
            <a:pPr marL="0" indent="0">
              <a:buNone/>
            </a:pPr>
            <a:r>
              <a:rPr lang="ru-RU" dirty="0"/>
              <a:t>•оценка развернутых ответов учащихся, </a:t>
            </a:r>
          </a:p>
          <a:p>
            <a:pPr marL="0" indent="0">
              <a:buNone/>
            </a:pPr>
            <a:r>
              <a:rPr lang="ru-RU" dirty="0"/>
              <a:t>•владение методикой обучения учащихся с особыми потребностями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440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Диагностическая работа: профессиональная </a:t>
            </a:r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	Краткое </a:t>
            </a:r>
            <a:r>
              <a:rPr lang="ru-RU" dirty="0"/>
              <a:t>описание ситуации </a:t>
            </a:r>
          </a:p>
          <a:p>
            <a:pPr marL="0" indent="0">
              <a:buNone/>
            </a:pPr>
            <a:r>
              <a:rPr lang="ru-RU" i="1" dirty="0" smtClean="0"/>
              <a:t>	Шаги</a:t>
            </a:r>
            <a:r>
              <a:rPr lang="ru-RU" i="1" dirty="0"/>
              <a:t>, которые приведут к решению: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	1.Сформулируйте </a:t>
            </a:r>
            <a:r>
              <a:rPr lang="ru-RU" dirty="0"/>
              <a:t>конкретную задачу, которую вам необходимо решить в данной ситуации. </a:t>
            </a:r>
          </a:p>
          <a:p>
            <a:pPr marL="0" indent="0">
              <a:buNone/>
            </a:pPr>
            <a:r>
              <a:rPr lang="ru-RU" dirty="0" smtClean="0"/>
              <a:t>	2.Какую </a:t>
            </a:r>
            <a:r>
              <a:rPr lang="ru-RU" dirty="0"/>
              <a:t>информацию и из каких источников вам необходимо собрать для решения этой задачи? Какими методами вы при этом будете пользоваться? </a:t>
            </a:r>
          </a:p>
          <a:p>
            <a:pPr marL="0" indent="0">
              <a:buNone/>
            </a:pPr>
            <a:r>
              <a:rPr lang="ru-RU" dirty="0" smtClean="0"/>
              <a:t>	3.Сформулируйте </a:t>
            </a:r>
            <a:r>
              <a:rPr lang="ru-RU" dirty="0"/>
              <a:t>перечень вопросов, на которые нужно найти ответы и предложите конкретные действия, необходимые для их выполнения. </a:t>
            </a:r>
          </a:p>
          <a:p>
            <a:pPr marL="0" indent="0">
              <a:buNone/>
            </a:pPr>
            <a:r>
              <a:rPr lang="ru-RU" dirty="0" smtClean="0"/>
              <a:t>	4.Предложите </a:t>
            </a:r>
            <a:r>
              <a:rPr lang="ru-RU" dirty="0"/>
              <a:t>решение задачи в виде плана урока с указанием элементов предметной среды, используемых на каждом этапе урока для каждого класса. </a:t>
            </a:r>
          </a:p>
          <a:p>
            <a:pPr marL="0" indent="0">
              <a:buNone/>
            </a:pPr>
            <a:r>
              <a:rPr lang="ru-RU" dirty="0" smtClean="0"/>
              <a:t>	5.Аргументируйте </a:t>
            </a:r>
            <a:r>
              <a:rPr lang="ru-RU" dirty="0"/>
              <a:t>предложенное решение. </a:t>
            </a:r>
          </a:p>
          <a:p>
            <a:pPr marL="0" indent="0">
              <a:buNone/>
            </a:pPr>
            <a:r>
              <a:rPr lang="ru-RU" dirty="0" smtClean="0"/>
              <a:t>	6.В </a:t>
            </a:r>
            <a:r>
              <a:rPr lang="ru-RU" dirty="0"/>
              <a:t>каких еще ситуациях применимо предложенное решение? </a:t>
            </a:r>
          </a:p>
          <a:p>
            <a:pPr marL="0" indent="0">
              <a:buNone/>
            </a:pPr>
            <a:r>
              <a:rPr lang="ru-RU" dirty="0" smtClean="0"/>
              <a:t>	7.Укажите</a:t>
            </a:r>
            <a:r>
              <a:rPr lang="ru-RU" dirty="0"/>
              <a:t>, какие этико-правовые нормы профессиональной деятельности педагога могут быть нарушены в процессе реализации вашего решения. </a:t>
            </a:r>
          </a:p>
        </p:txBody>
      </p:sp>
    </p:spTree>
    <p:extLst>
      <p:ext uri="{BB962C8B-B14F-4D97-AF65-F5344CB8AC3E}">
        <p14:creationId xmlns:p14="http://schemas.microsoft.com/office/powerpoint/2010/main" val="194779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Примеры ситуаций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  <a:p>
            <a:r>
              <a:rPr lang="ru-RU" dirty="0" smtClean="0"/>
              <a:t>В </a:t>
            </a:r>
            <a:r>
              <a:rPr lang="ru-RU" dirty="0"/>
              <a:t>кабинете, где вы работаете, имеется необходимое оборудование в соответствии с ФГОС общего образования. Какие элементы предметной среды и каким образом вы будете использовать при проведении обобщающего урока в двух разных классах (например, в 5 и 10)? Чем будут отличаться данные уроки? </a:t>
            </a:r>
          </a:p>
          <a:p>
            <a:r>
              <a:rPr lang="ru-RU" dirty="0" smtClean="0"/>
              <a:t>Вы </a:t>
            </a:r>
            <a:r>
              <a:rPr lang="ru-RU" dirty="0"/>
              <a:t>учитель — ответственный за подготовку к проведению предметной недели для обучающихся основной школы. Предложите варианты взаимодействия учителей разных предметов, которые помогут учащимся осознать взаимосвязь предметных знаний и раскроют ценностный аспект и творческий потенциал предметов.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1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Процедура апробации. Прохождение процедуры исследования участником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личном кабинете на портале ABBYY Мониторинг участник приступает к прохождению каждого этапа исследования: </a:t>
            </a:r>
          </a:p>
          <a:p>
            <a:r>
              <a:rPr lang="ru-RU" dirty="0" smtClean="0"/>
              <a:t>Заполнение </a:t>
            </a:r>
            <a:r>
              <a:rPr lang="ru-RU" dirty="0"/>
              <a:t>опросника – внесение контекстной информации о себе </a:t>
            </a:r>
          </a:p>
          <a:p>
            <a:r>
              <a:rPr lang="ru-RU" dirty="0" smtClean="0"/>
              <a:t>Тестирование </a:t>
            </a:r>
            <a:r>
              <a:rPr lang="ru-RU" dirty="0"/>
              <a:t>- выполнение заданий, подразумевающих краткий ответ в виде онлайн тестирования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методических задач </a:t>
            </a:r>
          </a:p>
          <a:p>
            <a:r>
              <a:rPr lang="ru-RU" dirty="0" smtClean="0"/>
              <a:t>Решение </a:t>
            </a:r>
            <a:r>
              <a:rPr lang="ru-RU" dirty="0"/>
              <a:t>профессиональной задачи </a:t>
            </a:r>
          </a:p>
          <a:p>
            <a:r>
              <a:rPr lang="ru-RU" dirty="0"/>
              <a:t>З</a:t>
            </a:r>
            <a:r>
              <a:rPr lang="ru-RU" dirty="0" smtClean="0"/>
              <a:t>агрузка </a:t>
            </a:r>
            <a:r>
              <a:rPr lang="ru-RU" dirty="0"/>
              <a:t>видеозаписи урока </a:t>
            </a:r>
          </a:p>
          <a:p>
            <a:r>
              <a:rPr lang="ru-RU" dirty="0" smtClean="0"/>
              <a:t>Просмотр </a:t>
            </a:r>
            <a:r>
              <a:rPr lang="ru-RU" dirty="0"/>
              <a:t>результатов </a:t>
            </a:r>
          </a:p>
          <a:p>
            <a:r>
              <a:rPr lang="ru-RU" dirty="0"/>
              <a:t>Оценивание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38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Как оценивается выполнение </a:t>
            </a:r>
            <a:r>
              <a:rPr lang="ru-RU" sz="2800" b="1" i="1" dirty="0" smtClean="0">
                <a:solidFill>
                  <a:srgbClr val="002060"/>
                </a:solidFill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</a:rPr>
            </a:br>
            <a:r>
              <a:rPr lang="ru-RU" sz="2800" b="1" i="1" dirty="0" smtClean="0">
                <a:solidFill>
                  <a:srgbClr val="002060"/>
                </a:solidFill>
              </a:rPr>
              <a:t>диагностической работы (ДР)?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/>
              <a:t>Первая </a:t>
            </a:r>
            <a:r>
              <a:rPr lang="ru-RU" dirty="0"/>
              <a:t>часть ДР оценивается автоматически.</a:t>
            </a:r>
          </a:p>
          <a:p>
            <a:r>
              <a:rPr lang="ru-RU" dirty="0" smtClean="0"/>
              <a:t>Вторая </a:t>
            </a:r>
            <a:r>
              <a:rPr lang="ru-RU" dirty="0"/>
              <a:t>часть ДР оценивается экспертами на основе предложенных критериев.</a:t>
            </a:r>
          </a:p>
          <a:p>
            <a:r>
              <a:rPr lang="ru-RU" dirty="0" smtClean="0"/>
              <a:t>Профессиональная </a:t>
            </a:r>
            <a:r>
              <a:rPr lang="ru-RU" dirty="0"/>
              <a:t>задача оценивается экспертами на основе предложенных критериев.</a:t>
            </a:r>
          </a:p>
          <a:p>
            <a:r>
              <a:rPr lang="ru-RU" dirty="0" smtClean="0"/>
              <a:t>Видеозапись </a:t>
            </a:r>
            <a:r>
              <a:rPr lang="ru-RU" dirty="0"/>
              <a:t>урока оценивается экспертами на основе предложенных критериев.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050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Результаты выполнения первой части диагностической работы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92514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/>
              <a:t>Результаты выполнения первой части диагностической работы являются основанием для вывода о </a:t>
            </a:r>
            <a:r>
              <a:rPr lang="ru-RU" b="1" dirty="0"/>
              <a:t>достижении учителем базового (порогового) уровня </a:t>
            </a:r>
            <a:r>
              <a:rPr lang="ru-RU" dirty="0"/>
              <a:t>профессиональной компетенции.</a:t>
            </a:r>
          </a:p>
          <a:p>
            <a:r>
              <a:rPr lang="ru-RU" dirty="0"/>
              <a:t>Минимально необходимое количество баллов равно 13.</a:t>
            </a:r>
          </a:p>
          <a:p>
            <a:r>
              <a:rPr lang="ru-RU" dirty="0"/>
              <a:t>При выполнении первой части диагностической работы с результатом ниже 13 баллов делает возможным вывод о </a:t>
            </a:r>
            <a:r>
              <a:rPr lang="ru-RU" b="1" dirty="0"/>
              <a:t>недостаточном уровне для преподавания соответствующего предмета в образовательном учреждении</a:t>
            </a:r>
            <a:r>
              <a:rPr lang="ru-RU" dirty="0"/>
              <a:t> и необходимости повышения квалификации в направлении предметной подготовки и базовой методической подготовки.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61268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92" y="404664"/>
            <a:ext cx="8635691" cy="59766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79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32048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rgbClr val="002060"/>
                </a:solidFill>
              </a:rPr>
              <a:t>Как оценивается выполнение диагностической работы?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По результатам диагностической работы тестируемый учитель может получить один из трех </a:t>
            </a:r>
            <a:r>
              <a:rPr lang="ru-RU" b="1" u="sng" dirty="0">
                <a:latin typeface="Times New Roman"/>
                <a:ea typeface="Calibri"/>
                <a:cs typeface="Times New Roman"/>
              </a:rPr>
              <a:t>уровней диагностируемых компетенций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I.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Умеет решать задачи, связанные со знанием предмета и методикой преподавания предмета, в рамках программы (программ), умеет привести примеры из реального педагогического опыта. </a:t>
            </a:r>
            <a:endParaRPr lang="ru-RU" sz="24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II.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Умеет решать задачи, связанные со знанием предмета и методикой преподавания предмета, в рамках программы (программ) в измененной ситуации, умеет привести соответствующие примеры из реальной практики. 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III.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Умеет решать задачи, связанные со знанием предмета и методикой преподавания предмета, в рамках программы (программ) в ситуации неопределенности условий задачи, умеет привести соответствующие примеры из реальной практики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07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804266" cy="56886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03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Результаты:</a:t>
            </a:r>
            <a:br>
              <a:rPr lang="ru-RU" dirty="0" smtClean="0"/>
            </a:br>
            <a:r>
              <a:rPr lang="ru-RU" dirty="0" smtClean="0"/>
              <a:t>математика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799"/>
            <a:ext cx="8085466" cy="3773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66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Результаты:</a:t>
            </a:r>
            <a:br>
              <a:rPr lang="ru-RU" dirty="0" smtClean="0"/>
            </a:br>
            <a:r>
              <a:rPr lang="ru-RU" dirty="0" smtClean="0"/>
              <a:t>русский язык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136904" cy="3688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83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Результаты:</a:t>
            </a:r>
            <a:br>
              <a:rPr lang="ru-RU" dirty="0" smtClean="0"/>
            </a:br>
            <a:r>
              <a:rPr lang="ru-RU" sz="4000" dirty="0" smtClean="0"/>
              <a:t>профессиональная задача и </a:t>
            </a:r>
            <a:r>
              <a:rPr lang="ru-RU" sz="4000" dirty="0" err="1" smtClean="0"/>
              <a:t>видеоурок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05" y="1988840"/>
            <a:ext cx="787656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41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Краткие выводы </a:t>
            </a:r>
            <a:br>
              <a:rPr lang="ru-RU" sz="3600" dirty="0" smtClean="0"/>
            </a:br>
            <a:r>
              <a:rPr lang="ru-RU" sz="3600" dirty="0" smtClean="0"/>
              <a:t>по результатам апробации</a:t>
            </a:r>
            <a:endParaRPr lang="ru-RU" sz="36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4680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77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5705" t="5603" r="16988" b="6161"/>
          <a:stretch/>
        </p:blipFill>
        <p:spPr bwMode="auto">
          <a:xfrm>
            <a:off x="179512" y="188640"/>
            <a:ext cx="8784976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05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Где еще об этом можно прочитать?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544616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irooo.ru/dokumenty/259-normativnaya-baza-vvedeniya-nsur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irooo.ru/nauchno-metodicheskoe-obespechenie/nepreryvnoe-professionalnoe-razvitie-pedagogov-omskoj-oblasti-v-t-ch-molodykh-pedagogov/1128-v-13-regionakh-rossijskoj-federatsii-nachinaetsya-aprobatsiya-modeli-urovnevoj-otsenki-kompetentsij-uchitelej-russkogo-yazyka-i-matematiki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en-US" dirty="0" smtClean="0"/>
              <a:t>https</a:t>
            </a:r>
            <a:r>
              <a:rPr lang="en-US" dirty="0"/>
              <a:t>://pedsovet.org/beta/article/skoro-nacnetsa-aprobacia-modeli-urovnevoj-ocenki-kompetencij-ucitelej</a:t>
            </a:r>
          </a:p>
          <a:p>
            <a:endParaRPr lang="en-US" dirty="0"/>
          </a:p>
          <a:p>
            <a:r>
              <a:rPr lang="en-US" dirty="0"/>
              <a:t>http://www.edustandart.ru/wp-content/uploads/2017/08/05-07-2017-Model-urovnevoj-otsenki-Diskussiya.pdf</a:t>
            </a:r>
          </a:p>
          <a:p>
            <a:endParaRPr lang="en-US" dirty="0"/>
          </a:p>
          <a:p>
            <a:r>
              <a:rPr lang="en-US" dirty="0"/>
              <a:t>https://teacherslevel.herzen.spb.ru/</a:t>
            </a:r>
          </a:p>
          <a:p>
            <a:endParaRPr lang="en-US" dirty="0"/>
          </a:p>
          <a:p>
            <a:r>
              <a:rPr lang="en-US" dirty="0"/>
              <a:t>http://</a:t>
            </a:r>
            <a:r>
              <a:rPr lang="en-US" dirty="0" smtClean="0"/>
              <a:t>easyen.ru/news/sroki_aprobacii_modeli_urovnevoj_ocenki_kompetencij_uchitelej_russkogo_jazyka_i_matematiki/2017-09-12-1154</a:t>
            </a:r>
            <a:endParaRPr lang="ru-RU" dirty="0" smtClean="0"/>
          </a:p>
          <a:p>
            <a:endParaRPr lang="ru-RU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ru-RU" dirty="0" err="1" smtClean="0">
                <a:hlinkClick r:id="rId3"/>
              </a:rPr>
              <a:t>ефом.рф</a:t>
            </a:r>
            <a:r>
              <a:rPr lang="ru-RU" dirty="0" smtClean="0"/>
              <a:t>; </a:t>
            </a:r>
            <a:r>
              <a:rPr lang="en-US" dirty="0"/>
              <a:t>http://</a:t>
            </a:r>
            <a:r>
              <a:rPr lang="ru-RU" dirty="0" err="1"/>
              <a:t>ефом.рф</a:t>
            </a:r>
            <a:r>
              <a:rPr lang="ru-RU" dirty="0"/>
              <a:t>/</a:t>
            </a:r>
            <a:r>
              <a:rPr lang="en-US" dirty="0" err="1"/>
              <a:t>materials.php</a:t>
            </a:r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8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47302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b="1" i="1" dirty="0" smtClean="0">
                <a:solidFill>
                  <a:srgbClr val="002060"/>
                </a:solidFill>
              </a:rPr>
              <a:t>БЛАГОДАРЮ ЗА ВНИМАНИЕ!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Национальная система учительского роста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428776"/>
              </p:ext>
            </p:extLst>
          </p:nvPr>
        </p:nvGraphicFramePr>
        <p:xfrm>
          <a:off x="1691680" y="752324"/>
          <a:ext cx="5832648" cy="4980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419872" y="5373216"/>
            <a:ext cx="504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436096" y="5361443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79512" y="1196752"/>
            <a:ext cx="1440160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Внедрение </a:t>
            </a:r>
            <a:r>
              <a:rPr lang="ru-RU" dirty="0" err="1" smtClean="0">
                <a:solidFill>
                  <a:srgbClr val="C00000"/>
                </a:solidFill>
              </a:rPr>
              <a:t>профессио-нального</a:t>
            </a:r>
            <a:r>
              <a:rPr lang="ru-RU" dirty="0" smtClean="0">
                <a:solidFill>
                  <a:srgbClr val="C00000"/>
                </a:solidFill>
              </a:rPr>
              <a:t> стандарта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35024" y="2927569"/>
            <a:ext cx="1368152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Формирование новой модели аттестации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3508" y="4799777"/>
            <a:ext cx="1512168" cy="13681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Обеспечение перехода к эффективному контракту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96336" y="1160748"/>
            <a:ext cx="1436538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Модернизация педагогического </a:t>
            </a:r>
            <a:r>
              <a:rPr lang="ru-RU" sz="1600" dirty="0" smtClean="0">
                <a:solidFill>
                  <a:srgbClr val="C00000"/>
                </a:solidFill>
              </a:rPr>
              <a:t>образования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596336" y="2870242"/>
            <a:ext cx="1436538" cy="1649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Установление уровней владения профессиональными компетенциями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664722" y="4881529"/>
            <a:ext cx="1368152" cy="13681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Повышение престижа профессии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84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869519" cy="6450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05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Нормативная база формирования НСУР в РФ и подготовки к введению НСУР в Омской области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Приказ Министерства образования и науки РФ № 703 от 26 июля 2017 г. «Об утверждении Плана мероприятий («дорожной карты») Министерства образования и науки РФ по формированию и введению национальной системы учительского роста»</a:t>
            </a:r>
          </a:p>
          <a:p>
            <a:r>
              <a:rPr lang="ru-RU" dirty="0" smtClean="0"/>
              <a:t>Распоряжение Министерства образования Омской области № 3663 от 13.11.2017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98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6043" t="7606" r="16845" b="16577"/>
          <a:stretch/>
        </p:blipFill>
        <p:spPr bwMode="auto">
          <a:xfrm>
            <a:off x="107504" y="188640"/>
            <a:ext cx="8928992" cy="6408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7573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 rotWithShape="1">
          <a:blip r:embed="rId2"/>
          <a:srcRect l="16425" t="5509" r="16943" b="14600"/>
          <a:stretch/>
        </p:blipFill>
        <p:spPr bwMode="auto">
          <a:xfrm>
            <a:off x="179512" y="476672"/>
            <a:ext cx="8856984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905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rgbClr val="002060"/>
                </a:solidFill>
              </a:rPr>
              <a:t>В каких регионах Российской Федерации </a:t>
            </a:r>
            <a:r>
              <a:rPr lang="ru-RU" sz="2800" b="1" i="1" dirty="0" smtClean="0">
                <a:solidFill>
                  <a:srgbClr val="002060"/>
                </a:solidFill>
              </a:rPr>
              <a:t>проводится </a:t>
            </a:r>
            <a:r>
              <a:rPr lang="ru-RU" sz="2800" b="1" i="1" dirty="0">
                <a:solidFill>
                  <a:srgbClr val="002060"/>
                </a:solidFill>
              </a:rPr>
              <a:t>апробация модели уровневой оценки компетенций учителей русского языка и математики?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13 пилотных регионов: </a:t>
            </a:r>
            <a:r>
              <a:rPr lang="ru-RU" dirty="0"/>
              <a:t>Республика Адыгея, Кабардино-Балкария, Чечня, Ингушетия, Татарстан, Хабаровский край, Ленинградская, Курганская, Томская, Московская, Ярославская, Волгоградская и Рязанская области. </a:t>
            </a:r>
            <a:endParaRPr lang="ru-RU" dirty="0" smtClean="0"/>
          </a:p>
          <a:p>
            <a:r>
              <a:rPr lang="ru-RU" dirty="0" smtClean="0"/>
              <a:t>Участники апробации - 2281 </a:t>
            </a:r>
            <a:r>
              <a:rPr lang="ru-RU" dirty="0"/>
              <a:t>учитель русского языка и 2263 учителя математики.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8597554" cy="4825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67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Апробация </a:t>
            </a:r>
            <a:r>
              <a:rPr lang="ru-RU" sz="2800" b="1" i="1" dirty="0">
                <a:solidFill>
                  <a:srgbClr val="002060"/>
                </a:solidFill>
              </a:rPr>
              <a:t>модели уровневой оценки компетенций учителей русского языка и математики в пилотном </a:t>
            </a:r>
            <a:r>
              <a:rPr lang="ru-RU" sz="2800" b="1" i="1" dirty="0" smtClean="0">
                <a:solidFill>
                  <a:srgbClr val="002060"/>
                </a:solidFill>
              </a:rPr>
              <a:t>режиме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Осенью 2017 года более 4000 учителей русского языка и математики из 13 регионов России примут участие в апробации модели уровневой оценки компетенций учителей.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56792"/>
            <a:ext cx="8772525" cy="51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17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654</Words>
  <Application>Microsoft Office PowerPoint</Application>
  <PresentationFormat>Экран (4:3)</PresentationFormat>
  <Paragraphs>105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 подготовке к введению национальной системы учительского роста  в Омской области</vt:lpstr>
      <vt:lpstr>Презентация PowerPoint</vt:lpstr>
      <vt:lpstr>Национальная система учительского роста</vt:lpstr>
      <vt:lpstr>Презентация PowerPoint</vt:lpstr>
      <vt:lpstr>Нормативная база формирования НСУР в РФ и подготовки к введению НСУР в Омской области</vt:lpstr>
      <vt:lpstr>Презентация PowerPoint</vt:lpstr>
      <vt:lpstr>Презентация PowerPoint</vt:lpstr>
      <vt:lpstr>В каких регионах Российской Федерации проводится апробация модели уровневой оценки компетенций учителей русского языка и математики?</vt:lpstr>
      <vt:lpstr>Апробация модели уровневой оценки компетенций учителей русского языка и математики в пилотном режиме</vt:lpstr>
      <vt:lpstr>Презентация PowerPoint</vt:lpstr>
      <vt:lpstr>Инструментарий модели уровневой оценки компетенций учителей</vt:lpstr>
      <vt:lpstr>Как реализуется модель уровневой оценки компетенций учителей?</vt:lpstr>
      <vt:lpstr>На проверку каких компетенций учителя направлены диагностические материалы?</vt:lpstr>
      <vt:lpstr>Диагностическая работа </vt:lpstr>
      <vt:lpstr>Диагностическая работа: профессиональная задача</vt:lpstr>
      <vt:lpstr>Примеры ситуаций </vt:lpstr>
      <vt:lpstr>Процедура апробации. Прохождение процедуры исследования участником </vt:lpstr>
      <vt:lpstr>Как оценивается выполнение  диагностической работы (ДР)?</vt:lpstr>
      <vt:lpstr>Результаты выполнения первой части диагностической работы </vt:lpstr>
      <vt:lpstr>Как оценивается выполнение диагностической работы?</vt:lpstr>
      <vt:lpstr>Презентация PowerPoint</vt:lpstr>
      <vt:lpstr>Результаты: математика</vt:lpstr>
      <vt:lpstr>Результаты: русский язык</vt:lpstr>
      <vt:lpstr>Результаты: профессиональная задача и видеоурок</vt:lpstr>
      <vt:lpstr>Краткие выводы  по результатам апробации</vt:lpstr>
      <vt:lpstr>Презентация PowerPoint</vt:lpstr>
      <vt:lpstr>Где еще об этом можно прочитать?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апробации модели уровневой оценки компетенций учителей русского языка и математики</dc:title>
  <dc:creator>user</dc:creator>
  <cp:lastModifiedBy>user</cp:lastModifiedBy>
  <cp:revision>27</cp:revision>
  <cp:lastPrinted>2018-01-11T03:40:57Z</cp:lastPrinted>
  <dcterms:created xsi:type="dcterms:W3CDTF">2017-09-25T10:12:34Z</dcterms:created>
  <dcterms:modified xsi:type="dcterms:W3CDTF">2018-03-19T11:16:05Z</dcterms:modified>
</cp:coreProperties>
</file>