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9"/>
  </p:notesMasterIdLst>
  <p:sldIdLst>
    <p:sldId id="378" r:id="rId3"/>
    <p:sldId id="41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0C50-7699-4948-A13F-6B8D2E1ED6AB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68AC-A0A7-4160-B249-E248A9A65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45F59A52-E219-4E12-BB94-AE5701FEF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50977FF4-D7EE-4C96-93D4-CF8740E49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CE2DA11B-AACC-4853-A9E5-2F3F1EBA5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8B3DE1-0154-4DF0-BABC-3C047042F9C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682A1536-3541-4FF3-BB5D-8B5FFF3FA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F6767F4D-D8EB-4334-AAF5-CC508AB9F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C2D194D4-0FFC-4406-A016-3859591A4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79A5F-0C2A-4D88-AB04-A7C3A6EFF26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7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9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1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60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7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5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8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4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8DB6CA1-3A89-4D11-9B93-D739526EBA70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8BC5A82-1C74-457A-8713-1C69BE2233D4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FDBE76C3-D297-48E5-AF23-06389EED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18AAC8-BF28-493B-BF4A-0F274162B60E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C39DCFEB-4923-4AB3-9672-CA91F88E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B70EDA5F-9281-4F81-A305-D42A307F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CD56-4076-44A1-901E-B707249076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7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47276C5C-4DCB-4513-BB5E-312E7079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E76C-894D-430F-9C48-4982543B918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56F5A7D3-6125-430E-AE05-D3C9C9EC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A683C45-C9DC-472F-ACE6-FEA946E2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049E-66F0-4C25-83B2-0A3776EF3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1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8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0DF480-4C46-4109-BB5A-3EF6A34F4897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1C9247-06A8-423C-B005-ED2B1FEB1B7A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3D106B4-9459-4784-8998-5C5CF6A69A74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3413299-8067-41EC-9E44-B5DE56B75E47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440421B3-AAB2-43FD-BA69-4325F1BF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64B734-6BB6-4F39-B1CC-7464878AAA2F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E674DEF-7A46-4E77-BC3C-6A65704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F814B77-2701-4E8E-B0B7-E86E0080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7C3D-1F15-4BBC-BFF5-B8EB9A257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98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F7A3C910-EE94-424E-A57A-FEF603D9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E783-538A-4AB0-91CB-BED68D890E7A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931F0F57-2195-4F8D-9769-99BD95F1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62C184BC-6046-4054-9CDE-4FF45FD9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B637-DBD3-4C4D-9E1C-EE59626CB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27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77DC21-B2F7-48A6-8A1A-D7851DC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AE63A-F457-4D2D-AD5E-F48C374AD537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280190-4B5D-4449-B8F4-924246A1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032D1D-0174-406D-871B-BDB23832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D30-7E35-4F35-9D5E-EF3131D57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30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DC829472-9769-4001-8C0D-A9104BD5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D8AB-7F1B-42C7-B322-30330A20DB3E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36983D97-7DF3-4C95-8CBE-C07F84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F63F374C-CDAC-4C76-BB05-32C392A9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36BB-E6E5-4280-A96E-B9A08EE6B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31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71B42-B0B6-4ED4-A1E4-EDEFD57C2C8B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28F5FD-E240-4A54-A16D-C50A07B31F2A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4063A121-7CA8-4A0A-92F0-1BAA838A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1E36B-BB37-405C-ACF3-1B59A89C7DDE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61441972-61F2-48C9-90A0-1E689421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D3137F7-A881-4371-B3C2-7CD68F96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EEF6-1836-47DF-8646-5962CED90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4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A4B47-1A50-4156-85E0-0FDEB4D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7114B-E57C-4292-9B8E-F404CA352D9D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935535-96D8-4D30-886E-AA339961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4A701-38F3-4EB9-94A6-471479E4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94C6-F9BF-490B-9795-86C7094A4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288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F33DB6-DD6E-4E87-BD82-66914C6A53B2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A04F8FF7-DEE6-4877-8766-28782FD13324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57F55753-351F-468F-8045-55BF3B172983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69AE6086-3CFF-4575-8724-3DA942CD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83ED2-6AD0-43F1-81B2-B87CD4006C85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2D8E72AF-5580-4599-907C-54995BC2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8C4367DC-E1CF-4820-AC77-FC412113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87C2-7F4B-4BAB-8647-52E2FF3DE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436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61E1ACCA-DB4C-429B-A71D-05A686C1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9506-AC00-4B19-91E7-8F989A2CEE6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DD3406DC-FB50-4390-8CDE-4CCD333D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142565CB-0991-4E24-8C00-7E8051B3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FA49-1A3A-4A84-9149-D9E1C2F7F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8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B5F61A03-9EB7-478C-B8AD-3EB6FA8D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DAA4-8D66-4B5A-8629-9A32F7CCE52C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6218FD61-8B48-45E6-8449-4A0F3FAE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C780A7E0-389A-4F5D-9CA9-09322CCE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0FF0-7A52-4EF4-BFBD-45638672E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49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1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9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3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9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87F5B4-0276-478A-A854-6378359CA5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9A34-A15A-4C04-B428-00AAFFE2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61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24814706-49C1-4A57-AF01-E661457FE429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70793D1-1859-4F96-81BF-C927CE3BFDA0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33B61845-9C50-48A5-AC84-840F8B92A396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C0B7CB-618F-4023-A567-E7DC35C10408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756155-B134-419B-8CBE-BE2A3607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8">
            <a:extLst>
              <a:ext uri="{FF2B5EF4-FFF2-40B4-BE49-F238E27FC236}">
                <a16:creationId xmlns:a16="http://schemas.microsoft.com/office/drawing/2014/main" id="{4B66B094-B05A-452D-BBF4-2F5C9634EB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F0A72F17-C381-411D-88E0-9AED5743A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168B9C2-CDB5-47DF-AAFC-BB8714D5000E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0C63E28-74D0-4531-A9C3-99E3CAF87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A74A5BCD-E7EE-4D30-9F92-96E961F53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67DBFC5B-EA1B-48B6-AF48-6E149DB98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301EE4-6DEC-4C81-8D4F-057849AAF090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5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4F809B073C361D7E9EB4C19D2BF3D3B0FC0FD6421D09A87BEF68A3052018B791205514840CFC0B6a2xAI" TargetMode="External"/><Relationship Id="rId2" Type="http://schemas.openxmlformats.org/officeDocument/2006/relationships/hyperlink" Target="consultantplus://offline/ref=11FB1C9F6206A002F95A1525EB74685F20CE41B610595C29A712BEC390DB5A9E371456EC2DA8AD396190054F1608419FC76A6BCDB45AtDS7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6260BA8-EE57-4CDA-AE7D-0428509C05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1225" y="107951"/>
            <a:ext cx="8459788" cy="6384925"/>
          </a:xfrm>
          <a:ln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br>
              <a:rPr lang="ru-RU" dirty="0">
                <a:solidFill>
                  <a:srgbClr val="0070C0"/>
                </a:solidFill>
                <a:effectLst/>
                <a:latin typeface="Arial Narrow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ОМСКАЯ ОБЛАСТНАЯ ОРГАНИЗАЦИЯ ОБЩЕРОССИЙСКОГО ПРОФСОЮЗА РАБОТНИКОВ НАРОДНОГО ОБРАЗОВАНИЯ И НАУКИ РФ</a:t>
            </a:r>
            <a:b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Омской области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«Основы трудового законодательства»</a:t>
            </a:r>
            <a:br>
              <a:rPr lang="ru-RU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Дистанционное обучение молодых специалистов</a:t>
            </a:r>
            <a:br>
              <a:rPr lang="ru-RU" sz="31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образовательных организаций Омской области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4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4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 февраля 2022 год</a:t>
            </a:r>
          </a:p>
        </p:txBody>
      </p:sp>
      <p:pic>
        <p:nvPicPr>
          <p:cNvPr id="17411" name="Picture 2" descr="https://gbpountot.ru/wp-content/uploads/2020/01/logotip_profso1juza-1.png">
            <a:extLst>
              <a:ext uri="{FF2B5EF4-FFF2-40B4-BE49-F238E27FC236}">
                <a16:creationId xmlns:a16="http://schemas.microsoft.com/office/drawing/2014/main" id="{8AA8582D-4A03-47D1-9CB4-E591B0B3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88" y="-144463"/>
            <a:ext cx="2087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Webinar is the new thing.">
            <a:extLst>
              <a:ext uri="{FF2B5EF4-FFF2-40B4-BE49-F238E27FC236}">
                <a16:creationId xmlns:a16="http://schemas.microsoft.com/office/drawing/2014/main" id="{C9E32E50-5529-4CD3-BD96-8FFE3E063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3" name="AutoShape 6" descr="Webinar is the new thing.">
            <a:extLst>
              <a:ext uri="{FF2B5EF4-FFF2-40B4-BE49-F238E27FC236}">
                <a16:creationId xmlns:a16="http://schemas.microsoft.com/office/drawing/2014/main" id="{C128BEB8-26DB-4C0D-AE13-6D82C0DCE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8" descr="Webinar is the new thing.">
            <a:extLst>
              <a:ext uri="{FF2B5EF4-FFF2-40B4-BE49-F238E27FC236}">
                <a16:creationId xmlns:a16="http://schemas.microsoft.com/office/drawing/2014/main" id="{22212319-76E1-48B1-B6F3-A25B81620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7415" name="Picture 9">
            <a:extLst>
              <a:ext uri="{FF2B5EF4-FFF2-40B4-BE49-F238E27FC236}">
                <a16:creationId xmlns:a16="http://schemas.microsoft.com/office/drawing/2014/main" id="{A83DA836-BE00-4352-8F31-BE2A6DA2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376739"/>
            <a:ext cx="7016749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A8AAAF-E911-444C-B8B8-CD7E4F0D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065" y="4410923"/>
            <a:ext cx="3024336" cy="169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1" name="Рисунок 4">
            <a:extLst>
              <a:ext uri="{FF2B5EF4-FFF2-40B4-BE49-F238E27FC236}">
                <a16:creationId xmlns:a16="http://schemas.microsoft.com/office/drawing/2014/main" id="{4A86BEB9-4F4E-4BF3-BB6B-9F0E4824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82" y="5496295"/>
            <a:ext cx="1944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Прямоугольник 10">
            <a:extLst>
              <a:ext uri="{FF2B5EF4-FFF2-40B4-BE49-F238E27FC236}">
                <a16:creationId xmlns:a16="http://schemas.microsoft.com/office/drawing/2014/main" id="{4BFFE475-6F18-46A1-A298-4FD519CF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682" y="6133123"/>
            <a:ext cx="351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ПШМП55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6AC7-0E25-4DDF-9D01-8D5225E219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 часов учебной (преподавательской) работы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720 часов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год за ставку заработной платы устанавливается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C2118-825D-4011-AC72-EBBED87C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2052918"/>
            <a:ext cx="12088535" cy="4195481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 часов учебной (преподавательской) работы 720 часов в год за ставку заработной платы устанавливается преподавателям организаций, осуществляющих образовательную деятельность по образовательным программам среднего профессионального образования, в том числе интегрированным образовательным программам в области искусств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45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3DFD-CA97-4782-838E-0AC10C48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282" y="234605"/>
            <a:ext cx="9404723" cy="124185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В зависимости </a:t>
            </a:r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от занимаемой должности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в рабочее время педагогических работников включается: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003F1-F34D-47CF-9BC7-AA478B5D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795244"/>
            <a:ext cx="11467749" cy="445315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учебная (преподавательская) и воспитательная работа, в том числе практическая подготовка обучающихся,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- индивидуальная работа с обучающимися,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- научная, творческая и исследовательская работа, а также другая педагогическая работа, предусмотренная трудовыми (должностными) обязанностями и (или) индивидуальным планом,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- методическая, подготовительная, организационная, диагностическая, работа по ведению мониторинга,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- работа, предусмотренная планами воспитательных, физкультурно-оздоровительных, спортивных, творческих и иных мероприятий, проводимых с обучающимися.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817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FD173-F366-4A28-B1DA-F4E0885D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6008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педагогической работы работниками, ведущими преподавательскую работу, характеризуется наличием установленных норм времени только для выполнения педагогической работы, связанной с учебной (преподавательской) работой (далее - преподавательская работа), которая выражается в фактическом объеме их учебной (тренировочной) нагрузки </a:t>
            </a:r>
            <a:r>
              <a:rPr lang="ru-RU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(нормируемая часть педагогической работы)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33FB7-5437-4009-B337-20B6ADFA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3271705"/>
            <a:ext cx="11752975" cy="297669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видов работы, предусмотренной квалификационными характеристиками по занимаемой должности, конкретные должностные обязанности педагогических работников, ведущих преподавательскую работу, определяются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трудовыми договорами и должностными инструкциями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(другая часть педагогической работы).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1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DED90-40B6-4761-BBD7-79953E3C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80362"/>
            <a:ext cx="9404723" cy="123737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dirty="0">
                <a:latin typeface=""/>
              </a:rPr>
              <a:t>ПОРЯДОК ОПРЕДЕЛЕНИЯ УЧЕБНОЙ НАГРУЗКИ ПЕДАГОГИЧЕСКИХ РАБОТНИКОВ, ОГОВАРИВАЕМОЙ В </a:t>
            </a:r>
            <a:r>
              <a:rPr lang="ru-RU" sz="2400" u="sng" dirty="0">
                <a:latin typeface=""/>
              </a:rPr>
              <a:t>ТРУДОВОМ ДОГОВОРЕ</a:t>
            </a:r>
            <a:endParaRPr lang="ru-RU" sz="24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FC45F-0D30-40DB-ADC5-69584B61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1518407"/>
            <a:ext cx="11635529" cy="5159231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Объем учебной нагрузки педагогических работников, выполняющих учебную (преподавательскую) работу, определяется ежегодно на начало учебного года (тренировочного периода, спортивного сезона);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Объем учебной нагрузки устанавливается локальным нормативным актом организации;</a:t>
            </a:r>
          </a:p>
          <a:p>
            <a:pPr algn="just">
              <a:buFontTx/>
              <a:buChar char="-"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Объем учебной нагрузки, установленный педагогическому работнику, оговаривается в трудовом договоре;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Объем учебной нагрузки не может быть изменен в текущем учебном году (тренировочном периоде, спортивном сезоне) по инициативе работодателя </a:t>
            </a:r>
            <a:r>
              <a:rPr lang="ru-RU" sz="1800" b="0" i="0" u="none" strike="noStrike" baseline="0" dirty="0">
                <a:solidFill>
                  <a:srgbClr val="92D050"/>
                </a:solidFill>
                <a:latin typeface="Times New Roman" panose="02020603050405020304" pitchFamily="18" charset="0"/>
              </a:rPr>
              <a:t>(исключени</a:t>
            </a:r>
            <a:r>
              <a:rPr lang="ru-RU" sz="1800" dirty="0">
                <a:solidFill>
                  <a:srgbClr val="92D050"/>
                </a:solidFill>
                <a:latin typeface="Times New Roman" panose="02020603050405020304" pitchFamily="18" charset="0"/>
              </a:rPr>
              <a:t>е:</a:t>
            </a:r>
            <a:r>
              <a:rPr lang="ru-RU" sz="1800" b="0" i="0" u="none" strike="noStrike" baseline="0" dirty="0">
                <a:solidFill>
                  <a:srgbClr val="92D050"/>
                </a:solidFill>
                <a:latin typeface="Times New Roman" panose="02020603050405020304" pitchFamily="18" charset="0"/>
              </a:rPr>
              <a:t> уменьшением количества часов по учебным планам, учебным графикам, сокращением количества обучающихся, занимающихся, групп, сокращением количества классов (классов-комплектов);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 -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Временное или постоянное изменение (увеличение или снижение) объема учебной нагрузки педагогических работников по сравнению с учебной нагрузкой, оговоренной в трудовом договоре, допускается </a:t>
            </a:r>
            <a:r>
              <a:rPr lang="ru-RU" sz="1800" b="0" i="0" u="sng" strike="noStrike" baseline="0" dirty="0">
                <a:latin typeface="Times New Roman" panose="02020603050405020304" pitchFamily="18" charset="0"/>
              </a:rPr>
              <a:t>только по соглашению сторон трудового договора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заключаемого в письменной форме;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Об изменениях объема учебной нагрузки (увеличение или снижение), а также о причинах работодатель обязан уведомить педагогических работников в письменной форме не позднее, чем за два месяца до осуществления предполагаемых изменений;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Локальные нормативные акты по вопросам определения учебной нагрузки педагогических работников, а также ее изменения принимаются с учетом мнения выборного органа первичной профсоюзной организации.</a:t>
            </a:r>
          </a:p>
          <a:p>
            <a:pPr marL="0" indent="0" algn="just">
              <a:buNone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4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427E0-13E2-48B9-8E75-A50021C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0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200" b="1" i="1" u="sng" strike="noStrike" baseline="0" dirty="0">
                <a:solidFill>
                  <a:srgbClr val="92D050"/>
                </a:solidFill>
                <a:latin typeface="Arial" panose="020B0604020202020204" pitchFamily="34" charset="0"/>
              </a:rPr>
              <a:t>преемственность</a:t>
            </a:r>
            <a:r>
              <a:rPr lang="ru-RU" sz="3200" b="0" i="0" u="none" strike="noStrike" baseline="0" dirty="0">
                <a:latin typeface="Arial" panose="020B0604020202020204" pitchFamily="34" charset="0"/>
              </a:rPr>
              <a:t> преподавания учебных предметов, курсов, дисциплин (модулей) в классах (классах-комплектах), группах</a:t>
            </a:r>
            <a:br>
              <a:rPr lang="ru-RU" sz="1800" b="0" i="0" u="none" strike="noStrike" baseline="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A6B6B-1D87-4E14-BE23-5B243BB0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2332139"/>
            <a:ext cx="11325136" cy="3916260"/>
          </a:xfrm>
        </p:spPr>
        <p:txBody>
          <a:bodyPr>
            <a:normAutofit/>
          </a:bodyPr>
          <a:lstStyle/>
          <a:p>
            <a:pPr algn="just"/>
            <a:r>
              <a:rPr lang="ru-RU" sz="2800" b="0" i="0" u="none" strike="noStrike" baseline="0" dirty="0">
                <a:latin typeface="Arial" panose="020B0604020202020204" pitchFamily="34" charset="0"/>
              </a:rPr>
              <a:t>Сохранение объема учебной нагрузки и преемственность преподавания учебных предметов, курсов, дисциплин (модулей) у учителей и преподавателей выпускных классов, групп обеспечивается путем предоставления им учебной нагрузки в классах (классах-комплектах), группах, в которых впервые начинается изучение преподаваемых этими учителями и преподавателями учебных предметов, курсов, дисциплин (модулей).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34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A97745-541A-4F01-BCC8-8A2C8608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243282"/>
            <a:ext cx="9982899" cy="600511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Учителя, для которых образовательная организация является основным местом работы, обязанности по обучению на дому детей, которые по состоянию здоровья не могут посещать такие организации, количество часов </a:t>
            </a:r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включается в учебную нагрузку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</a:rPr>
              <a:t>-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 Наступление каникул для обучающихся, в том числе обучающихся на дому, </a:t>
            </a:r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не является основанием для уменьшения учителям учебной нагрузки и заработной платы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, в том числе в случаях, когда заключение медицинской организации, являющее основанием для организации обучения на дому, действительно только до окончания учебного года.</a:t>
            </a:r>
          </a:p>
          <a:p>
            <a:pPr marL="0" indent="0" algn="just">
              <a:buNone/>
            </a:pP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- Учебная нагрузка, выполненная в порядке замещения временно отсутствующих по болезни и другим причинам учителей и преподавателей, </a:t>
            </a:r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оплачивается дополнительно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99BFD-9CD6-4FAB-A41B-91082F87A0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верхнего предела учебной нагрузки 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работников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70045-F951-480F-88BC-6974CF76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2052918"/>
            <a:ext cx="11618751" cy="4195481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организациях среднего профессионального образования для преподавателей норма часов учебной (преподавательской) работы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ставку (720 часов в год)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заработной платы верхний предел учебной нагрузки устанавливается в объеме, не  превышающем 1440 часов в учебном году;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организациях высшего образования, верхний предел учебной нагрузки, для профессорско-преподавательского состава устанавливается в объеме, не превышающем 900 часов в учебном году;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организациях дополнительного профессионального обучения верхний предел учебной нагрузки для профессорско-преподавательского состава устанавливается в объеме, не превышающем 800 часов в учебном году.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8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F27006-760A-425E-88B8-9244E261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092" y="4253218"/>
            <a:ext cx="2376264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Рисунок 4">
            <a:extLst>
              <a:ext uri="{FF2B5EF4-FFF2-40B4-BE49-F238E27FC236}">
                <a16:creationId xmlns:a16="http://schemas.microsoft.com/office/drawing/2014/main" id="{0645CA2A-D7D4-47DD-8152-2610CB1C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343" y="5581569"/>
            <a:ext cx="16557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97E9E1-B8E7-4A1E-915D-BB00062E53B3}"/>
              </a:ext>
            </a:extLst>
          </p:cNvPr>
          <p:cNvSpPr/>
          <p:nvPr/>
        </p:nvSpPr>
        <p:spPr>
          <a:xfrm>
            <a:off x="9476377" y="5999163"/>
            <a:ext cx="2013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0"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b="1" dirty="0">
                <a:ln w="0"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ПШМП55</a:t>
            </a:r>
            <a:endParaRPr lang="ru-RU" sz="2800" b="1" dirty="0">
              <a:ln w="12700">
                <a:solidFill>
                  <a:srgbClr val="4F271C">
                    <a:lumMod val="75000"/>
                  </a:srgbClr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Picture 2" descr="Z:\Работа\Подготовка Съезда\Презентация на Съезд\Картинки для шаблона\триколор.jpg">
            <a:extLst>
              <a:ext uri="{FF2B5EF4-FFF2-40B4-BE49-F238E27FC236}">
                <a16:creationId xmlns:a16="http://schemas.microsoft.com/office/drawing/2014/main" id="{B3A39292-618A-40BD-A54A-C15EEB77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2" r="16611" b="12077"/>
          <a:stretch>
            <a:fillRect/>
          </a:stretch>
        </p:blipFill>
        <p:spPr bwMode="auto">
          <a:xfrm>
            <a:off x="125310" y="127919"/>
            <a:ext cx="11064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Прямоугольник 1">
            <a:extLst>
              <a:ext uri="{FF2B5EF4-FFF2-40B4-BE49-F238E27FC236}">
                <a16:creationId xmlns:a16="http://schemas.microsoft.com/office/drawing/2014/main" id="{C3D8926D-D878-4D74-B283-AD800723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9" y="1576389"/>
            <a:ext cx="8976379" cy="3508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6512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891A7"/>
              </a:buClr>
              <a:buNone/>
              <a:defRPr/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 порядке установления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891A7"/>
              </a:buClr>
              <a:buNone/>
              <a:defRPr/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объёма учебной нагрузки педагогам.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891A7"/>
              </a:buClr>
              <a:buNone/>
              <a:defRPr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2" algn="ctr" defTabSz="914400" fontAlgn="base">
              <a:spcBef>
                <a:spcPct val="0"/>
              </a:spcBef>
              <a:spcAft>
                <a:spcPct val="0"/>
              </a:spcAft>
              <a:buClr>
                <a:srgbClr val="FEB80A"/>
              </a:buClr>
              <a:buNone/>
              <a:defRPr/>
            </a:pPr>
            <a:r>
              <a:rPr lang="ru-RU" altLang="ru-RU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Сивирин</a:t>
            </a:r>
            <a:r>
              <a:rPr lang="ru-RU" alt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Леонид Михайлович,</a:t>
            </a:r>
            <a:r>
              <a:rPr lang="ru-RU" altLang="ru-RU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2" algn="ctr" defTabSz="914400" fontAlgn="base">
              <a:spcBef>
                <a:spcPct val="0"/>
              </a:spcBef>
              <a:spcAft>
                <a:spcPct val="0"/>
              </a:spcAft>
              <a:buClr>
                <a:srgbClr val="FEB80A"/>
              </a:buClr>
              <a:buNone/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заместитель председателя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Омской областной организации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Общероссийского Профсоюза образования,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правовой инспектор труда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6FBFA1-9BCA-43FF-B845-C975CDFBBD66}"/>
              </a:ext>
            </a:extLst>
          </p:cNvPr>
          <p:cNvSpPr/>
          <p:nvPr/>
        </p:nvSpPr>
        <p:spPr>
          <a:xfrm>
            <a:off x="2578100" y="169864"/>
            <a:ext cx="80899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ОБЛАСТНАЯ ОРГАНИЗАЦИЯ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СОЮЗА РАБОТНИКОВ НАРОДНОГО ОБРАЗОВАНИЯ И НАУКИ РФ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69EE622-8501-44BB-8BF9-DDC33A7B2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293" y="1191236"/>
            <a:ext cx="8959443" cy="46475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800" dirty="0">
                <a:latin typeface=""/>
              </a:rPr>
              <a:t>МИНИСТЕРСТВО ОБРАЗОВАНИЯ И НАУКИ РОССИЙСКОЙ ФЕДЕРАЦИИ</a:t>
            </a:r>
            <a:br>
              <a:rPr lang="ru-RU" sz="2800" dirty="0">
                <a:latin typeface=""/>
              </a:rPr>
            </a:br>
            <a:r>
              <a:rPr lang="ru-RU" sz="2800" dirty="0">
                <a:latin typeface=""/>
              </a:rPr>
              <a:t> ПРИКАЗ от 22 декабря 2014 г. N 1601 </a:t>
            </a:r>
            <a:br>
              <a:rPr lang="ru-RU" sz="2800" dirty="0">
                <a:latin typeface=""/>
              </a:rPr>
            </a:br>
            <a:r>
              <a:rPr lang="ru-RU" sz="2800" dirty="0">
                <a:latin typeface=""/>
              </a:rPr>
              <a:t>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 </a:t>
            </a:r>
            <a:endParaRPr lang="ru-RU" sz="2800" dirty="0"/>
          </a:p>
        </p:txBody>
      </p:sp>
      <p:pic>
        <p:nvPicPr>
          <p:cNvPr id="4" name="Picture 2" descr="https://gbpountot.ru/wp-content/uploads/2020/01/logotip_profso1juza-1.png">
            <a:extLst>
              <a:ext uri="{FF2B5EF4-FFF2-40B4-BE49-F238E27FC236}">
                <a16:creationId xmlns:a16="http://schemas.microsoft.com/office/drawing/2014/main" id="{8B0A1E96-79C1-4364-8A4A-9A474D202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35" y="-59642"/>
            <a:ext cx="2087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4A5B2-CFB6-456D-8A19-0867975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6" y="1058966"/>
            <a:ext cx="10863743" cy="5358612"/>
          </a:xfrm>
        </p:spPr>
        <p:txBody>
          <a:bodyPr/>
          <a:lstStyle/>
          <a:p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Продолжительность рабочего времени (нормы часов педагогической работы за ставку заработной платы) для педагогических работников устанавливается исходя из сокращенной продолжительности </a:t>
            </a:r>
            <a:r>
              <a:rPr lang="ru-RU" sz="2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рабочего времени </a:t>
            </a:r>
            <a:r>
              <a:rPr lang="ru-RU" sz="2800" b="1" i="0" u="sng" strike="noStrike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не более 36 часов </a:t>
            </a:r>
            <a:r>
              <a:rPr lang="ru-RU" sz="2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 неделю </a:t>
            </a:r>
            <a:r>
              <a:rPr lang="ru-RU" sz="280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ч. 1 ст. 333 ТК РФ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ru-RU" sz="280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br>
              <a:rPr lang="ru-RU" sz="2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ru-RU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32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ВАЖНО!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зависимости от должности и (или) специальности педагогических работников с учетом особенностей их труда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hlinkClick r:id="rId3" tooltip="Приказ Минобрнауки РФ от 24.12.2010 N 2075 &quot;О продолжительности рабочего времени (норме часов педагогической работы за ставку заработной платы) педагогических работников&quot; (Зарегистрировано в Минюсте РФ 04.02.2011 N 19709){КонсультантПлюс}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продолжительность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рабочего времени (нормы часов педагогической работы за ставку заработной платы), порядок определения учебной нагрузки, оговариваемой в трудовом договоре, и основания ее изменения, случаи установления верхнего предела учебной нагрузки педагогических работников определяются уполномоченным Правительством Российской Федерации федеральным органом исполнительной власти.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b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3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DEA09-9F5D-409E-9B96-3D1ED3D1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9058"/>
            <a:ext cx="9404723" cy="1098958"/>
          </a:xfr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рабочего времени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 часов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неделю устанавливается: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A1F6A-EEB7-442C-90EE-3B12DAFA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342240"/>
            <a:ext cx="11719419" cy="5406702"/>
          </a:xfrm>
        </p:spPr>
        <p:txBody>
          <a:bodyPr>
            <a:normAutofit fontScale="85000" lnSpcReduction="20000"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педагогическим работникам, отнесенным к профессорско-преподавательскому составу;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старшим воспитателям организаций, осуществляющих образовательную деятельность по образовательным программам дошкольного образования и дополнительным общеобразовательным программам, и домов ребенка, осуществляющих образовательную деятельность в качестве дополнительного вида деятельности;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педагогам-психологам;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социальным педагогам;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педагогам-организаторам; 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мастерам производственного обучения;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старшим вожатым;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инструкторам по труду;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педагогам-библиотекарям;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методистам и старшим методистам организаций, осуществляющих образовательную деятельность;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тьюторам организаций, осуществляющих образовательную деятельность, за исключением организаций, осуществляющих образовательную деятельность по образовательным программам высшего образования;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руководителям физического воспитания организаций, осуществляющих образовательную деятельность по образовательным программам среднего профессионального образования; </a:t>
            </a:r>
            <a:r>
              <a:rPr lang="ru-RU" sz="1800" strike="sng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преподавателям-организаторам основ безопасности жизнедеятельности;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инструкторам-методистам, старшим инструкторам-методистам организаций, осуществляющих образовательную деятельность.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05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65FA-D3B0-42C6-BB2F-358C681D80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рабочего времени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часов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неделю устанавливается: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2C9C9C-5757-41CB-B7B4-BBFEA155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2052918"/>
            <a:ext cx="11643919" cy="4195481"/>
          </a:xfrm>
        </p:spPr>
        <p:txBody>
          <a:bodyPr>
            <a:normAutofit/>
          </a:bodyPr>
          <a:lstStyle/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старшим воспитателям;</a:t>
            </a:r>
          </a:p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инструкторам по физической культуре; </a:t>
            </a:r>
            <a:endParaRPr lang="ru-RU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воспитателям организаций, осуществляющих образовательную деятельность по основным общеобразовательным программам, в которых созданы условия для проживания воспитанников в интернате, а также для осуществления присмотра и ухода за детьми в группах продленного дня, организаций для детей-сирот и детей, оставшихся без попечения родителей, организаций (групп), в том числе санаторных, для обучающихся (воспитанников) с туберкулезной интоксикацией, медицинских организаций, организаций социального обслуживания, осуществляющих образовательную деятельность в качестве дополнительного вида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27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6FE95-4B23-417F-968D-FB19F3895E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indent="450215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Норма часов педагогической работы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20 часов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в неделю за ставку заработной платы устанавливается:</a:t>
            </a:r>
            <a:b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F23C2-5431-40D7-A8BC-BD8DEBFD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1853248"/>
            <a:ext cx="9865295" cy="439515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учителям-дефектологам;</a:t>
            </a:r>
            <a:br>
              <a:rPr lang="ru-RU" sz="2400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учителям-логопедам.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Норма часов педагогической работы 24 часа в неделю за ставку заработной платы устанавливается: </a:t>
            </a:r>
            <a:endParaRPr lang="ru-RU" sz="2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музыкальным руководителям;</a:t>
            </a:r>
            <a:endParaRPr lang="ru-RU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концертмейстерам. </a:t>
            </a:r>
            <a:endParaRPr lang="ru-RU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1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222D-9F44-4976-BF90-48904D4F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82069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 часов педагогической работы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часов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неделю за ставку заработной платы устанавливается: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воспитателям, непосредственно осуществляющим обучение, воспитание, присмотр и уход за обучающимися (воспитанниками) с ограниченными возможностями здоровья.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AD134-F855-4454-B60C-551D4793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2533475"/>
            <a:ext cx="11241247" cy="371492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 часов педагогической работы 36 часов в неделю за ставку заработной платы устанавливается: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воспитателям организаций, осуществляющих образовательную деятельность по дополнительным общеобразовательным программам, образовательным программам дошкольного образования, образовательным программам среднего профессионального образования, а также осуществляющих присмотр и уход за детьми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437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938F-51EA-43E8-BBCC-5BE8FF49B2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indent="450215"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Норма часов учебной (преподавательской) работы </a:t>
            </a:r>
            <a:r>
              <a:rPr lang="ru-RU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18 часов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в неделю за ставку заработной платы устанавливается: </a:t>
            </a:r>
            <a:b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6EE6E-031D-447B-9014-CEA93D1C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2" y="2052918"/>
            <a:ext cx="11358692" cy="4195481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учителям организаций, осуществляющих образовательную деятельность по основным общеобразовательным программам (в том числе адаптированным);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преподавателям организаций, осуществляющих образовательную деятельность по дополнительным общеобразовательным программам в области искусств, физической культуры и спорта; 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педагогам дополнительного образования и старшим педагогам дополнительного образования; 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тренерам-преподавателям и старшим тренерам-преподавателям организаций, осуществляющих образовательную деятельность по образовательным программам в области физической культуры и спорта; 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логопедам медицинских организаций и организаций социального обслуживания;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учителям иностранного языка дошкольных образовательных организаций; </a:t>
            </a:r>
            <a:b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преподавателям организаций, осуществляющих образовательную деятельность по образовательным программам среднего профессионального образования педагогической направленности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48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1146</TotalTime>
  <Words>1484</Words>
  <Application>Microsoft Office PowerPoint</Application>
  <PresentationFormat>Широкоэкранный</PresentationFormat>
  <Paragraphs>81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Corbel</vt:lpstr>
      <vt:lpstr>Courier New</vt:lpstr>
      <vt:lpstr>Gill Sans MT</vt:lpstr>
      <vt:lpstr>Times New Roman</vt:lpstr>
      <vt:lpstr>Verdana</vt:lpstr>
      <vt:lpstr>Wingdings 2</vt:lpstr>
      <vt:lpstr>Wingdings 3</vt:lpstr>
      <vt:lpstr>Ион</vt:lpstr>
      <vt:lpstr>Солнцестояние</vt:lpstr>
      <vt:lpstr>                                             ОМСКАЯ ОБЛАСТНАЯ ОРГАНИЗАЦИЯ ОБЩЕРОССИЙСКОГО ПРОФСОЮЗА РАБОТНИКОВ НАРОДНОГО ОБРАЗОВАНИЯ И НАУКИ РФ  Министерство образования Омской области  «Основы трудового законодательства»  Дистанционное обучение молодых специалистов образовательных организаций Омской области           8 февраля 2022 год</vt:lpstr>
      <vt:lpstr>Презентация PowerPoint</vt:lpstr>
      <vt:lpstr>МИНИСТЕРСТВО ОБРАЗОВАНИЯ И НАУКИ РОССИЙСКОЙ ФЕДЕРАЦИИ  ПРИКАЗ от 22 декабря 2014 г. N 1601  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 </vt:lpstr>
      <vt:lpstr>Продолжительность рабочего времени (нормы часов педагогической работы за ставку заработной платы) для педагогических работников устанавливается исходя из сокращенной продолжительности рабочего времени не более 36 часов в неделю (ч. 1 ст. 333 ТК РФ)   ВАЖНО! В зависимости от должности и (или) специальности педагогических работников с учетом особенностей их труда продолжительность рабочего времени (нормы часов педагогической работы за ставку заработной платы), порядок определения учебной нагрузки, оговариваемой в трудовом договоре, и основания ее изменения, случаи установления верхнего предела учебной нагрузки педагогических работников определяются уполномоченным Правительством Российской Федерации федеральным органом исполнительной власти.      </vt:lpstr>
      <vt:lpstr>Продолжительность рабочего времени 36 часов в неделю устанавливается: </vt:lpstr>
      <vt:lpstr>Продолжительность рабочего времени 30 часов в неделю устанавливается:</vt:lpstr>
      <vt:lpstr>Норма часов педагогической работы 20 часов в неделю за ставку заработной платы устанавливается: </vt:lpstr>
      <vt:lpstr>Норма часов педагогической работы 25 часов в неделю за ставку заработной платы устанавливается:  воспитателям, непосредственно осуществляющим обучение, воспитание, присмотр и уход за обучающимися (воспитанниками) с ограниченными возможностями здоровья.       </vt:lpstr>
      <vt:lpstr>Норма часов учебной (преподавательской) работы 18 часов в неделю за ставку заработной платы устанавливается:  </vt:lpstr>
      <vt:lpstr>Норма часов учебной (преподавательской) работы 720 часов в год за ставку заработной платы устанавливается</vt:lpstr>
      <vt:lpstr>В зависимости от занимаемой должности в рабочее время педагогических работников включается:</vt:lpstr>
      <vt:lpstr>Выполнение педагогической работы работниками, ведущими преподавательскую работу, характеризуется наличием установленных норм времени только для выполнения педагогической работы, связанной с учебной (преподавательской) работой (далее - преподавательская работа), которая выражается в фактическом объеме их учебной (тренировочной) нагрузки (нормируемая часть педагогической работы).</vt:lpstr>
      <vt:lpstr>ПОРЯДОК ОПРЕДЕЛЕНИЯ УЧЕБНОЙ НАГРУЗКИ ПЕДАГОГИЧЕСКИХ РАБОТНИКОВ, ОГОВАРИВАЕМОЙ В ТРУДОВОМ ДОГОВОРЕ</vt:lpstr>
      <vt:lpstr>преемственность преподавания учебных предметов, курсов, дисциплин (модулей) в классах (классах-комплектах), группах </vt:lpstr>
      <vt:lpstr>Презентация PowerPoint</vt:lpstr>
      <vt:lpstr>Установление верхнего предела учебной нагрузки  педагогических работников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Сивирин Леонид Михайлович</dc:creator>
  <cp:lastModifiedBy>Ефремова Светлана Юрьевна</cp:lastModifiedBy>
  <cp:revision>4</cp:revision>
  <dcterms:created xsi:type="dcterms:W3CDTF">2022-02-03T10:13:17Z</dcterms:created>
  <dcterms:modified xsi:type="dcterms:W3CDTF">2022-02-04T07:58:17Z</dcterms:modified>
</cp:coreProperties>
</file>