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notesSlides/notesSlide27.xml" ContentType="application/vnd.openxmlformats-officedocument.presentationml.notesSlide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notesSlides/notesSlide30.xml" ContentType="application/vnd.openxmlformats-officedocument.presentationml.notesSlid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quickStyle15.xml" ContentType="application/vnd.openxmlformats-officedocument.drawingml.diagramStyle+xml"/>
  <Override PartName="/ppt/notesSlides/notesSlide3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notesSlides/notesSlide21.xml" ContentType="application/vnd.openxmlformats-officedocument.presentationml.notesSlide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charts/chart2.xml" ContentType="application/vnd.openxmlformats-officedocument.drawingml.chart+xml"/>
  <Override PartName="/ppt/slides/slide29.xml" ContentType="application/vnd.openxmlformats-officedocument.presentationml.slide+xml"/>
  <Override PartName="/ppt/diagrams/drawing2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43" r:id="rId1"/>
    <p:sldMasterId id="2147484355" r:id="rId2"/>
    <p:sldMasterId id="2147484367" r:id="rId3"/>
  </p:sldMasterIdLst>
  <p:notesMasterIdLst>
    <p:notesMasterId r:id="rId37"/>
  </p:notesMasterIdLst>
  <p:handoutMasterIdLst>
    <p:handoutMasterId r:id="rId38"/>
  </p:handoutMasterIdLst>
  <p:sldIdLst>
    <p:sldId id="327" r:id="rId4"/>
    <p:sldId id="517" r:id="rId5"/>
    <p:sldId id="497" r:id="rId6"/>
    <p:sldId id="531" r:id="rId7"/>
    <p:sldId id="530" r:id="rId8"/>
    <p:sldId id="518" r:id="rId9"/>
    <p:sldId id="519" r:id="rId10"/>
    <p:sldId id="534" r:id="rId11"/>
    <p:sldId id="535" r:id="rId12"/>
    <p:sldId id="536" r:id="rId13"/>
    <p:sldId id="537" r:id="rId14"/>
    <p:sldId id="538" r:id="rId15"/>
    <p:sldId id="528" r:id="rId16"/>
    <p:sldId id="529" r:id="rId17"/>
    <p:sldId id="533" r:id="rId18"/>
    <p:sldId id="427" r:id="rId19"/>
    <p:sldId id="527" r:id="rId20"/>
    <p:sldId id="526" r:id="rId21"/>
    <p:sldId id="525" r:id="rId22"/>
    <p:sldId id="532" r:id="rId23"/>
    <p:sldId id="498" r:id="rId24"/>
    <p:sldId id="501" r:id="rId25"/>
    <p:sldId id="502" r:id="rId26"/>
    <p:sldId id="503" r:id="rId27"/>
    <p:sldId id="504" r:id="rId28"/>
    <p:sldId id="499" r:id="rId29"/>
    <p:sldId id="500" r:id="rId30"/>
    <p:sldId id="507" r:id="rId31"/>
    <p:sldId id="491" r:id="rId32"/>
    <p:sldId id="523" r:id="rId33"/>
    <p:sldId id="506" r:id="rId34"/>
    <p:sldId id="492" r:id="rId35"/>
    <p:sldId id="509" r:id="rId3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FF"/>
    <a:srgbClr val="FFCCFF"/>
    <a:srgbClr val="CCCCFF"/>
    <a:srgbClr val="CC99FF"/>
    <a:srgbClr val="FFCC99"/>
    <a:srgbClr val="FF9966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>
        <p:scale>
          <a:sx n="121" d="100"/>
          <a:sy n="121" d="100"/>
        </p:scale>
        <p:origin x="-72" y="19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User\&#1052;&#1086;&#1080;%20&#1076;&#1086;&#1082;&#1091;&#1084;&#1077;&#1085;&#1090;&#1099;\Astakhova\2011\0%20&#1089;&#1090;&#1088;&#1072;&#1090;&#1077;&#1075;&#1080;&#1103;%202020\&#1076;&#1086;&#1087;&#1086;&#1083;&#1085;&#1080;&#1090;&#1077;&#1083;&#1100;&#1085;&#1099;&#1077;%20&#1084;&#1072;&#1090;&#1077;&#1088;&#1080;&#1072;&#1083;&#1099;\&#1088;&#1072;&#1089;&#1095;&#1105;&#1090;&#1099;\&#1086;&#1073;&#1088;&#1072;&#1079;&#1086;&#1074;&#1072;&#1085;&#1080;&#1077;\&#1074;&#1080;&#1079;&#1091;&#1072;&#1083;&#1080;&#1079;&#1072;&#1094;&#1080;&#1103;%20&#1076;&#1077;&#1084;&#1086;&#1075;&#1088;&#1072;&#1092;&#1080;&#1080;%20&#1076;&#1086;%20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regoryandroushchak:Desktop:&#1043;&#1055;&#1056;&#1054;-&#1087;&#1088;&#1077;&#1079;&#1077;&#1085;&#1090;&#1072;&#1094;&#1080;&#1103;%20&#1053;&#1072;&#1073;&#1080;:&#1056;&#1072;&#1089;&#1093;&#1086;&#1076;&#1099;%20&#1085;&#1072;%20&#1074;&#1099;&#1089;&#1096;&#1077;&#1077;%20&#1086;&#1073;&#1088;&#1072;&#1079;&#1086;&#1074;&#1072;&#1085;&#1080;&#1077;%20&#1074;%20&#1042;&#1042;&#105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585072080167598"/>
          <c:y val="7.8566434697365919E-2"/>
          <c:w val="0.73545490774043798"/>
          <c:h val="0.78198789598666685"/>
        </c:manualLayout>
      </c:layout>
      <c:lineChart>
        <c:grouping val="standard"/>
        <c:ser>
          <c:idx val="0"/>
          <c:order val="0"/>
          <c:tx>
            <c:strRef>
              <c:f>'визуализация данных 1-30'!$A$3</c:f>
              <c:strCache>
                <c:ptCount val="1"/>
                <c:pt idx="0">
                  <c:v>2010 год</c:v>
                </c:pt>
              </c:strCache>
            </c:strRef>
          </c:tx>
          <c:dLbls>
            <c:dLbl>
              <c:idx val="0"/>
              <c:layout>
                <c:manualLayout>
                  <c:x val="-2.3023184601924804E-2"/>
                  <c:y val="-3.7969959675006909E-2"/>
                </c:manualLayout>
              </c:layout>
              <c:showVal val="1"/>
            </c:dLbl>
            <c:dLbl>
              <c:idx val="1"/>
              <c:layout>
                <c:manualLayout>
                  <c:x val="-2.7792322834645704E-2"/>
                  <c:y val="-2.2787883954960505E-2"/>
                </c:manualLayout>
              </c:layout>
              <c:showVal val="1"/>
            </c:dLbl>
            <c:dLbl>
              <c:idx val="2"/>
              <c:layout>
                <c:manualLayout>
                  <c:x val="-2.6580271216098003E-2"/>
                  <c:y val="2.4830869859161702E-2"/>
                </c:manualLayout>
              </c:layout>
              <c:showVal val="1"/>
            </c:dLbl>
            <c:dLbl>
              <c:idx val="3"/>
              <c:layout>
                <c:manualLayout>
                  <c:x val="-2.6388888888888899E-2"/>
                  <c:y val="2.5505819901640605E-2"/>
                </c:manualLayout>
              </c:layout>
              <c:showVal val="1"/>
            </c:dLbl>
            <c:dLbl>
              <c:idx val="4"/>
              <c:layout>
                <c:manualLayout>
                  <c:x val="-2.6984142607174313E-2"/>
                  <c:y val="2.6579009165859008E-2"/>
                </c:manualLayout>
              </c:layout>
              <c:showVal val="1"/>
            </c:dLbl>
            <c:dLbl>
              <c:idx val="5"/>
              <c:layout>
                <c:manualLayout>
                  <c:x val="-2.8174540682414807E-2"/>
                  <c:y val="2.4276139450287802E-2"/>
                </c:manualLayout>
              </c:layout>
              <c:showVal val="1"/>
            </c:dLbl>
            <c:dLbl>
              <c:idx val="6"/>
              <c:layout>
                <c:manualLayout>
                  <c:x val="-2.8370299788531499E-2"/>
                  <c:y val="2.6983970992635005E-2"/>
                </c:manualLayout>
              </c:layout>
              <c:showVal val="1"/>
            </c:dLbl>
            <c:dLbl>
              <c:idx val="7"/>
              <c:layout>
                <c:manualLayout>
                  <c:x val="-2.7579396325459509E-2"/>
                  <c:y val="2.4285861722367907E-2"/>
                </c:manualLayout>
              </c:layout>
              <c:showVal val="1"/>
            </c:dLbl>
            <c:dLbl>
              <c:idx val="8"/>
              <c:layout>
                <c:manualLayout>
                  <c:x val="-2.8571368958192702E-2"/>
                  <c:y val="3.6906361599076211E-2"/>
                </c:manualLayout>
              </c:layout>
              <c:showVal val="1"/>
            </c:dLbl>
            <c:dLbl>
              <c:idx val="9"/>
              <c:layout>
                <c:manualLayout>
                  <c:x val="-2.7564851268591397E-2"/>
                  <c:y val="1.9312919553433599E-2"/>
                </c:manualLayout>
              </c:layout>
              <c:showVal val="1"/>
            </c:dLbl>
            <c:dLbl>
              <c:idx val="10"/>
              <c:layout>
                <c:manualLayout>
                  <c:x val="-2.797628767452591E-2"/>
                  <c:y val="3.0279224051802403E-2"/>
                </c:manualLayout>
              </c:layout>
              <c:showVal val="1"/>
            </c:dLbl>
            <c:dLbl>
              <c:idx val="11"/>
              <c:layout>
                <c:manualLayout>
                  <c:x val="-2.5992125984252001E-2"/>
                  <c:y val="2.0761351126586999E-2"/>
                </c:manualLayout>
              </c:layout>
              <c:showVal val="1"/>
            </c:dLbl>
            <c:dLbl>
              <c:idx val="12"/>
              <c:layout>
                <c:manualLayout>
                  <c:x val="-2.5761811023622107E-2"/>
                  <c:y val="2.4624271577461103E-2"/>
                </c:manualLayout>
              </c:layout>
              <c:showVal val="1"/>
            </c:dLbl>
            <c:dLbl>
              <c:idx val="13"/>
              <c:layout>
                <c:manualLayout>
                  <c:x val="-2.5198490813648194E-2"/>
                  <c:y val="2.2787883954960505E-2"/>
                </c:manualLayout>
              </c:layout>
              <c:showVal val="1"/>
            </c:dLbl>
            <c:dLbl>
              <c:idx val="14"/>
              <c:layout>
                <c:manualLayout>
                  <c:x val="-2.4204505686789207E-2"/>
                  <c:y val="1.7990877517320706E-2"/>
                </c:manualLayout>
              </c:layout>
              <c:showVal val="1"/>
            </c:dLbl>
            <c:dLbl>
              <c:idx val="15"/>
              <c:layout>
                <c:manualLayout>
                  <c:x val="-2.5198490813648194E-2"/>
                  <c:y val="1.9833622010027401E-2"/>
                </c:manualLayout>
              </c:layout>
              <c:showVal val="1"/>
            </c:dLbl>
            <c:dLbl>
              <c:idx val="16"/>
              <c:layout>
                <c:manualLayout>
                  <c:x val="-2.5000000000000005E-2"/>
                  <c:y val="2.1370301898984104E-2"/>
                </c:manualLayout>
              </c:layout>
              <c:showVal val="1"/>
            </c:dLbl>
            <c:dLbl>
              <c:idx val="17"/>
              <c:layout>
                <c:manualLayout>
                  <c:x val="-3.3333333333333402E-2"/>
                  <c:y val="-1.6621345921432103E-2"/>
                </c:manualLayout>
              </c:layout>
              <c:showVal val="1"/>
            </c:dLbl>
            <c:dLbl>
              <c:idx val="18"/>
              <c:layout>
                <c:manualLayout>
                  <c:x val="-3.888888888888891E-2"/>
                  <c:y val="-1.42468679326561E-2"/>
                </c:manualLayout>
              </c:layout>
              <c:showVal val="1"/>
            </c:dLbl>
            <c:dLbl>
              <c:idx val="19"/>
              <c:layout>
                <c:manualLayout>
                  <c:x val="-4.5833333333333622E-2"/>
                  <c:y val="-1.1872389943880105E-2"/>
                </c:manualLayout>
              </c:layout>
              <c:showVal val="1"/>
            </c:dLbl>
            <c:dLbl>
              <c:idx val="20"/>
              <c:layout>
                <c:manualLayout>
                  <c:x val="-4.3055555555555396E-2"/>
                  <c:y val="-1.1872389943880105E-2"/>
                </c:manualLayout>
              </c:layout>
              <c:showVal val="1"/>
            </c:dLbl>
            <c:dLbl>
              <c:idx val="21"/>
              <c:layout>
                <c:manualLayout>
                  <c:x val="-4.3055555555555396E-2"/>
                  <c:y val="-9.4979119551040509E-3"/>
                </c:manualLayout>
              </c:layout>
              <c:showVal val="1"/>
            </c:dLbl>
            <c:dLbl>
              <c:idx val="22"/>
              <c:layout>
                <c:manualLayout>
                  <c:x val="-4.1666666666666706E-2"/>
                  <c:y val="-1.1872389943880105E-2"/>
                </c:manualLayout>
              </c:layout>
              <c:showVal val="1"/>
            </c:dLbl>
            <c:dLbl>
              <c:idx val="23"/>
              <c:layout>
                <c:manualLayout>
                  <c:x val="-2.7777777777777915E-2"/>
                  <c:y val="-2.1370301898984104E-2"/>
                </c:manualLayout>
              </c:layout>
              <c:showVal val="1"/>
            </c:dLbl>
            <c:dLbl>
              <c:idx val="24"/>
              <c:layout>
                <c:manualLayout>
                  <c:x val="-2.7777777777777915E-2"/>
                  <c:y val="-2.1370301898984104E-2"/>
                </c:manualLayout>
              </c:layout>
              <c:showVal val="1"/>
            </c:dLbl>
            <c:dLbl>
              <c:idx val="25"/>
              <c:layout>
                <c:manualLayout>
                  <c:x val="-2.5000000000000005E-2"/>
                  <c:y val="-2.1370301898984104E-2"/>
                </c:manualLayout>
              </c:layout>
              <c:showVal val="1"/>
            </c:dLbl>
            <c:dLbl>
              <c:idx val="26"/>
              <c:layout>
                <c:manualLayout>
                  <c:x val="-2.7777777777778109E-2"/>
                  <c:y val="-2.6119257876536205E-2"/>
                </c:manualLayout>
              </c:layout>
              <c:showVal val="1"/>
            </c:dLbl>
            <c:dLbl>
              <c:idx val="27"/>
              <c:layout>
                <c:manualLayout>
                  <c:x val="-2.0833333333333502E-2"/>
                  <c:y val="-2.6119257876536205E-2"/>
                </c:manualLayout>
              </c:layout>
              <c:showVal val="1"/>
            </c:dLbl>
            <c:dLbl>
              <c:idx val="28"/>
              <c:layout>
                <c:manualLayout>
                  <c:x val="-1.94444444444444E-2"/>
                  <c:y val="-2.6119257876536205E-2"/>
                </c:manualLayout>
              </c:layout>
              <c:showVal val="1"/>
            </c:dLbl>
            <c:dLbl>
              <c:idx val="29"/>
              <c:layout>
                <c:manualLayout>
                  <c:x val="-9.7222222222222415E-3"/>
                  <c:y val="-1.6621345921432103E-2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lang="ru-RU" sz="900"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'визуализация данных 1-30'!$B$2:$AE$2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'визуализация данных 1-30'!$B$3:$AE$3</c:f>
              <c:numCache>
                <c:formatCode>0</c:formatCode>
                <c:ptCount val="30"/>
                <c:pt idx="0">
                  <c:v>1719.049</c:v>
                </c:pt>
                <c:pt idx="1">
                  <c:v>1703.047</c:v>
                </c:pt>
                <c:pt idx="2">
                  <c:v>1597.7249999999999</c:v>
                </c:pt>
                <c:pt idx="3">
                  <c:v>1467.278</c:v>
                </c:pt>
                <c:pt idx="4">
                  <c:v>1444.818</c:v>
                </c:pt>
                <c:pt idx="5">
                  <c:v>1489.549</c:v>
                </c:pt>
                <c:pt idx="6">
                  <c:v>1464.5119999999999</c:v>
                </c:pt>
                <c:pt idx="7">
                  <c:v>1379.115</c:v>
                </c:pt>
                <c:pt idx="8">
                  <c:v>1285.931</c:v>
                </c:pt>
                <c:pt idx="9">
                  <c:v>1277.5339999999999</c:v>
                </c:pt>
                <c:pt idx="10">
                  <c:v>1256.5350000000001</c:v>
                </c:pt>
                <c:pt idx="11">
                  <c:v>1308.2170000000001</c:v>
                </c:pt>
                <c:pt idx="12">
                  <c:v>1279.989</c:v>
                </c:pt>
                <c:pt idx="13">
                  <c:v>1332.9070000000011</c:v>
                </c:pt>
                <c:pt idx="14">
                  <c:v>1398.81</c:v>
                </c:pt>
                <c:pt idx="15">
                  <c:v>1454.511</c:v>
                </c:pt>
                <c:pt idx="16">
                  <c:v>1449.527</c:v>
                </c:pt>
                <c:pt idx="17">
                  <c:v>1674.6709999999998</c:v>
                </c:pt>
                <c:pt idx="18">
                  <c:v>1839.1499999999999</c:v>
                </c:pt>
                <c:pt idx="19">
                  <c:v>2072.866</c:v>
                </c:pt>
                <c:pt idx="20">
                  <c:v>2223.0879999999997</c:v>
                </c:pt>
                <c:pt idx="21">
                  <c:v>2398.96</c:v>
                </c:pt>
                <c:pt idx="22">
                  <c:v>2558.52</c:v>
                </c:pt>
                <c:pt idx="23">
                  <c:v>2574.8029999999999</c:v>
                </c:pt>
                <c:pt idx="24">
                  <c:v>2484.4910000000054</c:v>
                </c:pt>
                <c:pt idx="25">
                  <c:v>2554.4859999999999</c:v>
                </c:pt>
                <c:pt idx="26">
                  <c:v>2603.1990000000001</c:v>
                </c:pt>
                <c:pt idx="27">
                  <c:v>2470.3020000000001</c:v>
                </c:pt>
                <c:pt idx="28">
                  <c:v>2295.3350000000064</c:v>
                </c:pt>
                <c:pt idx="29">
                  <c:v>2323.5630000000001</c:v>
                </c:pt>
              </c:numCache>
            </c:numRef>
          </c:val>
        </c:ser>
        <c:ser>
          <c:idx val="1"/>
          <c:order val="1"/>
          <c:tx>
            <c:strRef>
              <c:f>'визуализация данных 1-30'!$A$4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>
                <c:manualLayout>
                  <c:x val="-2.51983814523184E-2"/>
                  <c:y val="4.2828665147000809E-2"/>
                </c:manualLayout>
              </c:layout>
              <c:showVal val="1"/>
            </c:dLbl>
            <c:dLbl>
              <c:idx val="1"/>
              <c:layout>
                <c:manualLayout>
                  <c:x val="-2.7968941382327205E-2"/>
                  <c:y val="2.8067825561498602E-2"/>
                </c:manualLayout>
              </c:layout>
              <c:showVal val="1"/>
            </c:dLbl>
            <c:dLbl>
              <c:idx val="2"/>
              <c:layout>
                <c:manualLayout>
                  <c:x val="-2.9166776027996499E-2"/>
                  <c:y val="-2.4701675820559911E-2"/>
                </c:manualLayout>
              </c:layout>
              <c:showVal val="1"/>
            </c:dLbl>
            <c:dLbl>
              <c:idx val="3"/>
              <c:layout>
                <c:manualLayout>
                  <c:x val="-2.5012795275590603E-2"/>
                  <c:y val="-2.2135182958203308E-2"/>
                </c:manualLayout>
              </c:layout>
              <c:showVal val="1"/>
            </c:dLbl>
            <c:dLbl>
              <c:idx val="4"/>
              <c:layout>
                <c:manualLayout>
                  <c:x val="-2.9783902012248502E-2"/>
                  <c:y val="-3.4236607196276317E-2"/>
                </c:manualLayout>
              </c:layout>
              <c:showVal val="1"/>
            </c:dLbl>
            <c:dLbl>
              <c:idx val="5"/>
              <c:layout>
                <c:manualLayout>
                  <c:x val="-3.0570100612423611E-2"/>
                  <c:y val="-1.84919484629836E-2"/>
                </c:manualLayout>
              </c:layout>
              <c:showVal val="1"/>
            </c:dLbl>
            <c:dLbl>
              <c:idx val="6"/>
              <c:layout>
                <c:manualLayout>
                  <c:x val="-2.9967519685039405E-2"/>
                  <c:y val="-3.6782346747077407E-2"/>
                </c:manualLayout>
              </c:layout>
              <c:showVal val="1"/>
            </c:dLbl>
            <c:dLbl>
              <c:idx val="7"/>
              <c:layout>
                <c:manualLayout>
                  <c:x val="-2.7189960629921413E-2"/>
                  <c:y val="-2.0522968493855601E-2"/>
                </c:manualLayout>
              </c:layout>
              <c:showVal val="1"/>
            </c:dLbl>
            <c:dLbl>
              <c:idx val="8"/>
              <c:layout>
                <c:manualLayout>
                  <c:x val="-2.8394903762029806E-2"/>
                  <c:y val="-3.5948661916215006E-2"/>
                </c:manualLayout>
              </c:layout>
              <c:showVal val="1"/>
            </c:dLbl>
            <c:dLbl>
              <c:idx val="9"/>
              <c:layout>
                <c:manualLayout>
                  <c:x val="-2.9188648293963299E-2"/>
                  <c:y val="-2.3365050376326701E-2"/>
                </c:manualLayout>
              </c:layout>
              <c:showVal val="1"/>
            </c:dLbl>
            <c:dLbl>
              <c:idx val="10"/>
              <c:layout>
                <c:manualLayout>
                  <c:x val="-2.5205708661417407E-2"/>
                  <c:y val="-2.2549127388687508E-2"/>
                </c:manualLayout>
              </c:layout>
              <c:showVal val="1"/>
            </c:dLbl>
            <c:dLbl>
              <c:idx val="11"/>
              <c:layout>
                <c:manualLayout>
                  <c:x val="-2.2193132108486502E-2"/>
                  <c:y val="-2.0298795335702596E-2"/>
                </c:manualLayout>
              </c:layout>
              <c:showVal val="1"/>
            </c:dLbl>
            <c:dLbl>
              <c:idx val="12"/>
              <c:layout>
                <c:manualLayout>
                  <c:x val="-2.3942257217847703E-2"/>
                  <c:y val="-2.4519944119371605E-2"/>
                </c:manualLayout>
              </c:layout>
              <c:showVal val="1"/>
            </c:dLbl>
            <c:dLbl>
              <c:idx val="13"/>
              <c:layout>
                <c:manualLayout>
                  <c:x val="-2.5793744531933602E-2"/>
                  <c:y val="-2.597379772887741E-2"/>
                </c:manualLayout>
              </c:layout>
              <c:showVal val="1"/>
            </c:dLbl>
            <c:dLbl>
              <c:idx val="14"/>
              <c:layout>
                <c:manualLayout>
                  <c:x val="-2.3214238845144401E-2"/>
                  <c:y val="-2.3245952543346403E-2"/>
                </c:manualLayout>
              </c:layout>
              <c:showVal val="1"/>
            </c:dLbl>
            <c:dLbl>
              <c:idx val="15"/>
              <c:layout>
                <c:manualLayout>
                  <c:x val="-2.2420603674540702E-2"/>
                  <c:y val="-3.1299733161024905E-2"/>
                </c:manualLayout>
              </c:layout>
              <c:showVal val="1"/>
            </c:dLbl>
            <c:dLbl>
              <c:idx val="16"/>
              <c:layout>
                <c:manualLayout>
                  <c:x val="-2.7777777777777915E-2"/>
                  <c:y val="-1.8995823910208105E-2"/>
                </c:manualLayout>
              </c:layout>
              <c:showVal val="1"/>
            </c:dLbl>
            <c:dLbl>
              <c:idx val="17"/>
              <c:layout>
                <c:manualLayout>
                  <c:x val="-2.9166666666666698E-2"/>
                  <c:y val="2.8493735865312207E-2"/>
                </c:manualLayout>
              </c:layout>
              <c:showVal val="1"/>
            </c:dLbl>
            <c:dLbl>
              <c:idx val="18"/>
              <c:layout>
                <c:manualLayout>
                  <c:x val="-3.3333333333333402E-2"/>
                  <c:y val="2.6119257876536205E-2"/>
                </c:manualLayout>
              </c:layout>
              <c:showVal val="1"/>
            </c:dLbl>
            <c:dLbl>
              <c:idx val="19"/>
              <c:layout>
                <c:manualLayout>
                  <c:x val="-2.5000000000000005E-2"/>
                  <c:y val="2.1370301898984104E-2"/>
                </c:manualLayout>
              </c:layout>
              <c:showVal val="1"/>
            </c:dLbl>
            <c:dLbl>
              <c:idx val="20"/>
              <c:layout>
                <c:manualLayout>
                  <c:x val="-2.5000000000000005E-2"/>
                  <c:y val="2.8493735865312207E-2"/>
                </c:manualLayout>
              </c:layout>
              <c:showVal val="1"/>
            </c:dLbl>
            <c:dLbl>
              <c:idx val="21"/>
              <c:layout>
                <c:manualLayout>
                  <c:x val="-2.5000000000000005E-2"/>
                  <c:y val="1.8995823910208105E-2"/>
                </c:manualLayout>
              </c:layout>
              <c:showVal val="1"/>
            </c:dLbl>
            <c:dLbl>
              <c:idx val="22"/>
              <c:layout>
                <c:manualLayout>
                  <c:x val="-2.5000000000000005E-2"/>
                  <c:y val="2.8493735865312207E-2"/>
                </c:manualLayout>
              </c:layout>
              <c:showVal val="1"/>
            </c:dLbl>
            <c:dLbl>
              <c:idx val="23"/>
              <c:layout>
                <c:manualLayout>
                  <c:x val="-2.5000000000000005E-2"/>
                  <c:y val="2.6119257876536205E-2"/>
                </c:manualLayout>
              </c:layout>
              <c:showVal val="1"/>
            </c:dLbl>
            <c:dLbl>
              <c:idx val="24"/>
              <c:layout>
                <c:manualLayout>
                  <c:x val="-2.6388888888888899E-2"/>
                  <c:y val="2.3744779887760203E-2"/>
                </c:manualLayout>
              </c:layout>
              <c:showVal val="1"/>
            </c:dLbl>
            <c:dLbl>
              <c:idx val="25"/>
              <c:layout>
                <c:manualLayout>
                  <c:x val="-2.2222222222222303E-2"/>
                  <c:y val="2.1370301898984104E-2"/>
                </c:manualLayout>
              </c:layout>
              <c:showVal val="1"/>
            </c:dLbl>
            <c:dLbl>
              <c:idx val="26"/>
              <c:layout>
                <c:manualLayout>
                  <c:x val="-8.3334426946631152E-3"/>
                  <c:y val="1.8995823910208105E-2"/>
                </c:manualLayout>
              </c:layout>
              <c:showVal val="1"/>
            </c:dLbl>
            <c:dLbl>
              <c:idx val="27"/>
              <c:layout>
                <c:manualLayout>
                  <c:x val="-8.3333333333334512E-3"/>
                  <c:y val="2.6119257876536205E-2"/>
                </c:manualLayout>
              </c:layout>
              <c:showVal val="1"/>
            </c:dLbl>
            <c:dLbl>
              <c:idx val="28"/>
              <c:layout>
                <c:manualLayout>
                  <c:x val="-1.2500000000000002E-2"/>
                  <c:y val="2.8493735865312207E-2"/>
                </c:manualLayout>
              </c:layout>
              <c:showVal val="1"/>
            </c:dLbl>
            <c:dLbl>
              <c:idx val="29"/>
              <c:layout>
                <c:manualLayout>
                  <c:x val="-9.7222222222222415E-3"/>
                  <c:y val="2.6119257876536205E-2"/>
                </c:manualLayout>
              </c:layout>
              <c:showVal val="1"/>
            </c:dLbl>
            <c:txPr>
              <a:bodyPr/>
              <a:lstStyle/>
              <a:p>
                <a:pPr>
                  <a:defRPr lang="ru-RU" sz="9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'визуализация данных 1-30'!$B$2:$AE$2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'визуализация данных 1-30'!$B$4:$AE$4</c:f>
              <c:numCache>
                <c:formatCode>0</c:formatCode>
                <c:ptCount val="30"/>
                <c:pt idx="0">
                  <c:v>1556.963</c:v>
                </c:pt>
                <c:pt idx="1">
                  <c:v>1599.02</c:v>
                </c:pt>
                <c:pt idx="2">
                  <c:v>1637.9449999999999</c:v>
                </c:pt>
                <c:pt idx="3">
                  <c:v>1670.1819999999998</c:v>
                </c:pt>
                <c:pt idx="4">
                  <c:v>1685.9390000000001</c:v>
                </c:pt>
                <c:pt idx="5">
                  <c:v>1700.2270000000001</c:v>
                </c:pt>
                <c:pt idx="6">
                  <c:v>1712.4939999999999</c:v>
                </c:pt>
                <c:pt idx="7">
                  <c:v>1725.923</c:v>
                </c:pt>
                <c:pt idx="8">
                  <c:v>1737.7839999999999</c:v>
                </c:pt>
                <c:pt idx="9">
                  <c:v>1741.6439999999998</c:v>
                </c:pt>
                <c:pt idx="10">
                  <c:v>1742.1989999999998</c:v>
                </c:pt>
                <c:pt idx="11">
                  <c:v>1729.414</c:v>
                </c:pt>
                <c:pt idx="12">
                  <c:v>1624.616</c:v>
                </c:pt>
                <c:pt idx="13">
                  <c:v>1494.24</c:v>
                </c:pt>
                <c:pt idx="14">
                  <c:v>1474.0619999999999</c:v>
                </c:pt>
                <c:pt idx="15">
                  <c:v>1520.8939999999998</c:v>
                </c:pt>
                <c:pt idx="16">
                  <c:v>1494.1829999999998</c:v>
                </c:pt>
                <c:pt idx="17">
                  <c:v>1404.7049999999999</c:v>
                </c:pt>
                <c:pt idx="18">
                  <c:v>1308.4570000000001</c:v>
                </c:pt>
                <c:pt idx="19">
                  <c:v>1298.3229999999999</c:v>
                </c:pt>
                <c:pt idx="20">
                  <c:v>1276.0309999999999</c:v>
                </c:pt>
                <c:pt idx="21">
                  <c:v>1326.145</c:v>
                </c:pt>
                <c:pt idx="22">
                  <c:v>1295.837</c:v>
                </c:pt>
                <c:pt idx="23">
                  <c:v>1346.798</c:v>
                </c:pt>
                <c:pt idx="24">
                  <c:v>1409.848</c:v>
                </c:pt>
                <c:pt idx="25">
                  <c:v>1461.8429999999998</c:v>
                </c:pt>
                <c:pt idx="26">
                  <c:v>1454.8539999999998</c:v>
                </c:pt>
                <c:pt idx="27">
                  <c:v>1676.3629999999998</c:v>
                </c:pt>
                <c:pt idx="28">
                  <c:v>1838.6889999999999</c:v>
                </c:pt>
                <c:pt idx="29">
                  <c:v>2070.672</c:v>
                </c:pt>
              </c:numCache>
            </c:numRef>
          </c:val>
        </c:ser>
        <c:dLbls/>
        <c:dropLines>
          <c:spPr>
            <a:ln>
              <a:solidFill>
                <a:schemeClr val="bg1">
                  <a:lumMod val="50000"/>
                </a:schemeClr>
              </a:solidFill>
              <a:prstDash val="dash"/>
            </a:ln>
          </c:spPr>
        </c:dropLines>
        <c:marker val="1"/>
        <c:axId val="55195136"/>
        <c:axId val="55197056"/>
      </c:lineChart>
      <c:catAx>
        <c:axId val="551951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ru-RU" sz="1200"/>
                </a:pPr>
                <a:r>
                  <a:rPr lang="ru-RU" sz="1200" dirty="0" smtClean="0"/>
                  <a:t>Возраст,</a:t>
                </a:r>
                <a:r>
                  <a:rPr lang="ru-RU" sz="1200" baseline="0" dirty="0" smtClean="0"/>
                  <a:t> </a:t>
                </a:r>
                <a:r>
                  <a:rPr lang="ru-RU" sz="1200" dirty="0" smtClean="0"/>
                  <a:t>лет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45837281277340514"/>
              <c:y val="0.91293555778918811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55197056"/>
        <c:crosses val="autoZero"/>
        <c:auto val="1"/>
        <c:lblAlgn val="ctr"/>
        <c:lblOffset val="100"/>
      </c:catAx>
      <c:valAx>
        <c:axId val="55197056"/>
        <c:scaling>
          <c:orientation val="minMax"/>
        </c:scaling>
        <c:axPos val="l"/>
        <c:majorGridlines>
          <c:spPr>
            <a:ln>
              <a:solidFill>
                <a:schemeClr val="bg1">
                  <a:lumMod val="50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ru-RU"/>
                </a:pPr>
                <a:r>
                  <a:rPr lang="ru-RU" sz="1200" dirty="0" smtClean="0"/>
                  <a:t>Численность,</a:t>
                </a:r>
                <a:endParaRPr lang="ru-RU" sz="1200" dirty="0"/>
              </a:p>
              <a:p>
                <a:pPr>
                  <a:defRPr lang="ru-RU"/>
                </a:pPr>
                <a:r>
                  <a:rPr lang="ru-RU" sz="1200" dirty="0" smtClean="0"/>
                  <a:t>тыс</a:t>
                </a:r>
                <a:r>
                  <a:rPr lang="ru-RU" sz="1200" dirty="0"/>
                  <a:t>. чел</a:t>
                </a:r>
                <a:r>
                  <a:rPr lang="ru-RU" sz="1200" dirty="0" smtClean="0"/>
                  <a:t>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2.9406722957981104E-2"/>
              <c:y val="0.31828694107283212"/>
            </c:manualLayout>
          </c:layout>
        </c:title>
        <c:numFmt formatCode="0" sourceLinked="1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55195136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8872877296587931"/>
          <c:y val="0.28218876015603606"/>
          <c:w val="0.111654308836395"/>
          <c:h val="0.10295755256009799"/>
        </c:manualLayout>
      </c:layout>
      <c:txPr>
        <a:bodyPr/>
        <a:lstStyle/>
        <a:p>
          <a:pPr>
            <a:defRPr lang="ru-RU" sz="1200" b="1"/>
          </a:pPr>
          <a:endParaRPr lang="ru-RU"/>
        </a:p>
      </c:txPr>
    </c:legend>
    <c:plotVisOnly val="1"/>
    <c:dispBlanksAs val="gap"/>
  </c:chart>
  <c:spPr>
    <a:noFill/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plotArea>
      <c:layout/>
      <c:barChart>
        <c:barDir val="bar"/>
        <c:grouping val="clustered"/>
        <c:ser>
          <c:idx val="0"/>
          <c:order val="0"/>
          <c:dPt>
            <c:idx val="3"/>
            <c:spPr>
              <a:solidFill>
                <a:srgbClr val="008000"/>
              </a:soli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5"/>
            <c:spPr>
              <a:solidFill>
                <a:srgbClr val="800000"/>
              </a:soli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showVal val="1"/>
          </c:dLbls>
          <c:cat>
            <c:strRef>
              <c:f>Лист1!$A$39:$A$50</c:f>
              <c:strCache>
                <c:ptCount val="12"/>
                <c:pt idx="0">
                  <c:v>Европейский союз</c:v>
                </c:pt>
                <c:pt idx="1">
                  <c:v>Северная Америка</c:v>
                </c:pt>
                <c:pt idx="2">
                  <c:v>Европа, вкл. Восточно Европейские страны</c:v>
                </c:pt>
                <c:pt idx="3">
                  <c:v>Россия, 2015 (м.)</c:v>
                </c:pt>
                <c:pt idx="4">
                  <c:v>Россия, 2011</c:v>
                </c:pt>
                <c:pt idx="5">
                  <c:v>Россия, 2015 (б.)</c:v>
                </c:pt>
                <c:pt idx="6">
                  <c:v>Ближний Восток и Северная Африка</c:v>
                </c:pt>
                <c:pt idx="7">
                  <c:v>Латинская Америка</c:v>
                </c:pt>
                <c:pt idx="8">
                  <c:v>Арабские страны</c:v>
                </c:pt>
                <c:pt idx="9">
                  <c:v>Южная Африка</c:v>
                </c:pt>
                <c:pt idx="10">
                  <c:v>Восточная Азия (Китай, Тайвань, Япония и др.)</c:v>
                </c:pt>
                <c:pt idx="11">
                  <c:v>Южная Азия (Индия, Пакистан и др.)</c:v>
                </c:pt>
              </c:strCache>
            </c:strRef>
          </c:cat>
          <c:val>
            <c:numRef>
              <c:f>Лист1!$B$39:$B$50</c:f>
              <c:numCache>
                <c:formatCode>0.0</c:formatCode>
                <c:ptCount val="12"/>
                <c:pt idx="0">
                  <c:v>5.4</c:v>
                </c:pt>
                <c:pt idx="1">
                  <c:v>5.13</c:v>
                </c:pt>
                <c:pt idx="2">
                  <c:v>5.0999999999999996</c:v>
                </c:pt>
                <c:pt idx="3">
                  <c:v>5.0999999999999996</c:v>
                </c:pt>
                <c:pt idx="4">
                  <c:v>5.08</c:v>
                </c:pt>
                <c:pt idx="5">
                  <c:v>4.8</c:v>
                </c:pt>
                <c:pt idx="6">
                  <c:v>4.5599999999999996</c:v>
                </c:pt>
                <c:pt idx="7">
                  <c:v>4.4400000000000004</c:v>
                </c:pt>
                <c:pt idx="8">
                  <c:v>3.9899999999999998</c:v>
                </c:pt>
                <c:pt idx="9">
                  <c:v>3.92</c:v>
                </c:pt>
                <c:pt idx="10">
                  <c:v>3.75</c:v>
                </c:pt>
                <c:pt idx="11">
                  <c:v>2.9299999999999997</c:v>
                </c:pt>
              </c:numCache>
            </c:numRef>
          </c:val>
        </c:ser>
        <c:dLbls/>
        <c:axId val="55795072"/>
        <c:axId val="65820544"/>
      </c:barChart>
      <c:catAx>
        <c:axId val="55795072"/>
        <c:scaling>
          <c:orientation val="maxMin"/>
        </c:scaling>
        <c:axPos val="l"/>
        <c:majorGridlines/>
        <c:tickLblPos val="nextTo"/>
        <c:crossAx val="65820544"/>
        <c:crosses val="autoZero"/>
        <c:auto val="1"/>
        <c:lblAlgn val="ctr"/>
        <c:lblOffset val="100"/>
      </c:catAx>
      <c:valAx>
        <c:axId val="65820544"/>
        <c:scaling>
          <c:orientation val="minMax"/>
          <c:min val="2"/>
        </c:scaling>
        <c:delete val="1"/>
        <c:axPos val="t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% к ВВП</a:t>
                </a:r>
                <a:endParaRPr lang="ru-RU" dirty="0"/>
              </a:p>
            </c:rich>
          </c:tx>
          <c:layout/>
        </c:title>
        <c:numFmt formatCode="0.0" sourceLinked="1"/>
        <c:tickLblPos val="none"/>
        <c:crossAx val="557950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8FC92E-788D-433C-9BB3-40C2520A308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</dgm:pt>
    <dgm:pt modelId="{915C1DB4-5884-4F22-B808-0E1FD83F5DF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tx1"/>
              </a:solidFill>
            </a:rPr>
            <a:t>Программа Правительства Российской Федерации по повышению эффективности бюджетных расходов на период до 2012 года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b="1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tx1"/>
              </a:solidFill>
            </a:rPr>
            <a:t>Бюджетное послание Президента Российской Федерации о бюджетной политике в 2013-2015 годах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b="1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tx1"/>
              </a:solidFill>
            </a:rPr>
            <a:t>Указ Президента Российской Федерации от 7 мая 2012 г. №596 «О долгосрочной государственной экономической политике». 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>
            <a:solidFill>
              <a:schemeClr val="tx1"/>
            </a:solidFill>
          </a:endParaRPr>
        </a:p>
      </dgm:t>
    </dgm:pt>
    <dgm:pt modelId="{7C48D20E-BF58-4659-AF44-2B9AB8AA379C}" type="sibTrans" cxnId="{12A31575-84F3-459F-ADAF-46A75E8AD57D}">
      <dgm:prSet/>
      <dgm:spPr/>
      <dgm:t>
        <a:bodyPr/>
        <a:lstStyle/>
        <a:p>
          <a:endParaRPr lang="ru-RU"/>
        </a:p>
      </dgm:t>
    </dgm:pt>
    <dgm:pt modelId="{914D8528-4DB0-4603-938B-97C9979CF3EF}" type="parTrans" cxnId="{12A31575-84F3-459F-ADAF-46A75E8AD57D}">
      <dgm:prSet/>
      <dgm:spPr/>
      <dgm:t>
        <a:bodyPr/>
        <a:lstStyle/>
        <a:p>
          <a:endParaRPr lang="ru-RU"/>
        </a:p>
      </dgm:t>
    </dgm:pt>
    <dgm:pt modelId="{B68D2DD8-6C8D-44D2-8FAC-FD36DB8396F0}" type="pres">
      <dgm:prSet presAssocID="{168FC92E-788D-433C-9BB3-40C2520A308A}" presName="linear" presStyleCnt="0">
        <dgm:presLayoutVars>
          <dgm:animLvl val="lvl"/>
          <dgm:resizeHandles val="exact"/>
        </dgm:presLayoutVars>
      </dgm:prSet>
      <dgm:spPr/>
    </dgm:pt>
    <dgm:pt modelId="{755A716A-028C-4CD3-A0E1-3667139CA16C}" type="pres">
      <dgm:prSet presAssocID="{915C1DB4-5884-4F22-B808-0E1FD83F5DFD}" presName="parentText" presStyleLbl="node1" presStyleIdx="0" presStyleCnt="1" custScaleY="5114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D5D1BC-4E03-4C37-9EE1-C44830C93F2E}" type="presOf" srcId="{168FC92E-788D-433C-9BB3-40C2520A308A}" destId="{B68D2DD8-6C8D-44D2-8FAC-FD36DB8396F0}" srcOrd="0" destOrd="0" presId="urn:microsoft.com/office/officeart/2005/8/layout/vList2"/>
    <dgm:cxn modelId="{70C16EB2-AE28-440C-A8ED-BB47FEFD43AE}" type="presOf" srcId="{915C1DB4-5884-4F22-B808-0E1FD83F5DFD}" destId="{755A716A-028C-4CD3-A0E1-3667139CA16C}" srcOrd="0" destOrd="0" presId="urn:microsoft.com/office/officeart/2005/8/layout/vList2"/>
    <dgm:cxn modelId="{12A31575-84F3-459F-ADAF-46A75E8AD57D}" srcId="{168FC92E-788D-433C-9BB3-40C2520A308A}" destId="{915C1DB4-5884-4F22-B808-0E1FD83F5DFD}" srcOrd="0" destOrd="0" parTransId="{914D8528-4DB0-4603-938B-97C9979CF3EF}" sibTransId="{7C48D20E-BF58-4659-AF44-2B9AB8AA379C}"/>
    <dgm:cxn modelId="{771CE674-55FC-44A7-BA2D-D62A0E40AAA0}" type="presParOf" srcId="{B68D2DD8-6C8D-44D2-8FAC-FD36DB8396F0}" destId="{755A716A-028C-4CD3-A0E1-3667139CA1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2692A17-EF95-4D35-91F0-4C3E12AF5AE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BB32CA-3A0C-45A4-BD28-ACC33E4A43CF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Подпрограмма 1.</a:t>
          </a:r>
          <a:r>
            <a:rPr lang="ru-RU" dirty="0" smtClean="0">
              <a:solidFill>
                <a:srgbClr val="FF0000"/>
              </a:solidFill>
            </a:rPr>
            <a:t> </a:t>
          </a:r>
          <a:r>
            <a:rPr lang="ru-RU" dirty="0" smtClean="0">
              <a:solidFill>
                <a:srgbClr val="000000"/>
              </a:solidFill>
            </a:rPr>
            <a:t>Развитие профессионального образования</a:t>
          </a:r>
          <a:endParaRPr lang="ru-RU" dirty="0"/>
        </a:p>
      </dgm:t>
    </dgm:pt>
    <dgm:pt modelId="{DFC4D850-DB35-4783-A2FC-D8E2E4DC8380}" type="parTrans" cxnId="{CE492EBC-F342-4D71-A421-7E8C5E3F4B1B}">
      <dgm:prSet/>
      <dgm:spPr/>
      <dgm:t>
        <a:bodyPr/>
        <a:lstStyle/>
        <a:p>
          <a:endParaRPr lang="ru-RU"/>
        </a:p>
      </dgm:t>
    </dgm:pt>
    <dgm:pt modelId="{238AD4FC-1E8C-4A17-AC92-6C9467A7C1BB}" type="sibTrans" cxnId="{CE492EBC-F342-4D71-A421-7E8C5E3F4B1B}">
      <dgm:prSet/>
      <dgm:spPr/>
      <dgm:t>
        <a:bodyPr/>
        <a:lstStyle/>
        <a:p>
          <a:endParaRPr lang="ru-RU"/>
        </a:p>
      </dgm:t>
    </dgm:pt>
    <dgm:pt modelId="{16C7D9B3-62C5-4C46-B8EC-F25A46846CC6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rgbClr val="FF0000"/>
              </a:solidFill>
            </a:rPr>
            <a:t>Подпрограмма 2. </a:t>
          </a:r>
          <a:r>
            <a:rPr lang="ru-RU" dirty="0" smtClean="0">
              <a:solidFill>
                <a:srgbClr val="000000"/>
              </a:solidFill>
            </a:rPr>
            <a:t>Развитие дошкольного, общего и дополнительного образования детей</a:t>
          </a:r>
          <a:endParaRPr lang="ru-RU" dirty="0" smtClean="0"/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71008518-4C19-42D2-9B56-3DF7D2868F17}" type="parTrans" cxnId="{E8D810E0-8456-485F-A42B-E9AB859299D7}">
      <dgm:prSet/>
      <dgm:spPr/>
      <dgm:t>
        <a:bodyPr/>
        <a:lstStyle/>
        <a:p>
          <a:endParaRPr lang="ru-RU"/>
        </a:p>
      </dgm:t>
    </dgm:pt>
    <dgm:pt modelId="{C8C6AD2C-339E-4253-92B2-8DCB82B8C187}" type="sibTrans" cxnId="{E8D810E0-8456-485F-A42B-E9AB859299D7}">
      <dgm:prSet/>
      <dgm:spPr/>
      <dgm:t>
        <a:bodyPr/>
        <a:lstStyle/>
        <a:p>
          <a:endParaRPr lang="ru-RU"/>
        </a:p>
      </dgm:t>
    </dgm:pt>
    <dgm:pt modelId="{FF27341A-C085-4F9B-B43E-67CBFD9B7021}">
      <dgm:prSet phldrT="[Текст]" phldr="1"/>
      <dgm:spPr/>
      <dgm:t>
        <a:bodyPr/>
        <a:lstStyle/>
        <a:p>
          <a:endParaRPr lang="ru-RU" dirty="0"/>
        </a:p>
      </dgm:t>
    </dgm:pt>
    <dgm:pt modelId="{4DA93EF6-7FF0-425F-9934-5AEE50437110}" type="parTrans" cxnId="{32CA8732-30F4-4CF5-B3F9-32B157C792FA}">
      <dgm:prSet/>
      <dgm:spPr/>
      <dgm:t>
        <a:bodyPr/>
        <a:lstStyle/>
        <a:p>
          <a:endParaRPr lang="ru-RU"/>
        </a:p>
      </dgm:t>
    </dgm:pt>
    <dgm:pt modelId="{DCF6DE57-A319-4E18-82B3-C505B56E2208}" type="sibTrans" cxnId="{32CA8732-30F4-4CF5-B3F9-32B157C792FA}">
      <dgm:prSet/>
      <dgm:spPr/>
      <dgm:t>
        <a:bodyPr/>
        <a:lstStyle/>
        <a:p>
          <a:endParaRPr lang="ru-RU"/>
        </a:p>
      </dgm:t>
    </dgm:pt>
    <dgm:pt modelId="{9DDAF4FA-5ACC-42AE-AD1A-382E28554F1F}">
      <dgm:prSet phldrT="[Текст]" phldr="1"/>
      <dgm:spPr/>
      <dgm:t>
        <a:bodyPr/>
        <a:lstStyle/>
        <a:p>
          <a:endParaRPr lang="ru-RU"/>
        </a:p>
      </dgm:t>
    </dgm:pt>
    <dgm:pt modelId="{D986F06A-B6FF-4F33-BB3A-F0BA1DFCD5CF}" type="parTrans" cxnId="{6D0E1D11-028F-4713-8A2F-BB34031433AB}">
      <dgm:prSet/>
      <dgm:spPr/>
      <dgm:t>
        <a:bodyPr/>
        <a:lstStyle/>
        <a:p>
          <a:endParaRPr lang="ru-RU"/>
        </a:p>
      </dgm:t>
    </dgm:pt>
    <dgm:pt modelId="{46757CC1-7C0F-41B4-AD94-5ED8544B8A46}" type="sibTrans" cxnId="{6D0E1D11-028F-4713-8A2F-BB34031433AB}">
      <dgm:prSet/>
      <dgm:spPr/>
      <dgm:t>
        <a:bodyPr/>
        <a:lstStyle/>
        <a:p>
          <a:endParaRPr lang="ru-RU"/>
        </a:p>
      </dgm:t>
    </dgm:pt>
    <dgm:pt modelId="{6874FACE-BF23-439D-9594-84F7985F1E78}">
      <dgm:prSet phldrT="[Текст]" phldr="1"/>
      <dgm:spPr/>
      <dgm:t>
        <a:bodyPr/>
        <a:lstStyle/>
        <a:p>
          <a:endParaRPr lang="ru-RU" dirty="0"/>
        </a:p>
      </dgm:t>
    </dgm:pt>
    <dgm:pt modelId="{6A0A9AED-AA2C-480B-B84E-2A0AACB58484}" type="parTrans" cxnId="{A2FDAD1C-94B7-4316-B682-218F085863BB}">
      <dgm:prSet/>
      <dgm:spPr/>
      <dgm:t>
        <a:bodyPr/>
        <a:lstStyle/>
        <a:p>
          <a:endParaRPr lang="ru-RU"/>
        </a:p>
      </dgm:t>
    </dgm:pt>
    <dgm:pt modelId="{D4A200EE-3F8E-40D4-B763-6D8ABC53FEFF}" type="sibTrans" cxnId="{A2FDAD1C-94B7-4316-B682-218F085863BB}">
      <dgm:prSet/>
      <dgm:spPr/>
      <dgm:t>
        <a:bodyPr/>
        <a:lstStyle/>
        <a:p>
          <a:endParaRPr lang="ru-RU"/>
        </a:p>
      </dgm:t>
    </dgm:pt>
    <dgm:pt modelId="{254F453F-67F5-4527-AACA-3538847EE108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rgbClr val="FF0000"/>
              </a:solidFill>
            </a:rPr>
            <a:t>Подпрограмма 3.</a:t>
          </a:r>
          <a:r>
            <a:rPr lang="ru-RU" dirty="0" smtClean="0">
              <a:solidFill>
                <a:srgbClr val="FF0000"/>
              </a:solidFill>
            </a:rPr>
            <a:t> </a:t>
          </a:r>
          <a:r>
            <a:rPr lang="ru-RU" dirty="0" smtClean="0">
              <a:solidFill>
                <a:srgbClr val="000000"/>
              </a:solidFill>
            </a:rPr>
            <a:t>Развитие системы оценки качества и информационной прозрачности системы образования</a:t>
          </a:r>
          <a:endParaRPr lang="ru-RU" dirty="0" smtClean="0"/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B9AC7D24-F7CD-44CD-ADF2-F533A0CADD5F}" type="parTrans" cxnId="{59BECBB7-16B6-4934-8B64-7F37DE64E7BB}">
      <dgm:prSet/>
      <dgm:spPr/>
      <dgm:t>
        <a:bodyPr/>
        <a:lstStyle/>
        <a:p>
          <a:endParaRPr lang="ru-RU"/>
        </a:p>
      </dgm:t>
    </dgm:pt>
    <dgm:pt modelId="{A46187BF-CBB3-4894-B24B-3F17C4130CDF}" type="sibTrans" cxnId="{59BECBB7-16B6-4934-8B64-7F37DE64E7BB}">
      <dgm:prSet/>
      <dgm:spPr/>
      <dgm:t>
        <a:bodyPr/>
        <a:lstStyle/>
        <a:p>
          <a:endParaRPr lang="ru-RU"/>
        </a:p>
      </dgm:t>
    </dgm:pt>
    <dgm:pt modelId="{20E7C9C6-52F5-46C0-9975-C21A76106571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Подпрограмма 4. </a:t>
          </a:r>
          <a:r>
            <a:rPr lang="ru-RU" dirty="0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«Вовлечение молодежи в социальную практику»</a:t>
          </a:r>
          <a:endParaRPr lang="ru-RU" dirty="0"/>
        </a:p>
      </dgm:t>
    </dgm:pt>
    <dgm:pt modelId="{E4D8F524-4FE2-4698-8384-43D581A2CC5B}" type="parTrans" cxnId="{D8D7FD9E-30DF-4189-9420-DB51D36DC844}">
      <dgm:prSet/>
      <dgm:spPr/>
      <dgm:t>
        <a:bodyPr/>
        <a:lstStyle/>
        <a:p>
          <a:endParaRPr lang="ru-RU"/>
        </a:p>
      </dgm:t>
    </dgm:pt>
    <dgm:pt modelId="{AA890383-36C3-4C7F-BD42-4475CBF30EBF}" type="sibTrans" cxnId="{D8D7FD9E-30DF-4189-9420-DB51D36DC844}">
      <dgm:prSet/>
      <dgm:spPr/>
      <dgm:t>
        <a:bodyPr/>
        <a:lstStyle/>
        <a:p>
          <a:endParaRPr lang="ru-RU"/>
        </a:p>
      </dgm:t>
    </dgm:pt>
    <dgm:pt modelId="{9B4DB9C8-CCAD-425A-BAD6-9707E65DDDBA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Подпрограмма 5.</a:t>
          </a:r>
          <a:r>
            <a:rPr lang="ru-RU" dirty="0" smtClean="0">
              <a:solidFill>
                <a:srgbClr val="FF0000"/>
              </a:solidFill>
            </a:rPr>
            <a:t> </a:t>
          </a:r>
          <a:r>
            <a:rPr lang="ru-RU" dirty="0" smtClean="0">
              <a:solidFill>
                <a:schemeClr val="tx1"/>
              </a:solidFill>
            </a:rPr>
            <a:t>Обеспечение организационных, информационных и научно-методических  условий для реализации Государственной программы </a:t>
          </a:r>
          <a:endParaRPr lang="ru-RU" dirty="0">
            <a:solidFill>
              <a:schemeClr val="tx1"/>
            </a:solidFill>
          </a:endParaRPr>
        </a:p>
      </dgm:t>
    </dgm:pt>
    <dgm:pt modelId="{FE51D297-286F-47C7-BB3C-1FF1BB3C3B2D}" type="parTrans" cxnId="{5B363EB2-7BFC-4081-A4D5-8F6958108035}">
      <dgm:prSet/>
      <dgm:spPr/>
      <dgm:t>
        <a:bodyPr/>
        <a:lstStyle/>
        <a:p>
          <a:endParaRPr lang="ru-RU"/>
        </a:p>
      </dgm:t>
    </dgm:pt>
    <dgm:pt modelId="{8DFBA066-0EBB-4BF4-BD95-AA26D31D5965}" type="sibTrans" cxnId="{5B363EB2-7BFC-4081-A4D5-8F6958108035}">
      <dgm:prSet/>
      <dgm:spPr/>
      <dgm:t>
        <a:bodyPr/>
        <a:lstStyle/>
        <a:p>
          <a:endParaRPr lang="ru-RU"/>
        </a:p>
      </dgm:t>
    </dgm:pt>
    <dgm:pt modelId="{1027E875-02EC-49E6-B895-D46BF2F4384D}" type="pres">
      <dgm:prSet presAssocID="{92692A17-EF95-4D35-91F0-4C3E12AF5AE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0725DF-A210-4F51-9C89-B7A0740D45B0}" type="pres">
      <dgm:prSet presAssocID="{92692A17-EF95-4D35-91F0-4C3E12AF5AE3}" presName="dummyMaxCanvas" presStyleCnt="0">
        <dgm:presLayoutVars/>
      </dgm:prSet>
      <dgm:spPr/>
    </dgm:pt>
    <dgm:pt modelId="{CFB33A38-B22C-4D59-AD2C-DA88C02BB082}" type="pres">
      <dgm:prSet presAssocID="{92692A17-EF95-4D35-91F0-4C3E12AF5AE3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8D39D4-5010-461B-A28F-E449B75BE7BB}" type="pres">
      <dgm:prSet presAssocID="{92692A17-EF95-4D35-91F0-4C3E12AF5AE3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4083C-6CAE-409F-98C0-7E37E8908D15}" type="pres">
      <dgm:prSet presAssocID="{92692A17-EF95-4D35-91F0-4C3E12AF5AE3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97802-EA44-4EA8-BFC6-D6CD80210DB2}" type="pres">
      <dgm:prSet presAssocID="{92692A17-EF95-4D35-91F0-4C3E12AF5AE3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69F56F-B7BA-4F23-B9E0-DFF1BE2009D0}" type="pres">
      <dgm:prSet presAssocID="{92692A17-EF95-4D35-91F0-4C3E12AF5AE3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C34BF-BAA8-4AEA-B605-C5362E71949E}" type="pres">
      <dgm:prSet presAssocID="{92692A17-EF95-4D35-91F0-4C3E12AF5AE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B5F197-3146-47B9-8708-55AF5BEFC669}" type="pres">
      <dgm:prSet presAssocID="{92692A17-EF95-4D35-91F0-4C3E12AF5AE3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5B78A-2765-4AE1-BA89-97F25684EA10}" type="pres">
      <dgm:prSet presAssocID="{92692A17-EF95-4D35-91F0-4C3E12AF5AE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CF8A6-3DFD-4515-B10D-48E0B6972149}" type="pres">
      <dgm:prSet presAssocID="{92692A17-EF95-4D35-91F0-4C3E12AF5AE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CA213-F48C-409C-88D5-66C822A34596}" type="pres">
      <dgm:prSet presAssocID="{92692A17-EF95-4D35-91F0-4C3E12AF5AE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A8BC3-A5AA-46B5-83E0-78DBF6A0E2B4}" type="pres">
      <dgm:prSet presAssocID="{92692A17-EF95-4D35-91F0-4C3E12AF5AE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572D1A-AC47-43BE-B222-00D51294C2AF}" type="pres">
      <dgm:prSet presAssocID="{92692A17-EF95-4D35-91F0-4C3E12AF5AE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50D95-8F83-4C61-8F63-AD23A550A1F9}" type="pres">
      <dgm:prSet presAssocID="{92692A17-EF95-4D35-91F0-4C3E12AF5AE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27BFF7-94CB-4B5A-B9A4-4C325C4E4803}" type="pres">
      <dgm:prSet presAssocID="{92692A17-EF95-4D35-91F0-4C3E12AF5AE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F57A3D-393F-4C77-855E-1000A72260DB}" type="presOf" srcId="{238AD4FC-1E8C-4A17-AC92-6C9467A7C1BB}" destId="{8B4C34BF-BAA8-4AEA-B605-C5362E71949E}" srcOrd="0" destOrd="0" presId="urn:microsoft.com/office/officeart/2005/8/layout/vProcess5"/>
    <dgm:cxn modelId="{16A6FCFB-8605-4BAD-B273-D5896CB428D4}" type="presOf" srcId="{16C7D9B3-62C5-4C46-B8EC-F25A46846CC6}" destId="{9C8A8BC3-A5AA-46B5-83E0-78DBF6A0E2B4}" srcOrd="1" destOrd="0" presId="urn:microsoft.com/office/officeart/2005/8/layout/vProcess5"/>
    <dgm:cxn modelId="{59BECBB7-16B6-4934-8B64-7F37DE64E7BB}" srcId="{92692A17-EF95-4D35-91F0-4C3E12AF5AE3}" destId="{254F453F-67F5-4527-AACA-3538847EE108}" srcOrd="2" destOrd="0" parTransId="{B9AC7D24-F7CD-44CD-ADF2-F533A0CADD5F}" sibTransId="{A46187BF-CBB3-4894-B24B-3F17C4130CDF}"/>
    <dgm:cxn modelId="{B6BD46CF-DF6B-4C9A-8408-CC922F3A2A7F}" type="presOf" srcId="{254F453F-67F5-4527-AACA-3538847EE108}" destId="{81572D1A-AC47-43BE-B222-00D51294C2AF}" srcOrd="1" destOrd="0" presId="urn:microsoft.com/office/officeart/2005/8/layout/vProcess5"/>
    <dgm:cxn modelId="{6D0E1D11-028F-4713-8A2F-BB34031433AB}" srcId="{92692A17-EF95-4D35-91F0-4C3E12AF5AE3}" destId="{9DDAF4FA-5ACC-42AE-AD1A-382E28554F1F}" srcOrd="7" destOrd="0" parTransId="{D986F06A-B6FF-4F33-BB3A-F0BA1DFCD5CF}" sibTransId="{46757CC1-7C0F-41B4-AD94-5ED8544B8A46}"/>
    <dgm:cxn modelId="{A2FDAD1C-94B7-4316-B682-218F085863BB}" srcId="{92692A17-EF95-4D35-91F0-4C3E12AF5AE3}" destId="{6874FACE-BF23-439D-9594-84F7985F1E78}" srcOrd="6" destOrd="0" parTransId="{6A0A9AED-AA2C-480B-B84E-2A0AACB58484}" sibTransId="{D4A200EE-3F8E-40D4-B763-6D8ABC53FEFF}"/>
    <dgm:cxn modelId="{C0D22EF2-A25C-4C2E-8D46-7CFE86469558}" type="presOf" srcId="{9B4DB9C8-CCAD-425A-BAD6-9707E65DDDBA}" destId="{FF69F56F-B7BA-4F23-B9E0-DFF1BE2009D0}" srcOrd="0" destOrd="0" presId="urn:microsoft.com/office/officeart/2005/8/layout/vProcess5"/>
    <dgm:cxn modelId="{CE492EBC-F342-4D71-A421-7E8C5E3F4B1B}" srcId="{92692A17-EF95-4D35-91F0-4C3E12AF5AE3}" destId="{16BB32CA-3A0C-45A4-BD28-ACC33E4A43CF}" srcOrd="0" destOrd="0" parTransId="{DFC4D850-DB35-4783-A2FC-D8E2E4DC8380}" sibTransId="{238AD4FC-1E8C-4A17-AC92-6C9467A7C1BB}"/>
    <dgm:cxn modelId="{D8D7FD9E-30DF-4189-9420-DB51D36DC844}" srcId="{92692A17-EF95-4D35-91F0-4C3E12AF5AE3}" destId="{20E7C9C6-52F5-46C0-9975-C21A76106571}" srcOrd="3" destOrd="0" parTransId="{E4D8F524-4FE2-4698-8384-43D581A2CC5B}" sibTransId="{AA890383-36C3-4C7F-BD42-4475CBF30EBF}"/>
    <dgm:cxn modelId="{AB1E647B-5BDD-49E5-AFF3-59D1321A45E8}" type="presOf" srcId="{254F453F-67F5-4527-AACA-3538847EE108}" destId="{79E4083C-6CAE-409F-98C0-7E37E8908D15}" srcOrd="0" destOrd="0" presId="urn:microsoft.com/office/officeart/2005/8/layout/vProcess5"/>
    <dgm:cxn modelId="{352581A1-32AC-476D-AE2D-BDBCAC7C546D}" type="presOf" srcId="{C8C6AD2C-339E-4253-92B2-8DCB82B8C187}" destId="{91B5F197-3146-47B9-8708-55AF5BEFC669}" srcOrd="0" destOrd="0" presId="urn:microsoft.com/office/officeart/2005/8/layout/vProcess5"/>
    <dgm:cxn modelId="{32CA8732-30F4-4CF5-B3F9-32B157C792FA}" srcId="{92692A17-EF95-4D35-91F0-4C3E12AF5AE3}" destId="{FF27341A-C085-4F9B-B43E-67CBFD9B7021}" srcOrd="5" destOrd="0" parTransId="{4DA93EF6-7FF0-425F-9934-5AEE50437110}" sibTransId="{DCF6DE57-A319-4E18-82B3-C505B56E2208}"/>
    <dgm:cxn modelId="{006F67B8-693A-44C9-B235-4B18E9CC261D}" type="presOf" srcId="{20E7C9C6-52F5-46C0-9975-C21A76106571}" destId="{11C50D95-8F83-4C61-8F63-AD23A550A1F9}" srcOrd="1" destOrd="0" presId="urn:microsoft.com/office/officeart/2005/8/layout/vProcess5"/>
    <dgm:cxn modelId="{78576A93-07FF-4F89-867A-EC247B6E7327}" type="presOf" srcId="{92692A17-EF95-4D35-91F0-4C3E12AF5AE3}" destId="{1027E875-02EC-49E6-B895-D46BF2F4384D}" srcOrd="0" destOrd="0" presId="urn:microsoft.com/office/officeart/2005/8/layout/vProcess5"/>
    <dgm:cxn modelId="{2ECFD4A7-8CF6-4FDB-A9C9-05FFFC9CDA46}" type="presOf" srcId="{A46187BF-CBB3-4894-B24B-3F17C4130CDF}" destId="{F115B78A-2765-4AE1-BA89-97F25684EA10}" srcOrd="0" destOrd="0" presId="urn:microsoft.com/office/officeart/2005/8/layout/vProcess5"/>
    <dgm:cxn modelId="{470BBCD9-B839-4E65-94C6-C3270CB4B245}" type="presOf" srcId="{AA890383-36C3-4C7F-BD42-4475CBF30EBF}" destId="{A2ECF8A6-3DFD-4515-B10D-48E0B6972149}" srcOrd="0" destOrd="0" presId="urn:microsoft.com/office/officeart/2005/8/layout/vProcess5"/>
    <dgm:cxn modelId="{5B363EB2-7BFC-4081-A4D5-8F6958108035}" srcId="{92692A17-EF95-4D35-91F0-4C3E12AF5AE3}" destId="{9B4DB9C8-CCAD-425A-BAD6-9707E65DDDBA}" srcOrd="4" destOrd="0" parTransId="{FE51D297-286F-47C7-BB3C-1FF1BB3C3B2D}" sibTransId="{8DFBA066-0EBB-4BF4-BD95-AA26D31D5965}"/>
    <dgm:cxn modelId="{E8D810E0-8456-485F-A42B-E9AB859299D7}" srcId="{92692A17-EF95-4D35-91F0-4C3E12AF5AE3}" destId="{16C7D9B3-62C5-4C46-B8EC-F25A46846CC6}" srcOrd="1" destOrd="0" parTransId="{71008518-4C19-42D2-9B56-3DF7D2868F17}" sibTransId="{C8C6AD2C-339E-4253-92B2-8DCB82B8C187}"/>
    <dgm:cxn modelId="{608CCC54-6988-471E-8BED-DC86F8DDCDAF}" type="presOf" srcId="{20E7C9C6-52F5-46C0-9975-C21A76106571}" destId="{49597802-EA44-4EA8-BFC6-D6CD80210DB2}" srcOrd="0" destOrd="0" presId="urn:microsoft.com/office/officeart/2005/8/layout/vProcess5"/>
    <dgm:cxn modelId="{7348EFCF-58E7-4EBD-93CD-A4D9034328A3}" type="presOf" srcId="{16BB32CA-3A0C-45A4-BD28-ACC33E4A43CF}" destId="{CFB33A38-B22C-4D59-AD2C-DA88C02BB082}" srcOrd="0" destOrd="0" presId="urn:microsoft.com/office/officeart/2005/8/layout/vProcess5"/>
    <dgm:cxn modelId="{EC1D6D3C-E7B6-44EB-87C2-81B8EB185E54}" type="presOf" srcId="{16BB32CA-3A0C-45A4-BD28-ACC33E4A43CF}" destId="{0F7CA213-F48C-409C-88D5-66C822A34596}" srcOrd="1" destOrd="0" presId="urn:microsoft.com/office/officeart/2005/8/layout/vProcess5"/>
    <dgm:cxn modelId="{9FF56664-907F-41B1-9806-7C484B85922B}" type="presOf" srcId="{9B4DB9C8-CCAD-425A-BAD6-9707E65DDDBA}" destId="{6C27BFF7-94CB-4B5A-B9A4-4C325C4E4803}" srcOrd="1" destOrd="0" presId="urn:microsoft.com/office/officeart/2005/8/layout/vProcess5"/>
    <dgm:cxn modelId="{411E2E83-0886-47DA-A1D8-DE906CA9C609}" type="presOf" srcId="{16C7D9B3-62C5-4C46-B8EC-F25A46846CC6}" destId="{BB8D39D4-5010-461B-A28F-E449B75BE7BB}" srcOrd="0" destOrd="0" presId="urn:microsoft.com/office/officeart/2005/8/layout/vProcess5"/>
    <dgm:cxn modelId="{995940F3-9AF1-4056-BC7E-4566B01CAE99}" type="presParOf" srcId="{1027E875-02EC-49E6-B895-D46BF2F4384D}" destId="{7F0725DF-A210-4F51-9C89-B7A0740D45B0}" srcOrd="0" destOrd="0" presId="urn:microsoft.com/office/officeart/2005/8/layout/vProcess5"/>
    <dgm:cxn modelId="{05EBA172-834E-4E43-B3C9-65E9B9333A3B}" type="presParOf" srcId="{1027E875-02EC-49E6-B895-D46BF2F4384D}" destId="{CFB33A38-B22C-4D59-AD2C-DA88C02BB082}" srcOrd="1" destOrd="0" presId="urn:microsoft.com/office/officeart/2005/8/layout/vProcess5"/>
    <dgm:cxn modelId="{444BE3AA-56A2-47B6-8ECE-2A324FCC2608}" type="presParOf" srcId="{1027E875-02EC-49E6-B895-D46BF2F4384D}" destId="{BB8D39D4-5010-461B-A28F-E449B75BE7BB}" srcOrd="2" destOrd="0" presId="urn:microsoft.com/office/officeart/2005/8/layout/vProcess5"/>
    <dgm:cxn modelId="{FB2B4927-E367-452A-917F-22E832544943}" type="presParOf" srcId="{1027E875-02EC-49E6-B895-D46BF2F4384D}" destId="{79E4083C-6CAE-409F-98C0-7E37E8908D15}" srcOrd="3" destOrd="0" presId="urn:microsoft.com/office/officeart/2005/8/layout/vProcess5"/>
    <dgm:cxn modelId="{17C02C49-C6C6-43F7-9CA7-BB7CB0CA3695}" type="presParOf" srcId="{1027E875-02EC-49E6-B895-D46BF2F4384D}" destId="{49597802-EA44-4EA8-BFC6-D6CD80210DB2}" srcOrd="4" destOrd="0" presId="urn:microsoft.com/office/officeart/2005/8/layout/vProcess5"/>
    <dgm:cxn modelId="{E2DBFC3F-3CA0-40A3-882C-6C63656C84B7}" type="presParOf" srcId="{1027E875-02EC-49E6-B895-D46BF2F4384D}" destId="{FF69F56F-B7BA-4F23-B9E0-DFF1BE2009D0}" srcOrd="5" destOrd="0" presId="urn:microsoft.com/office/officeart/2005/8/layout/vProcess5"/>
    <dgm:cxn modelId="{E69A51DB-7579-42F8-910B-83A9169842A4}" type="presParOf" srcId="{1027E875-02EC-49E6-B895-D46BF2F4384D}" destId="{8B4C34BF-BAA8-4AEA-B605-C5362E71949E}" srcOrd="6" destOrd="0" presId="urn:microsoft.com/office/officeart/2005/8/layout/vProcess5"/>
    <dgm:cxn modelId="{284F3769-B355-457E-A6DD-CB86D26EC5AA}" type="presParOf" srcId="{1027E875-02EC-49E6-B895-D46BF2F4384D}" destId="{91B5F197-3146-47B9-8708-55AF5BEFC669}" srcOrd="7" destOrd="0" presId="urn:microsoft.com/office/officeart/2005/8/layout/vProcess5"/>
    <dgm:cxn modelId="{B08DB52D-0B8E-4666-BC9E-DF4801A093CA}" type="presParOf" srcId="{1027E875-02EC-49E6-B895-D46BF2F4384D}" destId="{F115B78A-2765-4AE1-BA89-97F25684EA10}" srcOrd="8" destOrd="0" presId="urn:microsoft.com/office/officeart/2005/8/layout/vProcess5"/>
    <dgm:cxn modelId="{0780235A-6120-4B10-86C9-4CD54FFA1610}" type="presParOf" srcId="{1027E875-02EC-49E6-B895-D46BF2F4384D}" destId="{A2ECF8A6-3DFD-4515-B10D-48E0B6972149}" srcOrd="9" destOrd="0" presId="urn:microsoft.com/office/officeart/2005/8/layout/vProcess5"/>
    <dgm:cxn modelId="{70C90CEC-4A16-46CD-A9EB-4E8551BF99B1}" type="presParOf" srcId="{1027E875-02EC-49E6-B895-D46BF2F4384D}" destId="{0F7CA213-F48C-409C-88D5-66C822A34596}" srcOrd="10" destOrd="0" presId="urn:microsoft.com/office/officeart/2005/8/layout/vProcess5"/>
    <dgm:cxn modelId="{B016E5FC-316C-44F1-A825-071677126C65}" type="presParOf" srcId="{1027E875-02EC-49E6-B895-D46BF2F4384D}" destId="{9C8A8BC3-A5AA-46B5-83E0-78DBF6A0E2B4}" srcOrd="11" destOrd="0" presId="urn:microsoft.com/office/officeart/2005/8/layout/vProcess5"/>
    <dgm:cxn modelId="{078CF0E2-86B8-4D70-977F-DF47C31F09EE}" type="presParOf" srcId="{1027E875-02EC-49E6-B895-D46BF2F4384D}" destId="{81572D1A-AC47-43BE-B222-00D51294C2AF}" srcOrd="12" destOrd="0" presId="urn:microsoft.com/office/officeart/2005/8/layout/vProcess5"/>
    <dgm:cxn modelId="{73D46432-53AE-4EE0-B8C4-B82D5F39BD77}" type="presParOf" srcId="{1027E875-02EC-49E6-B895-D46BF2F4384D}" destId="{11C50D95-8F83-4C61-8F63-AD23A550A1F9}" srcOrd="13" destOrd="0" presId="urn:microsoft.com/office/officeart/2005/8/layout/vProcess5"/>
    <dgm:cxn modelId="{CC9E2281-0DF9-47ED-A6E6-81A31C07F67C}" type="presParOf" srcId="{1027E875-02EC-49E6-B895-D46BF2F4384D}" destId="{6C27BFF7-94CB-4B5A-B9A4-4C325C4E480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9E6DF95-63D6-4BD5-8505-F779166B74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51078D-76AA-4627-B3B1-9C6DF5DA82A9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Указ Президента Российской Федерации от 7 мая 2012 года № 597 </a:t>
          </a:r>
        </a:p>
        <a:p>
          <a:r>
            <a:rPr lang="ru-RU" dirty="0" smtClean="0">
              <a:solidFill>
                <a:schemeClr val="tx1"/>
              </a:solidFill>
            </a:rPr>
            <a:t>«О мероприятиях по реализации государственной социальной политики»</a:t>
          </a:r>
          <a:endParaRPr lang="ru-RU" dirty="0">
            <a:solidFill>
              <a:schemeClr val="tx1"/>
            </a:solidFill>
          </a:endParaRPr>
        </a:p>
      </dgm:t>
    </dgm:pt>
    <dgm:pt modelId="{14C92E3F-F061-464D-B404-94431051BE1A}" type="parTrans" cxnId="{18AE0410-A538-4F05-B4B5-CEEBD2A34CB0}">
      <dgm:prSet/>
      <dgm:spPr/>
      <dgm:t>
        <a:bodyPr/>
        <a:lstStyle/>
        <a:p>
          <a:endParaRPr lang="ru-RU"/>
        </a:p>
      </dgm:t>
    </dgm:pt>
    <dgm:pt modelId="{9D186820-F0CC-42FD-964D-87F057AC7CD4}" type="sibTrans" cxnId="{18AE0410-A538-4F05-B4B5-CEEBD2A34CB0}">
      <dgm:prSet/>
      <dgm:spPr/>
      <dgm:t>
        <a:bodyPr/>
        <a:lstStyle/>
        <a:p>
          <a:endParaRPr lang="ru-RU"/>
        </a:p>
      </dgm:t>
    </dgm:pt>
    <dgm:pt modelId="{246A43E8-59DA-4E4A-852E-148DCDC67D0E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Указ Президента Российской Федерации от 7 мая 2012 года № 599 </a:t>
          </a:r>
        </a:p>
        <a:p>
          <a:r>
            <a:rPr lang="ru-RU" dirty="0" smtClean="0">
              <a:solidFill>
                <a:schemeClr val="tx1"/>
              </a:solidFill>
            </a:rPr>
            <a:t>«О мерах по реализации государственной политики в области образования и науки»</a:t>
          </a:r>
          <a:endParaRPr lang="ru-RU" dirty="0">
            <a:solidFill>
              <a:schemeClr val="tx1"/>
            </a:solidFill>
          </a:endParaRPr>
        </a:p>
      </dgm:t>
    </dgm:pt>
    <dgm:pt modelId="{DC8AFFD4-DAC1-4344-B528-3BFD511FBEE8}" type="parTrans" cxnId="{D3C5C25C-FD33-4FDE-8223-82FB9B44E753}">
      <dgm:prSet/>
      <dgm:spPr/>
      <dgm:t>
        <a:bodyPr/>
        <a:lstStyle/>
        <a:p>
          <a:endParaRPr lang="ru-RU"/>
        </a:p>
      </dgm:t>
    </dgm:pt>
    <dgm:pt modelId="{AE4BD496-5D3E-46CB-837A-E569CBE96F5D}" type="sibTrans" cxnId="{D3C5C25C-FD33-4FDE-8223-82FB9B44E753}">
      <dgm:prSet/>
      <dgm:spPr/>
      <dgm:t>
        <a:bodyPr/>
        <a:lstStyle/>
        <a:p>
          <a:endParaRPr lang="ru-RU"/>
        </a:p>
      </dgm:t>
    </dgm:pt>
    <dgm:pt modelId="{5B7B2241-C837-4793-BEB0-80B989D8CD72}" type="pres">
      <dgm:prSet presAssocID="{E9E6DF95-63D6-4BD5-8505-F779166B74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B1F8A6-FD83-4961-BDC1-24A8AE59AE48}" type="pres">
      <dgm:prSet presAssocID="{2051078D-76AA-4627-B3B1-9C6DF5DA82A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D2403B-8C46-4D6E-8FA0-9DF69D3E8A98}" type="pres">
      <dgm:prSet presAssocID="{9D186820-F0CC-42FD-964D-87F057AC7CD4}" presName="spacer" presStyleCnt="0"/>
      <dgm:spPr/>
    </dgm:pt>
    <dgm:pt modelId="{4128799C-28D8-4199-8A86-7E998F0ADCED}" type="pres">
      <dgm:prSet presAssocID="{246A43E8-59DA-4E4A-852E-148DCDC67D0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43B329-03F1-487C-ABCD-712E35DC71B7}" type="presOf" srcId="{E9E6DF95-63D6-4BD5-8505-F779166B7470}" destId="{5B7B2241-C837-4793-BEB0-80B989D8CD72}" srcOrd="0" destOrd="0" presId="urn:microsoft.com/office/officeart/2005/8/layout/vList2"/>
    <dgm:cxn modelId="{8680DB50-5671-4AF3-9AF9-B4808C043FFB}" type="presOf" srcId="{2051078D-76AA-4627-B3B1-9C6DF5DA82A9}" destId="{C6B1F8A6-FD83-4961-BDC1-24A8AE59AE48}" srcOrd="0" destOrd="0" presId="urn:microsoft.com/office/officeart/2005/8/layout/vList2"/>
    <dgm:cxn modelId="{D3C5C25C-FD33-4FDE-8223-82FB9B44E753}" srcId="{E9E6DF95-63D6-4BD5-8505-F779166B7470}" destId="{246A43E8-59DA-4E4A-852E-148DCDC67D0E}" srcOrd="1" destOrd="0" parTransId="{DC8AFFD4-DAC1-4344-B528-3BFD511FBEE8}" sibTransId="{AE4BD496-5D3E-46CB-837A-E569CBE96F5D}"/>
    <dgm:cxn modelId="{04435F4A-D9F3-4B55-B367-44BEB125B778}" type="presOf" srcId="{246A43E8-59DA-4E4A-852E-148DCDC67D0E}" destId="{4128799C-28D8-4199-8A86-7E998F0ADCED}" srcOrd="0" destOrd="0" presId="urn:microsoft.com/office/officeart/2005/8/layout/vList2"/>
    <dgm:cxn modelId="{18AE0410-A538-4F05-B4B5-CEEBD2A34CB0}" srcId="{E9E6DF95-63D6-4BD5-8505-F779166B7470}" destId="{2051078D-76AA-4627-B3B1-9C6DF5DA82A9}" srcOrd="0" destOrd="0" parTransId="{14C92E3F-F061-464D-B404-94431051BE1A}" sibTransId="{9D186820-F0CC-42FD-964D-87F057AC7CD4}"/>
    <dgm:cxn modelId="{9F126A59-E0AB-4E87-9119-93C06900899B}" type="presParOf" srcId="{5B7B2241-C837-4793-BEB0-80B989D8CD72}" destId="{C6B1F8A6-FD83-4961-BDC1-24A8AE59AE48}" srcOrd="0" destOrd="0" presId="urn:microsoft.com/office/officeart/2005/8/layout/vList2"/>
    <dgm:cxn modelId="{DE4522A7-834A-42EA-8D67-69E1997550BC}" type="presParOf" srcId="{5B7B2241-C837-4793-BEB0-80B989D8CD72}" destId="{FAD2403B-8C46-4D6E-8FA0-9DF69D3E8A98}" srcOrd="1" destOrd="0" presId="urn:microsoft.com/office/officeart/2005/8/layout/vList2"/>
    <dgm:cxn modelId="{E93DC85D-59AF-43D2-B825-968383920EDE}" type="presParOf" srcId="{5B7B2241-C837-4793-BEB0-80B989D8CD72}" destId="{4128799C-28D8-4199-8A86-7E998F0ADCE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F0FE2AB-E997-472C-A02C-E3626FF9AF9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3456FB-5966-4BD0-B54B-F1FD8EB911D7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доведение </a:t>
          </a:r>
          <a:r>
            <a:rPr lang="ru-RU" dirty="0" smtClean="0">
              <a:solidFill>
                <a:srgbClr val="FF0000"/>
              </a:solidFill>
            </a:rPr>
            <a:t>в 2012 году </a:t>
          </a:r>
          <a:r>
            <a:rPr lang="ru-RU" dirty="0" smtClean="0">
              <a:solidFill>
                <a:schemeClr val="tx1"/>
              </a:solidFill>
            </a:rPr>
            <a:t>средней заработной платы </a:t>
          </a:r>
          <a:r>
            <a:rPr lang="ru-RU" dirty="0" smtClean="0">
              <a:solidFill>
                <a:srgbClr val="FF0000"/>
              </a:solidFill>
            </a:rPr>
            <a:t>педагогических работников </a:t>
          </a:r>
          <a:r>
            <a:rPr lang="ru-RU" dirty="0" smtClean="0">
              <a:solidFill>
                <a:schemeClr val="tx1"/>
              </a:solidFill>
            </a:rPr>
            <a:t>образовательных учреждений </a:t>
          </a:r>
          <a:r>
            <a:rPr lang="ru-RU" dirty="0" smtClean="0">
              <a:solidFill>
                <a:srgbClr val="FF0000"/>
              </a:solidFill>
            </a:rPr>
            <a:t>общего образования </a:t>
          </a:r>
          <a:r>
            <a:rPr lang="ru-RU" dirty="0" smtClean="0">
              <a:solidFill>
                <a:schemeClr val="tx1"/>
              </a:solidFill>
            </a:rPr>
            <a:t>до средней заработной платы в соответствующем регионе</a:t>
          </a:r>
        </a:p>
        <a:p>
          <a:endParaRPr lang="ru-RU" dirty="0">
            <a:solidFill>
              <a:schemeClr val="tx1"/>
            </a:solidFill>
          </a:endParaRPr>
        </a:p>
      </dgm:t>
    </dgm:pt>
    <dgm:pt modelId="{1A69F197-7FB8-430F-B6DE-FBF375E7D98A}" type="parTrans" cxnId="{C402A0DF-20FA-4E0E-849F-B5BFA3322953}">
      <dgm:prSet/>
      <dgm:spPr/>
      <dgm:t>
        <a:bodyPr/>
        <a:lstStyle/>
        <a:p>
          <a:endParaRPr lang="ru-RU"/>
        </a:p>
      </dgm:t>
    </dgm:pt>
    <dgm:pt modelId="{538F3ABA-CEF5-4FD9-98E4-52786FE44182}" type="sibTrans" cxnId="{C402A0DF-20FA-4E0E-849F-B5BFA3322953}">
      <dgm:prSet/>
      <dgm:spPr/>
      <dgm:t>
        <a:bodyPr/>
        <a:lstStyle/>
        <a:p>
          <a:endParaRPr lang="ru-RU"/>
        </a:p>
      </dgm:t>
    </dgm:pt>
    <dgm:pt modelId="{07DDE06E-7848-472E-8C41-6FF7CE2427C1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доведение </a:t>
          </a:r>
          <a:r>
            <a:rPr lang="ru-RU" dirty="0" smtClean="0">
              <a:solidFill>
                <a:srgbClr val="FF0000"/>
              </a:solidFill>
            </a:rPr>
            <a:t>к 2013 году </a:t>
          </a:r>
          <a:r>
            <a:rPr lang="ru-RU" dirty="0" smtClean="0">
              <a:solidFill>
                <a:schemeClr val="tx1"/>
              </a:solidFill>
            </a:rPr>
            <a:t>средней заработной платы </a:t>
          </a:r>
          <a:r>
            <a:rPr lang="ru-RU" dirty="0" smtClean="0">
              <a:solidFill>
                <a:srgbClr val="FF0000"/>
              </a:solidFill>
            </a:rPr>
            <a:t>педагогических работников дошкольных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smtClean="0">
              <a:solidFill>
                <a:srgbClr val="FF0000"/>
              </a:solidFill>
            </a:rPr>
            <a:t>образовательных</a:t>
          </a:r>
          <a:r>
            <a:rPr lang="ru-RU" dirty="0" smtClean="0">
              <a:solidFill>
                <a:schemeClr val="tx1"/>
              </a:solidFill>
            </a:rPr>
            <a:t> учреждений до средней заработной платы в сфере общего образования в соответствующем регионе</a:t>
          </a:r>
        </a:p>
        <a:p>
          <a:endParaRPr lang="ru-RU" dirty="0"/>
        </a:p>
      </dgm:t>
    </dgm:pt>
    <dgm:pt modelId="{62143D46-625D-4DDF-84E2-553F4FA26FF6}" type="parTrans" cxnId="{F16DF1FC-48AA-4E7F-A379-FDB18A98B531}">
      <dgm:prSet/>
      <dgm:spPr/>
      <dgm:t>
        <a:bodyPr/>
        <a:lstStyle/>
        <a:p>
          <a:endParaRPr lang="ru-RU"/>
        </a:p>
      </dgm:t>
    </dgm:pt>
    <dgm:pt modelId="{C03FE999-C245-478D-8BD2-D8F937074F69}" type="sibTrans" cxnId="{F16DF1FC-48AA-4E7F-A379-FDB18A98B531}">
      <dgm:prSet/>
      <dgm:spPr/>
      <dgm:t>
        <a:bodyPr/>
        <a:lstStyle/>
        <a:p>
          <a:endParaRPr lang="ru-RU"/>
        </a:p>
      </dgm:t>
    </dgm:pt>
    <dgm:pt modelId="{FED636F2-53C0-43FD-8088-84D9B0C31D70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повышение </a:t>
          </a:r>
          <a:r>
            <a:rPr lang="ru-RU" dirty="0" smtClean="0">
              <a:solidFill>
                <a:srgbClr val="FF0000"/>
              </a:solidFill>
            </a:rPr>
            <a:t>к 2018 году </a:t>
          </a:r>
          <a:r>
            <a:rPr lang="ru-RU" dirty="0" smtClean="0">
              <a:solidFill>
                <a:schemeClr val="tx1"/>
              </a:solidFill>
            </a:rPr>
            <a:t>средней заработной </a:t>
          </a:r>
          <a:r>
            <a:rPr lang="ru-RU" dirty="0" smtClean="0">
              <a:solidFill>
                <a:srgbClr val="FF0000"/>
              </a:solidFill>
            </a:rPr>
            <a:t>преподавателей образовательных учреждений высшего профессионального образования </a:t>
          </a:r>
          <a:r>
            <a:rPr lang="ru-RU" dirty="0" smtClean="0">
              <a:solidFill>
                <a:schemeClr val="tx1"/>
              </a:solidFill>
            </a:rPr>
            <a:t>и научных сотрудников до 200 процентов от средней заработной платы в соответствующем регионе</a:t>
          </a:r>
        </a:p>
        <a:p>
          <a:endParaRPr lang="ru-RU" dirty="0"/>
        </a:p>
      </dgm:t>
    </dgm:pt>
    <dgm:pt modelId="{85835710-65FB-43EF-979A-B5AE92E6A12A}" type="parTrans" cxnId="{CADC354D-1434-45E3-8192-3E1B48F1090E}">
      <dgm:prSet/>
      <dgm:spPr/>
      <dgm:t>
        <a:bodyPr/>
        <a:lstStyle/>
        <a:p>
          <a:endParaRPr lang="ru-RU"/>
        </a:p>
      </dgm:t>
    </dgm:pt>
    <dgm:pt modelId="{10C1E31C-2303-4D56-ACF6-255E757BEF9A}" type="sibTrans" cxnId="{CADC354D-1434-45E3-8192-3E1B48F1090E}">
      <dgm:prSet/>
      <dgm:spPr/>
      <dgm:t>
        <a:bodyPr/>
        <a:lstStyle/>
        <a:p>
          <a:endParaRPr lang="ru-RU"/>
        </a:p>
      </dgm:t>
    </dgm:pt>
    <dgm:pt modelId="{3E59D69B-909E-4CCE-BF84-11694C14F91E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доведение </a:t>
          </a:r>
          <a:r>
            <a:rPr lang="ru-RU" dirty="0" smtClean="0">
              <a:solidFill>
                <a:srgbClr val="FF0000"/>
              </a:solidFill>
            </a:rPr>
            <a:t>к 2018 году </a:t>
          </a:r>
          <a:r>
            <a:rPr lang="ru-RU" dirty="0" smtClean="0">
              <a:solidFill>
                <a:schemeClr val="tx1"/>
              </a:solidFill>
            </a:rPr>
            <a:t>средней заработной платы </a:t>
          </a:r>
          <a:r>
            <a:rPr lang="ru-RU" dirty="0" smtClean="0">
              <a:solidFill>
                <a:srgbClr val="FF0000"/>
              </a:solidFill>
            </a:rPr>
            <a:t>преподавателей и мастеров производственного обучения </a:t>
          </a:r>
          <a:r>
            <a:rPr lang="ru-RU" dirty="0" smtClean="0">
              <a:solidFill>
                <a:schemeClr val="tx1"/>
              </a:solidFill>
            </a:rPr>
            <a:t>образовательных учреждений </a:t>
          </a:r>
          <a:r>
            <a:rPr lang="ru-RU" dirty="0" smtClean="0">
              <a:solidFill>
                <a:srgbClr val="FF0000"/>
              </a:solidFill>
            </a:rPr>
            <a:t>начального и среднего профессионального образования</a:t>
          </a:r>
          <a:r>
            <a:rPr lang="ru-RU" dirty="0" smtClean="0">
              <a:solidFill>
                <a:schemeClr val="tx1"/>
              </a:solidFill>
            </a:rPr>
            <a:t> до средней заработной платы в соответствующем регионе</a:t>
          </a:r>
        </a:p>
        <a:p>
          <a:endParaRPr lang="ru-RU" dirty="0"/>
        </a:p>
      </dgm:t>
    </dgm:pt>
    <dgm:pt modelId="{1F81ADC9-078D-4586-AC37-C4BD25419B2F}" type="sibTrans" cxnId="{F4A35DAA-7600-41A7-8E4F-B7B4764A6437}">
      <dgm:prSet/>
      <dgm:spPr/>
      <dgm:t>
        <a:bodyPr/>
        <a:lstStyle/>
        <a:p>
          <a:endParaRPr lang="ru-RU"/>
        </a:p>
      </dgm:t>
    </dgm:pt>
    <dgm:pt modelId="{AB25766D-8756-46D8-B691-12A55CE7711A}" type="parTrans" cxnId="{F4A35DAA-7600-41A7-8E4F-B7B4764A6437}">
      <dgm:prSet/>
      <dgm:spPr/>
      <dgm:t>
        <a:bodyPr/>
        <a:lstStyle/>
        <a:p>
          <a:endParaRPr lang="ru-RU"/>
        </a:p>
      </dgm:t>
    </dgm:pt>
    <dgm:pt modelId="{9DF37B11-8601-4C60-A0E4-4A454B71C8C3}" type="pres">
      <dgm:prSet presAssocID="{5F0FE2AB-E997-472C-A02C-E3626FF9AF9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356108-C8D0-4672-8B80-C8C099B08A20}" type="pres">
      <dgm:prSet presAssocID="{EC3456FB-5966-4BD0-B54B-F1FD8EB911D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B45BF7-920F-4110-9FDF-9B03AC10A398}" type="pres">
      <dgm:prSet presAssocID="{538F3ABA-CEF5-4FD9-98E4-52786FE44182}" presName="sibTrans" presStyleCnt="0"/>
      <dgm:spPr/>
    </dgm:pt>
    <dgm:pt modelId="{8E94AFB9-0092-443C-8AD4-FAD38E5F985F}" type="pres">
      <dgm:prSet presAssocID="{07DDE06E-7848-472E-8C41-6FF7CE2427C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724101-50E5-4AAE-9F06-18BB8F0ECB5C}" type="pres">
      <dgm:prSet presAssocID="{C03FE999-C245-478D-8BD2-D8F937074F69}" presName="sibTrans" presStyleCnt="0"/>
      <dgm:spPr/>
    </dgm:pt>
    <dgm:pt modelId="{ACD70502-9DDB-48FF-8C33-C133A56442D5}" type="pres">
      <dgm:prSet presAssocID="{3E59D69B-909E-4CCE-BF84-11694C14F91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84A490-CF45-4271-A643-83C756E303C0}" type="pres">
      <dgm:prSet presAssocID="{1F81ADC9-078D-4586-AC37-C4BD25419B2F}" presName="sibTrans" presStyleCnt="0"/>
      <dgm:spPr/>
    </dgm:pt>
    <dgm:pt modelId="{36C34184-15AD-459E-8E5B-0D2E07434EA5}" type="pres">
      <dgm:prSet presAssocID="{FED636F2-53C0-43FD-8088-84D9B0C31D7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03210C-E57C-4B47-B1BC-7C022599117F}" type="presOf" srcId="{3E59D69B-909E-4CCE-BF84-11694C14F91E}" destId="{ACD70502-9DDB-48FF-8C33-C133A56442D5}" srcOrd="0" destOrd="0" presId="urn:microsoft.com/office/officeart/2005/8/layout/default#1"/>
    <dgm:cxn modelId="{711BE098-E711-4955-B333-886E94C00BB2}" type="presOf" srcId="{07DDE06E-7848-472E-8C41-6FF7CE2427C1}" destId="{8E94AFB9-0092-443C-8AD4-FAD38E5F985F}" srcOrd="0" destOrd="0" presId="urn:microsoft.com/office/officeart/2005/8/layout/default#1"/>
    <dgm:cxn modelId="{9C6F8B51-6EC7-4F7A-AE26-89CAAF38EC4C}" type="presOf" srcId="{EC3456FB-5966-4BD0-B54B-F1FD8EB911D7}" destId="{7D356108-C8D0-4672-8B80-C8C099B08A20}" srcOrd="0" destOrd="0" presId="urn:microsoft.com/office/officeart/2005/8/layout/default#1"/>
    <dgm:cxn modelId="{0A66B34A-8006-479D-9955-C352215F8D1B}" type="presOf" srcId="{5F0FE2AB-E997-472C-A02C-E3626FF9AF9B}" destId="{9DF37B11-8601-4C60-A0E4-4A454B71C8C3}" srcOrd="0" destOrd="0" presId="urn:microsoft.com/office/officeart/2005/8/layout/default#1"/>
    <dgm:cxn modelId="{727C4753-C7E5-4684-9099-ADC48DBD2947}" type="presOf" srcId="{FED636F2-53C0-43FD-8088-84D9B0C31D70}" destId="{36C34184-15AD-459E-8E5B-0D2E07434EA5}" srcOrd="0" destOrd="0" presId="urn:microsoft.com/office/officeart/2005/8/layout/default#1"/>
    <dgm:cxn modelId="{C402A0DF-20FA-4E0E-849F-B5BFA3322953}" srcId="{5F0FE2AB-E997-472C-A02C-E3626FF9AF9B}" destId="{EC3456FB-5966-4BD0-B54B-F1FD8EB911D7}" srcOrd="0" destOrd="0" parTransId="{1A69F197-7FB8-430F-B6DE-FBF375E7D98A}" sibTransId="{538F3ABA-CEF5-4FD9-98E4-52786FE44182}"/>
    <dgm:cxn modelId="{CADC354D-1434-45E3-8192-3E1B48F1090E}" srcId="{5F0FE2AB-E997-472C-A02C-E3626FF9AF9B}" destId="{FED636F2-53C0-43FD-8088-84D9B0C31D70}" srcOrd="3" destOrd="0" parTransId="{85835710-65FB-43EF-979A-B5AE92E6A12A}" sibTransId="{10C1E31C-2303-4D56-ACF6-255E757BEF9A}"/>
    <dgm:cxn modelId="{F4A35DAA-7600-41A7-8E4F-B7B4764A6437}" srcId="{5F0FE2AB-E997-472C-A02C-E3626FF9AF9B}" destId="{3E59D69B-909E-4CCE-BF84-11694C14F91E}" srcOrd="2" destOrd="0" parTransId="{AB25766D-8756-46D8-B691-12A55CE7711A}" sibTransId="{1F81ADC9-078D-4586-AC37-C4BD25419B2F}"/>
    <dgm:cxn modelId="{F16DF1FC-48AA-4E7F-A379-FDB18A98B531}" srcId="{5F0FE2AB-E997-472C-A02C-E3626FF9AF9B}" destId="{07DDE06E-7848-472E-8C41-6FF7CE2427C1}" srcOrd="1" destOrd="0" parTransId="{62143D46-625D-4DDF-84E2-553F4FA26FF6}" sibTransId="{C03FE999-C245-478D-8BD2-D8F937074F69}"/>
    <dgm:cxn modelId="{94804E71-1EB1-4568-BD41-EDCAAFAD05CA}" type="presParOf" srcId="{9DF37B11-8601-4C60-A0E4-4A454B71C8C3}" destId="{7D356108-C8D0-4672-8B80-C8C099B08A20}" srcOrd="0" destOrd="0" presId="urn:microsoft.com/office/officeart/2005/8/layout/default#1"/>
    <dgm:cxn modelId="{3B8CDB84-184B-466D-97F1-71754D7D9D3C}" type="presParOf" srcId="{9DF37B11-8601-4C60-A0E4-4A454B71C8C3}" destId="{87B45BF7-920F-4110-9FDF-9B03AC10A398}" srcOrd="1" destOrd="0" presId="urn:microsoft.com/office/officeart/2005/8/layout/default#1"/>
    <dgm:cxn modelId="{36BA252C-6EB3-4EF4-B095-1CDF1FE419B0}" type="presParOf" srcId="{9DF37B11-8601-4C60-A0E4-4A454B71C8C3}" destId="{8E94AFB9-0092-443C-8AD4-FAD38E5F985F}" srcOrd="2" destOrd="0" presId="urn:microsoft.com/office/officeart/2005/8/layout/default#1"/>
    <dgm:cxn modelId="{D36484E2-AB2F-4049-8807-EA1143CC6EE9}" type="presParOf" srcId="{9DF37B11-8601-4C60-A0E4-4A454B71C8C3}" destId="{E3724101-50E5-4AAE-9F06-18BB8F0ECB5C}" srcOrd="3" destOrd="0" presId="urn:microsoft.com/office/officeart/2005/8/layout/default#1"/>
    <dgm:cxn modelId="{C9A67720-8ED3-4BB7-946F-6A1EF028C40C}" type="presParOf" srcId="{9DF37B11-8601-4C60-A0E4-4A454B71C8C3}" destId="{ACD70502-9DDB-48FF-8C33-C133A56442D5}" srcOrd="4" destOrd="0" presId="urn:microsoft.com/office/officeart/2005/8/layout/default#1"/>
    <dgm:cxn modelId="{124E6397-89BB-4F42-8487-8CA3C3F1E2E7}" type="presParOf" srcId="{9DF37B11-8601-4C60-A0E4-4A454B71C8C3}" destId="{B084A490-CF45-4271-A643-83C756E303C0}" srcOrd="5" destOrd="0" presId="urn:microsoft.com/office/officeart/2005/8/layout/default#1"/>
    <dgm:cxn modelId="{1B28FB8F-7496-4B77-9958-C4602426C40F}" type="presParOf" srcId="{9DF37B11-8601-4C60-A0E4-4A454B71C8C3}" destId="{36C34184-15AD-459E-8E5B-0D2E07434EA5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3E7D84F-41C8-4D48-AEB4-89DC39F53F63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9E11A5-4570-4E9B-AF12-20781E93487A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достижение к 2016 </a:t>
          </a:r>
          <a:r>
            <a:rPr lang="ru-RU" sz="1800" dirty="0" smtClean="0">
              <a:solidFill>
                <a:srgbClr val="FF0000"/>
              </a:solidFill>
            </a:rPr>
            <a:t>году 100 процентов доступности дошкольного образования </a:t>
          </a:r>
          <a:r>
            <a:rPr lang="ru-RU" sz="1800" dirty="0" smtClean="0">
              <a:solidFill>
                <a:schemeClr val="tx1"/>
              </a:solidFill>
            </a:rPr>
            <a:t>для детей в возрасте от трех до семи лет</a:t>
          </a:r>
        </a:p>
        <a:p>
          <a:endParaRPr lang="ru-RU" sz="1200" dirty="0"/>
        </a:p>
      </dgm:t>
    </dgm:pt>
    <dgm:pt modelId="{F6D8D13B-F709-4C68-8018-8511F6D57E30}" type="parTrans" cxnId="{A1FB3B0D-71AD-4606-9449-3419FFF68AAE}">
      <dgm:prSet/>
      <dgm:spPr/>
      <dgm:t>
        <a:bodyPr/>
        <a:lstStyle/>
        <a:p>
          <a:endParaRPr lang="ru-RU"/>
        </a:p>
      </dgm:t>
    </dgm:pt>
    <dgm:pt modelId="{FA5B134F-A81C-4CD1-805E-7DE32FC6B5DE}" type="sibTrans" cxnId="{A1FB3B0D-71AD-4606-9449-3419FFF68AAE}">
      <dgm:prSet/>
      <dgm:spPr/>
      <dgm:t>
        <a:bodyPr/>
        <a:lstStyle/>
        <a:p>
          <a:endParaRPr lang="ru-RU"/>
        </a:p>
      </dgm:t>
    </dgm:pt>
    <dgm:pt modelId="{732303C4-6153-464C-92AB-FD5432A04AA2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увеличение к 2015 году доли </a:t>
          </a:r>
          <a:r>
            <a:rPr lang="ru-RU" sz="1600" dirty="0" smtClean="0">
              <a:solidFill>
                <a:srgbClr val="FF0000"/>
              </a:solidFill>
            </a:rPr>
            <a:t>занятого населения </a:t>
          </a:r>
          <a:r>
            <a:rPr lang="ru-RU" sz="1600" dirty="0" smtClean="0">
              <a:solidFill>
                <a:schemeClr val="tx1"/>
              </a:solidFill>
            </a:rPr>
            <a:t>в возрасте от 25 до 65 лет, </a:t>
          </a:r>
          <a:r>
            <a:rPr lang="ru-RU" sz="1600" dirty="0" smtClean="0">
              <a:solidFill>
                <a:srgbClr val="FF0000"/>
              </a:solidFill>
            </a:rPr>
            <a:t>прошедшего повышение квалификации</a:t>
          </a:r>
          <a:r>
            <a:rPr lang="ru-RU" sz="1600" dirty="0" smtClean="0">
              <a:solidFill>
                <a:schemeClr val="tx1"/>
              </a:solidFill>
            </a:rPr>
            <a:t> и (или) </a:t>
          </a:r>
          <a:r>
            <a:rPr lang="ru-RU" sz="1600" dirty="0" smtClean="0">
              <a:solidFill>
                <a:srgbClr val="FF0000"/>
              </a:solidFill>
            </a:rPr>
            <a:t>профессиональную подготовку</a:t>
          </a:r>
          <a:r>
            <a:rPr lang="ru-RU" sz="1600" dirty="0" smtClean="0">
              <a:solidFill>
                <a:schemeClr val="tx1"/>
              </a:solidFill>
            </a:rPr>
            <a:t>, в общей численности занятого в области экономики населения этой возрастной группы </a:t>
          </a:r>
          <a:r>
            <a:rPr lang="ru-RU" sz="1600" dirty="0" smtClean="0">
              <a:solidFill>
                <a:srgbClr val="FF0000"/>
              </a:solidFill>
            </a:rPr>
            <a:t>до 37 процентов</a:t>
          </a:r>
        </a:p>
        <a:p>
          <a:endParaRPr lang="ru-RU" sz="1200" dirty="0"/>
        </a:p>
      </dgm:t>
    </dgm:pt>
    <dgm:pt modelId="{EB57EE0E-99DF-4313-8ECA-3974CFBE7002}" type="parTrans" cxnId="{DD86A956-5311-4FC4-BB40-2F26A8738F7E}">
      <dgm:prSet/>
      <dgm:spPr/>
      <dgm:t>
        <a:bodyPr/>
        <a:lstStyle/>
        <a:p>
          <a:endParaRPr lang="ru-RU"/>
        </a:p>
      </dgm:t>
    </dgm:pt>
    <dgm:pt modelId="{A30E39FE-9760-4280-ACC6-750EC089CE4E}" type="sibTrans" cxnId="{DD86A956-5311-4FC4-BB40-2F26A8738F7E}">
      <dgm:prSet/>
      <dgm:spPr/>
      <dgm:t>
        <a:bodyPr/>
        <a:lstStyle/>
        <a:p>
          <a:endParaRPr lang="ru-RU"/>
        </a:p>
      </dgm:t>
    </dgm:pt>
    <dgm:pt modelId="{FB5CB465-24C8-458F-93AE-0B98DECA2CD6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увеличение к 2020 году доли образовательных учреждений </a:t>
          </a:r>
          <a:r>
            <a:rPr lang="ru-RU" sz="1600" dirty="0" smtClean="0">
              <a:solidFill>
                <a:srgbClr val="FF0000"/>
              </a:solidFill>
            </a:rPr>
            <a:t>среднего профессионального образования </a:t>
          </a:r>
          <a:r>
            <a:rPr lang="ru-RU" sz="1600" dirty="0" smtClean="0">
              <a:solidFill>
                <a:schemeClr val="tx1"/>
              </a:solidFill>
            </a:rPr>
            <a:t>и образовательных учреждений </a:t>
          </a:r>
          <a:r>
            <a:rPr lang="ru-RU" sz="1600" dirty="0" smtClean="0">
              <a:solidFill>
                <a:srgbClr val="FF0000"/>
              </a:solidFill>
            </a:rPr>
            <a:t>высшего профессионального образования</a:t>
          </a:r>
          <a:r>
            <a:rPr lang="ru-RU" sz="1600" dirty="0" smtClean="0">
              <a:solidFill>
                <a:schemeClr val="tx1"/>
              </a:solidFill>
            </a:rPr>
            <a:t>, здания которых приспособлены для обучения </a:t>
          </a:r>
          <a:r>
            <a:rPr lang="ru-RU" sz="1600" dirty="0" smtClean="0">
              <a:solidFill>
                <a:srgbClr val="FF0000"/>
              </a:solidFill>
            </a:rPr>
            <a:t>лиц с ограниченными возможностями здоровья, с 3 до 25</a:t>
          </a:r>
          <a:r>
            <a:rPr lang="ru-RU" sz="1600" dirty="0" smtClean="0">
              <a:solidFill>
                <a:schemeClr val="tx1"/>
              </a:solidFill>
            </a:rPr>
            <a:t> процентов</a:t>
          </a:r>
        </a:p>
        <a:p>
          <a:endParaRPr lang="ru-RU" sz="1200" dirty="0"/>
        </a:p>
      </dgm:t>
    </dgm:pt>
    <dgm:pt modelId="{BD516023-4CD5-4E16-AF4F-26404714E6B9}" type="parTrans" cxnId="{A1D6F31D-2EA3-49B6-99E2-80D458AFEE95}">
      <dgm:prSet/>
      <dgm:spPr/>
      <dgm:t>
        <a:bodyPr/>
        <a:lstStyle/>
        <a:p>
          <a:endParaRPr lang="ru-RU"/>
        </a:p>
      </dgm:t>
    </dgm:pt>
    <dgm:pt modelId="{70980572-8866-4781-8693-382DF87D3DDC}" type="sibTrans" cxnId="{A1D6F31D-2EA3-49B6-99E2-80D458AFEE95}">
      <dgm:prSet/>
      <dgm:spPr/>
      <dgm:t>
        <a:bodyPr/>
        <a:lstStyle/>
        <a:p>
          <a:endParaRPr lang="ru-RU"/>
        </a:p>
      </dgm:t>
    </dgm:pt>
    <dgm:pt modelId="{6B13EB65-3191-48AB-BA1D-E9B7A4D628F7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увеличение к 2020 году числа детей в возрасте от 5 до 18 лет, </a:t>
          </a:r>
          <a:r>
            <a:rPr lang="ru-RU" b="0" dirty="0" smtClean="0">
              <a:solidFill>
                <a:srgbClr val="FF0000"/>
              </a:solidFill>
            </a:rPr>
            <a:t>обучающихся по дополнительным образовательным</a:t>
          </a:r>
          <a:r>
            <a:rPr lang="ru-RU" b="0" dirty="0" smtClean="0">
              <a:solidFill>
                <a:schemeClr val="tx1"/>
              </a:solidFill>
            </a:rPr>
            <a:t> программам, в общей численности детей этого возраста </a:t>
          </a:r>
          <a:r>
            <a:rPr lang="ru-RU" b="0" dirty="0" smtClean="0">
              <a:solidFill>
                <a:srgbClr val="FF0000"/>
              </a:solidFill>
            </a:rPr>
            <a:t>до 70 - 75 процентов</a:t>
          </a:r>
          <a:r>
            <a:rPr lang="ru-RU" b="0" dirty="0" smtClean="0">
              <a:solidFill>
                <a:schemeClr val="tx1"/>
              </a:solidFill>
            </a:rPr>
            <a:t>, предусмотрев, что 50 процентов из них должны обучаться за счет бюджетных ассигнований федерального бюджета</a:t>
          </a:r>
        </a:p>
        <a:p>
          <a:endParaRPr lang="ru-RU" dirty="0"/>
        </a:p>
      </dgm:t>
    </dgm:pt>
    <dgm:pt modelId="{D4A5515D-3C1B-45C4-9829-2FEB5987E51B}" type="parTrans" cxnId="{65F2ED06-A9AF-43F9-A55D-7AE8BFE678D0}">
      <dgm:prSet/>
      <dgm:spPr/>
      <dgm:t>
        <a:bodyPr/>
        <a:lstStyle/>
        <a:p>
          <a:endParaRPr lang="ru-RU"/>
        </a:p>
      </dgm:t>
    </dgm:pt>
    <dgm:pt modelId="{95A1EF0E-F15F-40BF-891A-5AAD990C298B}" type="sibTrans" cxnId="{65F2ED06-A9AF-43F9-A55D-7AE8BFE678D0}">
      <dgm:prSet/>
      <dgm:spPr/>
      <dgm:t>
        <a:bodyPr/>
        <a:lstStyle/>
        <a:p>
          <a:endParaRPr lang="ru-RU"/>
        </a:p>
      </dgm:t>
    </dgm:pt>
    <dgm:pt modelId="{F9467824-A89C-49CB-9AF8-1077FB42A581}" type="pres">
      <dgm:prSet presAssocID="{43E7D84F-41C8-4D48-AEB4-89DC39F53F6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96A2B8-6734-4281-B1C5-DE7E43C6719C}" type="pres">
      <dgm:prSet presAssocID="{589E11A5-4570-4E9B-AF12-20781E93487A}" presName="node" presStyleLbl="node1" presStyleIdx="0" presStyleCnt="4" custScaleX="124371" custScaleY="118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29BDB9-16D3-4FCC-A2E9-744748BA9A00}" type="pres">
      <dgm:prSet presAssocID="{FA5B134F-A81C-4CD1-805E-7DE32FC6B5DE}" presName="sibTrans" presStyleCnt="0"/>
      <dgm:spPr/>
    </dgm:pt>
    <dgm:pt modelId="{49BEADA6-E96D-407B-9C30-77BDABE92071}" type="pres">
      <dgm:prSet presAssocID="{732303C4-6153-464C-92AB-FD5432A04AA2}" presName="node" presStyleLbl="node1" presStyleIdx="1" presStyleCnt="4" custScaleX="175859" custScaleY="118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BBCE06-1B3F-4A10-B0D7-3E245DE4373C}" type="pres">
      <dgm:prSet presAssocID="{A30E39FE-9760-4280-ACC6-750EC089CE4E}" presName="sibTrans" presStyleCnt="0"/>
      <dgm:spPr/>
    </dgm:pt>
    <dgm:pt modelId="{BFCD4456-6310-44E1-8F07-91F893CFCFC7}" type="pres">
      <dgm:prSet presAssocID="{FB5CB465-24C8-458F-93AE-0B98DECA2CD6}" presName="node" presStyleLbl="node1" presStyleIdx="2" presStyleCnt="4" custScaleX="155060" custScaleY="118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89D470-6F15-4BC5-879B-0B90E1621FD8}" type="pres">
      <dgm:prSet presAssocID="{70980572-8866-4781-8693-382DF87D3DDC}" presName="sibTrans" presStyleCnt="0"/>
      <dgm:spPr/>
    </dgm:pt>
    <dgm:pt modelId="{A96AB295-7409-4F15-860A-2E4E7AEECF5E}" type="pres">
      <dgm:prSet presAssocID="{6B13EB65-3191-48AB-BA1D-E9B7A4D628F7}" presName="node" presStyleLbl="node1" presStyleIdx="3" presStyleCnt="4" custScaleX="154734" custScaleY="118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911567-35A1-485A-9619-9B7BB3C3C387}" type="presOf" srcId="{6B13EB65-3191-48AB-BA1D-E9B7A4D628F7}" destId="{A96AB295-7409-4F15-860A-2E4E7AEECF5E}" srcOrd="0" destOrd="0" presId="urn:microsoft.com/office/officeart/2005/8/layout/default#2"/>
    <dgm:cxn modelId="{F54EB08B-1DC0-41D8-BE5A-9BDF3626CB8E}" type="presOf" srcId="{FB5CB465-24C8-458F-93AE-0B98DECA2CD6}" destId="{BFCD4456-6310-44E1-8F07-91F893CFCFC7}" srcOrd="0" destOrd="0" presId="urn:microsoft.com/office/officeart/2005/8/layout/default#2"/>
    <dgm:cxn modelId="{65F2ED06-A9AF-43F9-A55D-7AE8BFE678D0}" srcId="{43E7D84F-41C8-4D48-AEB4-89DC39F53F63}" destId="{6B13EB65-3191-48AB-BA1D-E9B7A4D628F7}" srcOrd="3" destOrd="0" parTransId="{D4A5515D-3C1B-45C4-9829-2FEB5987E51B}" sibTransId="{95A1EF0E-F15F-40BF-891A-5AAD990C298B}"/>
    <dgm:cxn modelId="{A1FB3B0D-71AD-4606-9449-3419FFF68AAE}" srcId="{43E7D84F-41C8-4D48-AEB4-89DC39F53F63}" destId="{589E11A5-4570-4E9B-AF12-20781E93487A}" srcOrd="0" destOrd="0" parTransId="{F6D8D13B-F709-4C68-8018-8511F6D57E30}" sibTransId="{FA5B134F-A81C-4CD1-805E-7DE32FC6B5DE}"/>
    <dgm:cxn modelId="{26B11684-CDF7-410D-ADB2-F0A5552D8A7A}" type="presOf" srcId="{589E11A5-4570-4E9B-AF12-20781E93487A}" destId="{2D96A2B8-6734-4281-B1C5-DE7E43C6719C}" srcOrd="0" destOrd="0" presId="urn:microsoft.com/office/officeart/2005/8/layout/default#2"/>
    <dgm:cxn modelId="{DD13AC4B-4E52-4927-B2CC-32991C99F4E8}" type="presOf" srcId="{732303C4-6153-464C-92AB-FD5432A04AA2}" destId="{49BEADA6-E96D-407B-9C30-77BDABE92071}" srcOrd="0" destOrd="0" presId="urn:microsoft.com/office/officeart/2005/8/layout/default#2"/>
    <dgm:cxn modelId="{DD86A956-5311-4FC4-BB40-2F26A8738F7E}" srcId="{43E7D84F-41C8-4D48-AEB4-89DC39F53F63}" destId="{732303C4-6153-464C-92AB-FD5432A04AA2}" srcOrd="1" destOrd="0" parTransId="{EB57EE0E-99DF-4313-8ECA-3974CFBE7002}" sibTransId="{A30E39FE-9760-4280-ACC6-750EC089CE4E}"/>
    <dgm:cxn modelId="{A1D6F31D-2EA3-49B6-99E2-80D458AFEE95}" srcId="{43E7D84F-41C8-4D48-AEB4-89DC39F53F63}" destId="{FB5CB465-24C8-458F-93AE-0B98DECA2CD6}" srcOrd="2" destOrd="0" parTransId="{BD516023-4CD5-4E16-AF4F-26404714E6B9}" sibTransId="{70980572-8866-4781-8693-382DF87D3DDC}"/>
    <dgm:cxn modelId="{922226E9-18DC-4C8D-9615-D8B9EBDE6AE5}" type="presOf" srcId="{43E7D84F-41C8-4D48-AEB4-89DC39F53F63}" destId="{F9467824-A89C-49CB-9AF8-1077FB42A581}" srcOrd="0" destOrd="0" presId="urn:microsoft.com/office/officeart/2005/8/layout/default#2"/>
    <dgm:cxn modelId="{C87348B0-72AE-470C-B6DA-A4A138324850}" type="presParOf" srcId="{F9467824-A89C-49CB-9AF8-1077FB42A581}" destId="{2D96A2B8-6734-4281-B1C5-DE7E43C6719C}" srcOrd="0" destOrd="0" presId="urn:microsoft.com/office/officeart/2005/8/layout/default#2"/>
    <dgm:cxn modelId="{6923CF6F-7267-4E55-B965-A9AC328A3DC9}" type="presParOf" srcId="{F9467824-A89C-49CB-9AF8-1077FB42A581}" destId="{EA29BDB9-16D3-4FCC-A2E9-744748BA9A00}" srcOrd="1" destOrd="0" presId="urn:microsoft.com/office/officeart/2005/8/layout/default#2"/>
    <dgm:cxn modelId="{89239C90-5146-4DEC-AEB9-10AF49C4B3FE}" type="presParOf" srcId="{F9467824-A89C-49CB-9AF8-1077FB42A581}" destId="{49BEADA6-E96D-407B-9C30-77BDABE92071}" srcOrd="2" destOrd="0" presId="urn:microsoft.com/office/officeart/2005/8/layout/default#2"/>
    <dgm:cxn modelId="{C0B488FF-7871-4498-B13E-8F3A196152FF}" type="presParOf" srcId="{F9467824-A89C-49CB-9AF8-1077FB42A581}" destId="{8FBBCE06-1B3F-4A10-B0D7-3E245DE4373C}" srcOrd="3" destOrd="0" presId="urn:microsoft.com/office/officeart/2005/8/layout/default#2"/>
    <dgm:cxn modelId="{4F9E7BF7-1F40-48EB-BA58-E243B2A8AAA9}" type="presParOf" srcId="{F9467824-A89C-49CB-9AF8-1077FB42A581}" destId="{BFCD4456-6310-44E1-8F07-91F893CFCFC7}" srcOrd="4" destOrd="0" presId="urn:microsoft.com/office/officeart/2005/8/layout/default#2"/>
    <dgm:cxn modelId="{22E7C947-9FF3-4E4C-AB6F-73F4F35EB3FB}" type="presParOf" srcId="{F9467824-A89C-49CB-9AF8-1077FB42A581}" destId="{9089D470-6F15-4BC5-879B-0B90E1621FD8}" srcOrd="5" destOrd="0" presId="urn:microsoft.com/office/officeart/2005/8/layout/default#2"/>
    <dgm:cxn modelId="{53EEFCAA-7C6D-4494-95D4-43300EC2DDF5}" type="presParOf" srcId="{F9467824-A89C-49CB-9AF8-1077FB42A581}" destId="{A96AB295-7409-4F15-860A-2E4E7AEECF5E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63B6D60-3E60-4A9A-8A56-E1076AD787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7AFE22-60DF-4776-A040-68550382C54D}">
      <dgm:prSet custT="1"/>
      <dgm:spPr/>
      <dgm:t>
        <a:bodyPr/>
        <a:lstStyle/>
        <a:p>
          <a:pPr rtl="0"/>
          <a:r>
            <a:rPr lang="ru-RU" sz="3800" dirty="0" smtClean="0">
              <a:solidFill>
                <a:schemeClr val="tx1"/>
              </a:solidFill>
            </a:rPr>
            <a:t>Расходы консолидированного бюджета РФ на образование - </a:t>
          </a:r>
          <a:r>
            <a:rPr lang="ru-RU" sz="3800" b="1" dirty="0" smtClean="0">
              <a:solidFill>
                <a:schemeClr val="tx1"/>
              </a:solidFill>
            </a:rPr>
            <a:t>560 млрд. рублей</a:t>
          </a:r>
          <a:r>
            <a:rPr lang="ru-RU" sz="4500" b="1" dirty="0" smtClean="0"/>
            <a:t>. </a:t>
          </a:r>
          <a:endParaRPr lang="ru-RU" sz="4500" b="1" dirty="0"/>
        </a:p>
      </dgm:t>
    </dgm:pt>
    <dgm:pt modelId="{867FB959-A4D1-4029-A0D2-2332C6604FBB}" type="parTrans" cxnId="{668B7B5A-CD20-4C7F-A7AF-0CF24A023FC5}">
      <dgm:prSet/>
      <dgm:spPr/>
      <dgm:t>
        <a:bodyPr/>
        <a:lstStyle/>
        <a:p>
          <a:endParaRPr lang="ru-RU"/>
        </a:p>
      </dgm:t>
    </dgm:pt>
    <dgm:pt modelId="{E97B6A46-E32E-44A3-8190-44C8F57F5F14}" type="sibTrans" cxnId="{668B7B5A-CD20-4C7F-A7AF-0CF24A023FC5}">
      <dgm:prSet/>
      <dgm:spPr/>
      <dgm:t>
        <a:bodyPr/>
        <a:lstStyle/>
        <a:p>
          <a:endParaRPr lang="ru-RU"/>
        </a:p>
      </dgm:t>
    </dgm:pt>
    <dgm:pt modelId="{8CFC44DB-A873-4EFC-9E0C-62C0433346C7}">
      <dgm:prSet custT="1"/>
      <dgm:spPr/>
      <dgm:t>
        <a:bodyPr/>
        <a:lstStyle/>
        <a:p>
          <a:pPr rtl="0"/>
          <a:r>
            <a:rPr lang="ru-RU" sz="3800" dirty="0" smtClean="0">
              <a:solidFill>
                <a:schemeClr val="tx1"/>
              </a:solidFill>
            </a:rPr>
            <a:t>Доля расходов на образование в консолидированном бюджете году - 1</a:t>
          </a:r>
          <a:r>
            <a:rPr lang="ru-RU" sz="3800" b="1" dirty="0" smtClean="0">
              <a:solidFill>
                <a:schemeClr val="tx1"/>
              </a:solidFill>
            </a:rPr>
            <a:t>9%.  </a:t>
          </a:r>
          <a:endParaRPr lang="ru-RU" sz="3800" b="1" dirty="0">
            <a:solidFill>
              <a:schemeClr val="tx1"/>
            </a:solidFill>
          </a:endParaRPr>
        </a:p>
      </dgm:t>
    </dgm:pt>
    <dgm:pt modelId="{C88BE7D0-442F-40F2-8DA6-466609C23B83}" type="parTrans" cxnId="{2443638F-D592-4427-9C37-3B037C1E6C73}">
      <dgm:prSet/>
      <dgm:spPr/>
      <dgm:t>
        <a:bodyPr/>
        <a:lstStyle/>
        <a:p>
          <a:endParaRPr lang="ru-RU"/>
        </a:p>
      </dgm:t>
    </dgm:pt>
    <dgm:pt modelId="{E65BA336-04A0-421B-860C-0745C36CB9B1}" type="sibTrans" cxnId="{2443638F-D592-4427-9C37-3B037C1E6C73}">
      <dgm:prSet/>
      <dgm:spPr/>
      <dgm:t>
        <a:bodyPr/>
        <a:lstStyle/>
        <a:p>
          <a:endParaRPr lang="ru-RU"/>
        </a:p>
      </dgm:t>
    </dgm:pt>
    <dgm:pt modelId="{1495EE81-FDAB-413E-B584-1423D902EB10}" type="pres">
      <dgm:prSet presAssocID="{763B6D60-3E60-4A9A-8A56-E1076AD787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1F7EFC-6B72-466C-AEFF-D1EE89508EDD}" type="pres">
      <dgm:prSet presAssocID="{027AFE22-60DF-4776-A040-68550382C54D}" presName="parentText" presStyleLbl="node1" presStyleIdx="0" presStyleCnt="2" custLinFactNeighborX="566" custLinFactNeighborY="164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2930A-F512-43C1-8935-0B319FCB9FE4}" type="pres">
      <dgm:prSet presAssocID="{E97B6A46-E32E-44A3-8190-44C8F57F5F14}" presName="spacer" presStyleCnt="0"/>
      <dgm:spPr/>
    </dgm:pt>
    <dgm:pt modelId="{A76954C4-F4C4-4F66-B7EC-089A7488BA02}" type="pres">
      <dgm:prSet presAssocID="{8CFC44DB-A873-4EFC-9E0C-62C0433346C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CAF3B3-3B3B-4341-B652-36D04B86F4BC}" type="presOf" srcId="{027AFE22-60DF-4776-A040-68550382C54D}" destId="{631F7EFC-6B72-466C-AEFF-D1EE89508EDD}" srcOrd="0" destOrd="0" presId="urn:microsoft.com/office/officeart/2005/8/layout/vList2"/>
    <dgm:cxn modelId="{2443638F-D592-4427-9C37-3B037C1E6C73}" srcId="{763B6D60-3E60-4A9A-8A56-E1076AD787D3}" destId="{8CFC44DB-A873-4EFC-9E0C-62C0433346C7}" srcOrd="1" destOrd="0" parTransId="{C88BE7D0-442F-40F2-8DA6-466609C23B83}" sibTransId="{E65BA336-04A0-421B-860C-0745C36CB9B1}"/>
    <dgm:cxn modelId="{20D9D394-0541-4D3C-B3E8-C4FF3A726231}" type="presOf" srcId="{8CFC44DB-A873-4EFC-9E0C-62C0433346C7}" destId="{A76954C4-F4C4-4F66-B7EC-089A7488BA02}" srcOrd="0" destOrd="0" presId="urn:microsoft.com/office/officeart/2005/8/layout/vList2"/>
    <dgm:cxn modelId="{668B7B5A-CD20-4C7F-A7AF-0CF24A023FC5}" srcId="{763B6D60-3E60-4A9A-8A56-E1076AD787D3}" destId="{027AFE22-60DF-4776-A040-68550382C54D}" srcOrd="0" destOrd="0" parTransId="{867FB959-A4D1-4029-A0D2-2332C6604FBB}" sibTransId="{E97B6A46-E32E-44A3-8190-44C8F57F5F14}"/>
    <dgm:cxn modelId="{7A598797-D453-4464-9541-B32A54F62F74}" type="presOf" srcId="{763B6D60-3E60-4A9A-8A56-E1076AD787D3}" destId="{1495EE81-FDAB-413E-B584-1423D902EB10}" srcOrd="0" destOrd="0" presId="urn:microsoft.com/office/officeart/2005/8/layout/vList2"/>
    <dgm:cxn modelId="{7FEE60C0-B781-4D05-9615-785653933CFE}" type="presParOf" srcId="{1495EE81-FDAB-413E-B584-1423D902EB10}" destId="{631F7EFC-6B72-466C-AEFF-D1EE89508EDD}" srcOrd="0" destOrd="0" presId="urn:microsoft.com/office/officeart/2005/8/layout/vList2"/>
    <dgm:cxn modelId="{AF877B84-CE1A-4437-A645-51B49CD73675}" type="presParOf" srcId="{1495EE81-FDAB-413E-B584-1423D902EB10}" destId="{4B02930A-F512-43C1-8935-0B319FCB9FE4}" srcOrd="1" destOrd="0" presId="urn:microsoft.com/office/officeart/2005/8/layout/vList2"/>
    <dgm:cxn modelId="{FA71750E-818B-45DE-8F78-0C3E06A03E39}" type="presParOf" srcId="{1495EE81-FDAB-413E-B584-1423D902EB10}" destId="{A76954C4-F4C4-4F66-B7EC-089A7488BA0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DBA6F9B-1946-4AF7-812B-827471C8A95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E5C671-7525-42AD-B9B1-B5AB1E7945FB}">
      <dgm:prSet phldrT="[Текст]" custT="1"/>
      <dgm:spPr>
        <a:solidFill>
          <a:srgbClr val="0099FF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Конкурсное финансирование проектов и программ</a:t>
          </a:r>
          <a:endParaRPr lang="ru-RU" sz="2400" b="1" dirty="0">
            <a:solidFill>
              <a:schemeClr val="tx1"/>
            </a:solidFill>
          </a:endParaRPr>
        </a:p>
      </dgm:t>
    </dgm:pt>
    <dgm:pt modelId="{13224D80-B46C-4829-AEE0-14E490CD0FAB}" type="parTrans" cxnId="{A0B4A157-6B6D-4EA3-BAE4-48D84BD6383C}">
      <dgm:prSet/>
      <dgm:spPr/>
      <dgm:t>
        <a:bodyPr/>
        <a:lstStyle/>
        <a:p>
          <a:endParaRPr lang="ru-RU"/>
        </a:p>
      </dgm:t>
    </dgm:pt>
    <dgm:pt modelId="{9E126FAF-D03F-4812-972C-EE83E976EA3B}" type="sibTrans" cxnId="{A0B4A157-6B6D-4EA3-BAE4-48D84BD6383C}">
      <dgm:prSet/>
      <dgm:spPr/>
      <dgm:t>
        <a:bodyPr/>
        <a:lstStyle/>
        <a:p>
          <a:endParaRPr lang="ru-RU"/>
        </a:p>
      </dgm:t>
    </dgm:pt>
    <dgm:pt modelId="{E4DE9A9B-4729-43C5-B282-319B5A6B2A5A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Государственное задание на реализацию образовательных программ</a:t>
          </a:r>
          <a:endParaRPr lang="ru-RU" sz="2400" b="1" dirty="0">
            <a:solidFill>
              <a:schemeClr val="tx1"/>
            </a:solidFill>
          </a:endParaRPr>
        </a:p>
      </dgm:t>
    </dgm:pt>
    <dgm:pt modelId="{62CA7CB8-696C-42D9-BB53-52D056F53138}" type="parTrans" cxnId="{DBA6CA92-3816-4DF9-9EA2-C5286999743B}">
      <dgm:prSet/>
      <dgm:spPr/>
      <dgm:t>
        <a:bodyPr/>
        <a:lstStyle/>
        <a:p>
          <a:endParaRPr lang="ru-RU"/>
        </a:p>
      </dgm:t>
    </dgm:pt>
    <dgm:pt modelId="{26C5B0A3-9A02-4623-95CC-F0FDDB222B00}" type="sibTrans" cxnId="{DBA6CA92-3816-4DF9-9EA2-C5286999743B}">
      <dgm:prSet/>
      <dgm:spPr/>
      <dgm:t>
        <a:bodyPr/>
        <a:lstStyle/>
        <a:p>
          <a:endParaRPr lang="ru-RU"/>
        </a:p>
      </dgm:t>
    </dgm:pt>
    <dgm:pt modelId="{C8543BC7-35E1-4671-B816-ED7299C4323C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Субсидии образовательным организациям на реализацию программ и проектов развития</a:t>
          </a:r>
          <a:endParaRPr lang="ru-RU" sz="2400" b="1" dirty="0">
            <a:solidFill>
              <a:schemeClr val="tx1"/>
            </a:solidFill>
          </a:endParaRPr>
        </a:p>
      </dgm:t>
    </dgm:pt>
    <dgm:pt modelId="{961B6B99-A676-48B9-9D25-AE464E70FD1E}" type="parTrans" cxnId="{407B7770-D1E0-42C7-88F0-C1AC104A5456}">
      <dgm:prSet/>
      <dgm:spPr/>
      <dgm:t>
        <a:bodyPr/>
        <a:lstStyle/>
        <a:p>
          <a:endParaRPr lang="ru-RU"/>
        </a:p>
      </dgm:t>
    </dgm:pt>
    <dgm:pt modelId="{A68F5B6E-60D9-40A2-9405-7213BB637B55}" type="sibTrans" cxnId="{407B7770-D1E0-42C7-88F0-C1AC104A5456}">
      <dgm:prSet/>
      <dgm:spPr/>
      <dgm:t>
        <a:bodyPr/>
        <a:lstStyle/>
        <a:p>
          <a:endParaRPr lang="ru-RU"/>
        </a:p>
      </dgm:t>
    </dgm:pt>
    <dgm:pt modelId="{35EE9E28-3A6A-4903-B385-2A1DC0B19F81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Развитие инфраструктуры федеральной образовательной сети</a:t>
          </a:r>
          <a:endParaRPr lang="ru-RU" sz="2400" b="1" dirty="0">
            <a:solidFill>
              <a:schemeClr val="tx1"/>
            </a:solidFill>
          </a:endParaRPr>
        </a:p>
      </dgm:t>
    </dgm:pt>
    <dgm:pt modelId="{F5485C23-090F-4F7F-8949-182E517EE57C}" type="parTrans" cxnId="{7275B89D-2BBC-4C87-B6C4-49B5721277D8}">
      <dgm:prSet/>
      <dgm:spPr/>
      <dgm:t>
        <a:bodyPr/>
        <a:lstStyle/>
        <a:p>
          <a:endParaRPr lang="ru-RU"/>
        </a:p>
      </dgm:t>
    </dgm:pt>
    <dgm:pt modelId="{479AFEAA-1E8E-4FB5-AC64-134BBB5FCAAF}" type="sibTrans" cxnId="{7275B89D-2BBC-4C87-B6C4-49B5721277D8}">
      <dgm:prSet/>
      <dgm:spPr/>
      <dgm:t>
        <a:bodyPr/>
        <a:lstStyle/>
        <a:p>
          <a:endParaRPr lang="ru-RU"/>
        </a:p>
      </dgm:t>
    </dgm:pt>
    <dgm:pt modelId="{D5F51401-031C-4DC4-8854-835812B5B74C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Субсидии регионам </a:t>
          </a:r>
          <a:br>
            <a:rPr lang="ru-RU" sz="2400" b="1" dirty="0" smtClean="0">
              <a:solidFill>
                <a:schemeClr val="tx1"/>
              </a:solidFill>
            </a:rPr>
          </a:br>
          <a:r>
            <a:rPr lang="ru-RU" sz="2400" b="1" dirty="0" smtClean="0">
              <a:solidFill>
                <a:schemeClr val="tx1"/>
              </a:solidFill>
            </a:rPr>
            <a:t>на реализацию программ развития</a:t>
          </a:r>
          <a:endParaRPr lang="ru-RU" sz="2400" b="1" dirty="0">
            <a:solidFill>
              <a:schemeClr val="tx1"/>
            </a:solidFill>
          </a:endParaRPr>
        </a:p>
      </dgm:t>
    </dgm:pt>
    <dgm:pt modelId="{63F89961-1359-4331-A498-1139B58A6D01}" type="parTrans" cxnId="{BE1E4975-8D23-4144-AE76-5BBF1B110212}">
      <dgm:prSet/>
      <dgm:spPr/>
      <dgm:t>
        <a:bodyPr/>
        <a:lstStyle/>
        <a:p>
          <a:endParaRPr lang="ru-RU"/>
        </a:p>
      </dgm:t>
    </dgm:pt>
    <dgm:pt modelId="{963D2CF4-1F33-48F2-84C2-EA0616D91A2B}" type="sibTrans" cxnId="{BE1E4975-8D23-4144-AE76-5BBF1B110212}">
      <dgm:prSet/>
      <dgm:spPr/>
      <dgm:t>
        <a:bodyPr/>
        <a:lstStyle/>
        <a:p>
          <a:endParaRPr lang="ru-RU"/>
        </a:p>
      </dgm:t>
    </dgm:pt>
    <dgm:pt modelId="{AEC923EB-5A27-47DE-BF83-5397E6D058EB}">
      <dgm:prSet/>
      <dgm:spPr/>
      <dgm:t>
        <a:bodyPr/>
        <a:lstStyle/>
        <a:p>
          <a:endParaRPr lang="ru-RU"/>
        </a:p>
      </dgm:t>
    </dgm:pt>
    <dgm:pt modelId="{E48A6189-BB97-4623-A4DA-D612FD32C4E2}" type="parTrans" cxnId="{79BC6BAC-6C01-4E9F-AB52-5927FB7952E7}">
      <dgm:prSet/>
      <dgm:spPr/>
      <dgm:t>
        <a:bodyPr/>
        <a:lstStyle/>
        <a:p>
          <a:endParaRPr lang="ru-RU"/>
        </a:p>
      </dgm:t>
    </dgm:pt>
    <dgm:pt modelId="{B328DEDB-5AC3-48BB-A4C4-E8F17B056AD5}" type="sibTrans" cxnId="{79BC6BAC-6C01-4E9F-AB52-5927FB7952E7}">
      <dgm:prSet/>
      <dgm:spPr/>
      <dgm:t>
        <a:bodyPr/>
        <a:lstStyle/>
        <a:p>
          <a:endParaRPr lang="ru-RU"/>
        </a:p>
      </dgm:t>
    </dgm:pt>
    <dgm:pt modelId="{5D6DA5A1-D862-46FD-B21F-9B1E2FB59ABB}" type="pres">
      <dgm:prSet presAssocID="{5DBA6F9B-1946-4AF7-812B-827471C8A95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C52233-08C0-4598-9A1B-CB0B4E72D9F3}" type="pres">
      <dgm:prSet presAssocID="{5DBA6F9B-1946-4AF7-812B-827471C8A95B}" presName="matrix" presStyleCnt="0"/>
      <dgm:spPr/>
    </dgm:pt>
    <dgm:pt modelId="{91592B73-829D-4284-A919-D63A2ECAE21E}" type="pres">
      <dgm:prSet presAssocID="{5DBA6F9B-1946-4AF7-812B-827471C8A95B}" presName="tile1" presStyleLbl="node1" presStyleIdx="0" presStyleCnt="4"/>
      <dgm:spPr/>
      <dgm:t>
        <a:bodyPr/>
        <a:lstStyle/>
        <a:p>
          <a:endParaRPr lang="ru-RU"/>
        </a:p>
      </dgm:t>
    </dgm:pt>
    <dgm:pt modelId="{C07E0166-CC4E-4F89-91C5-64722FE6BC98}" type="pres">
      <dgm:prSet presAssocID="{5DBA6F9B-1946-4AF7-812B-827471C8A95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606A5E-2967-44D8-9CAA-5AC64E67D464}" type="pres">
      <dgm:prSet presAssocID="{5DBA6F9B-1946-4AF7-812B-827471C8A95B}" presName="tile2" presStyleLbl="node1" presStyleIdx="1" presStyleCnt="4"/>
      <dgm:spPr/>
      <dgm:t>
        <a:bodyPr/>
        <a:lstStyle/>
        <a:p>
          <a:endParaRPr lang="ru-RU"/>
        </a:p>
      </dgm:t>
    </dgm:pt>
    <dgm:pt modelId="{FC795BFC-1AFE-4726-9311-87CBE5CC2156}" type="pres">
      <dgm:prSet presAssocID="{5DBA6F9B-1946-4AF7-812B-827471C8A95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755349-977B-4C08-B84B-73A7C95DDB80}" type="pres">
      <dgm:prSet presAssocID="{5DBA6F9B-1946-4AF7-812B-827471C8A95B}" presName="tile3" presStyleLbl="node1" presStyleIdx="2" presStyleCnt="4"/>
      <dgm:spPr/>
      <dgm:t>
        <a:bodyPr/>
        <a:lstStyle/>
        <a:p>
          <a:endParaRPr lang="ru-RU"/>
        </a:p>
      </dgm:t>
    </dgm:pt>
    <dgm:pt modelId="{91099FC6-82CE-42C4-81E0-928C48972A61}" type="pres">
      <dgm:prSet presAssocID="{5DBA6F9B-1946-4AF7-812B-827471C8A95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81F3C-07CE-4ADF-A6D1-DB167BB75993}" type="pres">
      <dgm:prSet presAssocID="{5DBA6F9B-1946-4AF7-812B-827471C8A95B}" presName="tile4" presStyleLbl="node1" presStyleIdx="3" presStyleCnt="4"/>
      <dgm:spPr/>
      <dgm:t>
        <a:bodyPr/>
        <a:lstStyle/>
        <a:p>
          <a:endParaRPr lang="ru-RU"/>
        </a:p>
      </dgm:t>
    </dgm:pt>
    <dgm:pt modelId="{75A610F0-EFD1-4745-A019-BE69E6FD06E0}" type="pres">
      <dgm:prSet presAssocID="{5DBA6F9B-1946-4AF7-812B-827471C8A95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066E7A-BBA2-43D4-89FF-4AE633AF6DD7}" type="pres">
      <dgm:prSet presAssocID="{5DBA6F9B-1946-4AF7-812B-827471C8A95B}" presName="centerTile" presStyleLbl="fgShp" presStyleIdx="0" presStyleCnt="1" custScaleX="15676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79BC6BAC-6C01-4E9F-AB52-5927FB7952E7}" srcId="{98E5C671-7525-42AD-B9B1-B5AB1E7945FB}" destId="{AEC923EB-5A27-47DE-BF83-5397E6D058EB}" srcOrd="4" destOrd="0" parTransId="{E48A6189-BB97-4623-A4DA-D612FD32C4E2}" sibTransId="{B328DEDB-5AC3-48BB-A4C4-E8F17B056AD5}"/>
    <dgm:cxn modelId="{A0B4A157-6B6D-4EA3-BAE4-48D84BD6383C}" srcId="{5DBA6F9B-1946-4AF7-812B-827471C8A95B}" destId="{98E5C671-7525-42AD-B9B1-B5AB1E7945FB}" srcOrd="0" destOrd="0" parTransId="{13224D80-B46C-4829-AEE0-14E490CD0FAB}" sibTransId="{9E126FAF-D03F-4812-972C-EE83E976EA3B}"/>
    <dgm:cxn modelId="{169E5213-E3E2-4805-95E5-A6A0A74C2C97}" type="presOf" srcId="{35EE9E28-3A6A-4903-B385-2A1DC0B19F81}" destId="{91099FC6-82CE-42C4-81E0-928C48972A61}" srcOrd="1" destOrd="0" presId="urn:microsoft.com/office/officeart/2005/8/layout/matrix1"/>
    <dgm:cxn modelId="{39AA190C-AFDD-4B7F-9BAE-442B3805011F}" type="presOf" srcId="{35EE9E28-3A6A-4903-B385-2A1DC0B19F81}" destId="{EA755349-977B-4C08-B84B-73A7C95DDB80}" srcOrd="0" destOrd="0" presId="urn:microsoft.com/office/officeart/2005/8/layout/matrix1"/>
    <dgm:cxn modelId="{1852EBD9-7820-4982-AD5F-DB396BD2C8B2}" type="presOf" srcId="{98E5C671-7525-42AD-B9B1-B5AB1E7945FB}" destId="{72066E7A-BBA2-43D4-89FF-4AE633AF6DD7}" srcOrd="0" destOrd="0" presId="urn:microsoft.com/office/officeart/2005/8/layout/matrix1"/>
    <dgm:cxn modelId="{8C4677FF-7AAD-470A-AD90-9DB1DA183ADD}" type="presOf" srcId="{C8543BC7-35E1-4671-B816-ED7299C4323C}" destId="{FC795BFC-1AFE-4726-9311-87CBE5CC2156}" srcOrd="1" destOrd="0" presId="urn:microsoft.com/office/officeart/2005/8/layout/matrix1"/>
    <dgm:cxn modelId="{EDF44680-A994-4BD8-85B0-56DD549478AB}" type="presOf" srcId="{D5F51401-031C-4DC4-8854-835812B5B74C}" destId="{24281F3C-07CE-4ADF-A6D1-DB167BB75993}" srcOrd="0" destOrd="0" presId="urn:microsoft.com/office/officeart/2005/8/layout/matrix1"/>
    <dgm:cxn modelId="{BE1E4975-8D23-4144-AE76-5BBF1B110212}" srcId="{98E5C671-7525-42AD-B9B1-B5AB1E7945FB}" destId="{D5F51401-031C-4DC4-8854-835812B5B74C}" srcOrd="3" destOrd="0" parTransId="{63F89961-1359-4331-A498-1139B58A6D01}" sibTransId="{963D2CF4-1F33-48F2-84C2-EA0616D91A2B}"/>
    <dgm:cxn modelId="{7275B89D-2BBC-4C87-B6C4-49B5721277D8}" srcId="{98E5C671-7525-42AD-B9B1-B5AB1E7945FB}" destId="{35EE9E28-3A6A-4903-B385-2A1DC0B19F81}" srcOrd="2" destOrd="0" parTransId="{F5485C23-090F-4F7F-8949-182E517EE57C}" sibTransId="{479AFEAA-1E8E-4FB5-AC64-134BBB5FCAAF}"/>
    <dgm:cxn modelId="{6DC10520-4B5D-412B-8161-8609B0127FDE}" type="presOf" srcId="{C8543BC7-35E1-4671-B816-ED7299C4323C}" destId="{91606A5E-2967-44D8-9CAA-5AC64E67D464}" srcOrd="0" destOrd="0" presId="urn:microsoft.com/office/officeart/2005/8/layout/matrix1"/>
    <dgm:cxn modelId="{6238657E-E121-4542-8535-3C6BDE9C7DFE}" type="presOf" srcId="{D5F51401-031C-4DC4-8854-835812B5B74C}" destId="{75A610F0-EFD1-4745-A019-BE69E6FD06E0}" srcOrd="1" destOrd="0" presId="urn:microsoft.com/office/officeart/2005/8/layout/matrix1"/>
    <dgm:cxn modelId="{407B7770-D1E0-42C7-88F0-C1AC104A5456}" srcId="{98E5C671-7525-42AD-B9B1-B5AB1E7945FB}" destId="{C8543BC7-35E1-4671-B816-ED7299C4323C}" srcOrd="1" destOrd="0" parTransId="{961B6B99-A676-48B9-9D25-AE464E70FD1E}" sibTransId="{A68F5B6E-60D9-40A2-9405-7213BB637B55}"/>
    <dgm:cxn modelId="{DBA6CA92-3816-4DF9-9EA2-C5286999743B}" srcId="{98E5C671-7525-42AD-B9B1-B5AB1E7945FB}" destId="{E4DE9A9B-4729-43C5-B282-319B5A6B2A5A}" srcOrd="0" destOrd="0" parTransId="{62CA7CB8-696C-42D9-BB53-52D056F53138}" sibTransId="{26C5B0A3-9A02-4623-95CC-F0FDDB222B00}"/>
    <dgm:cxn modelId="{75F742D5-D449-4F19-A868-AF34051BBA44}" type="presOf" srcId="{E4DE9A9B-4729-43C5-B282-319B5A6B2A5A}" destId="{C07E0166-CC4E-4F89-91C5-64722FE6BC98}" srcOrd="1" destOrd="0" presId="urn:microsoft.com/office/officeart/2005/8/layout/matrix1"/>
    <dgm:cxn modelId="{60BD28CF-1499-425C-9B14-DCAF33EB4BEE}" type="presOf" srcId="{5DBA6F9B-1946-4AF7-812B-827471C8A95B}" destId="{5D6DA5A1-D862-46FD-B21F-9B1E2FB59ABB}" srcOrd="0" destOrd="0" presId="urn:microsoft.com/office/officeart/2005/8/layout/matrix1"/>
    <dgm:cxn modelId="{701443B5-F41D-4100-BF4F-04916F703880}" type="presOf" srcId="{E4DE9A9B-4729-43C5-B282-319B5A6B2A5A}" destId="{91592B73-829D-4284-A919-D63A2ECAE21E}" srcOrd="0" destOrd="0" presId="urn:microsoft.com/office/officeart/2005/8/layout/matrix1"/>
    <dgm:cxn modelId="{7B5C33B7-0CB5-4925-B903-7B7799CF1A69}" type="presParOf" srcId="{5D6DA5A1-D862-46FD-B21F-9B1E2FB59ABB}" destId="{D2C52233-08C0-4598-9A1B-CB0B4E72D9F3}" srcOrd="0" destOrd="0" presId="urn:microsoft.com/office/officeart/2005/8/layout/matrix1"/>
    <dgm:cxn modelId="{B755321E-1B5E-43FF-9C61-67BBF093EAF6}" type="presParOf" srcId="{D2C52233-08C0-4598-9A1B-CB0B4E72D9F3}" destId="{91592B73-829D-4284-A919-D63A2ECAE21E}" srcOrd="0" destOrd="0" presId="urn:microsoft.com/office/officeart/2005/8/layout/matrix1"/>
    <dgm:cxn modelId="{ED23A951-43D7-4BAB-9F07-BC5DE5054C64}" type="presParOf" srcId="{D2C52233-08C0-4598-9A1B-CB0B4E72D9F3}" destId="{C07E0166-CC4E-4F89-91C5-64722FE6BC98}" srcOrd="1" destOrd="0" presId="urn:microsoft.com/office/officeart/2005/8/layout/matrix1"/>
    <dgm:cxn modelId="{C62A626B-E3AE-4166-A905-8891E2C27A79}" type="presParOf" srcId="{D2C52233-08C0-4598-9A1B-CB0B4E72D9F3}" destId="{91606A5E-2967-44D8-9CAA-5AC64E67D464}" srcOrd="2" destOrd="0" presId="urn:microsoft.com/office/officeart/2005/8/layout/matrix1"/>
    <dgm:cxn modelId="{3CCFCB36-1B67-488A-825D-089EA3C26220}" type="presParOf" srcId="{D2C52233-08C0-4598-9A1B-CB0B4E72D9F3}" destId="{FC795BFC-1AFE-4726-9311-87CBE5CC2156}" srcOrd="3" destOrd="0" presId="urn:microsoft.com/office/officeart/2005/8/layout/matrix1"/>
    <dgm:cxn modelId="{30D0E7ED-3966-42B9-9CD8-63F45F7FE4A9}" type="presParOf" srcId="{D2C52233-08C0-4598-9A1B-CB0B4E72D9F3}" destId="{EA755349-977B-4C08-B84B-73A7C95DDB80}" srcOrd="4" destOrd="0" presId="urn:microsoft.com/office/officeart/2005/8/layout/matrix1"/>
    <dgm:cxn modelId="{A91BD48D-631F-4139-A69E-2536E35718DF}" type="presParOf" srcId="{D2C52233-08C0-4598-9A1B-CB0B4E72D9F3}" destId="{91099FC6-82CE-42C4-81E0-928C48972A61}" srcOrd="5" destOrd="0" presId="urn:microsoft.com/office/officeart/2005/8/layout/matrix1"/>
    <dgm:cxn modelId="{B055C5CF-8227-4F42-89D1-222612A8CD4E}" type="presParOf" srcId="{D2C52233-08C0-4598-9A1B-CB0B4E72D9F3}" destId="{24281F3C-07CE-4ADF-A6D1-DB167BB75993}" srcOrd="6" destOrd="0" presId="urn:microsoft.com/office/officeart/2005/8/layout/matrix1"/>
    <dgm:cxn modelId="{04C71258-BCB3-40EA-BA7A-512B272A619B}" type="presParOf" srcId="{D2C52233-08C0-4598-9A1B-CB0B4E72D9F3}" destId="{75A610F0-EFD1-4745-A019-BE69E6FD06E0}" srcOrd="7" destOrd="0" presId="urn:microsoft.com/office/officeart/2005/8/layout/matrix1"/>
    <dgm:cxn modelId="{F1CE4A28-B729-43DE-8FCD-B00DD895FA41}" type="presParOf" srcId="{5D6DA5A1-D862-46FD-B21F-9B1E2FB59ABB}" destId="{72066E7A-BBA2-43D4-89FF-4AE633AF6DD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DAD834-0C89-490E-BED8-3906A30790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1B0EA9-CBAD-48A9-954E-FF4D30159612}">
      <dgm:prSet custT="1"/>
      <dgm:spPr/>
      <dgm:t>
        <a:bodyPr/>
        <a:lstStyle/>
        <a:p>
          <a:pPr algn="ctr" rtl="0"/>
          <a:r>
            <a:rPr lang="ru-RU" sz="3200" b="1" dirty="0" smtClean="0">
              <a:solidFill>
                <a:schemeClr val="tx1"/>
              </a:solidFill>
            </a:rPr>
            <a:t>ОСНОВАНИЯ ПЕРЕХОДА</a:t>
          </a:r>
          <a:endParaRPr lang="ru-RU" sz="3200" b="1" dirty="0">
            <a:solidFill>
              <a:schemeClr val="tx1"/>
            </a:solidFill>
          </a:endParaRPr>
        </a:p>
      </dgm:t>
    </dgm:pt>
    <dgm:pt modelId="{F2E0011B-7F3F-413E-85C9-C0F7AC88335C}" type="parTrans" cxnId="{8E83E6A8-136B-4DF8-A2EF-D69C19570EA2}">
      <dgm:prSet/>
      <dgm:spPr/>
      <dgm:t>
        <a:bodyPr/>
        <a:lstStyle/>
        <a:p>
          <a:endParaRPr lang="ru-RU"/>
        </a:p>
      </dgm:t>
    </dgm:pt>
    <dgm:pt modelId="{A1F685BA-0FEA-464D-BE4F-E6B35A232E3D}" type="sibTrans" cxnId="{8E83E6A8-136B-4DF8-A2EF-D69C19570EA2}">
      <dgm:prSet/>
      <dgm:spPr/>
      <dgm:t>
        <a:bodyPr/>
        <a:lstStyle/>
        <a:p>
          <a:endParaRPr lang="ru-RU"/>
        </a:p>
      </dgm:t>
    </dgm:pt>
    <dgm:pt modelId="{AB5ED47B-633A-4C4C-9AAF-AAB6943E85B8}" type="pres">
      <dgm:prSet presAssocID="{91DAD834-0C89-490E-BED8-3906A30790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36B794-D46C-4C26-AA9E-322E99190319}" type="pres">
      <dgm:prSet presAssocID="{A31B0EA9-CBAD-48A9-954E-FF4D3015961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83E6A8-136B-4DF8-A2EF-D69C19570EA2}" srcId="{91DAD834-0C89-490E-BED8-3906A30790EA}" destId="{A31B0EA9-CBAD-48A9-954E-FF4D30159612}" srcOrd="0" destOrd="0" parTransId="{F2E0011B-7F3F-413E-85C9-C0F7AC88335C}" sibTransId="{A1F685BA-0FEA-464D-BE4F-E6B35A232E3D}"/>
    <dgm:cxn modelId="{8325BBA2-3D0F-4FD1-A4E3-9B6A73DDD9D9}" type="presOf" srcId="{91DAD834-0C89-490E-BED8-3906A30790EA}" destId="{AB5ED47B-633A-4C4C-9AAF-AAB6943E85B8}" srcOrd="0" destOrd="0" presId="urn:microsoft.com/office/officeart/2005/8/layout/vList2"/>
    <dgm:cxn modelId="{0437EB0E-F7A2-425A-8C6D-40CAD59EB8CB}" type="presOf" srcId="{A31B0EA9-CBAD-48A9-954E-FF4D30159612}" destId="{7E36B794-D46C-4C26-AA9E-322E99190319}" srcOrd="0" destOrd="0" presId="urn:microsoft.com/office/officeart/2005/8/layout/vList2"/>
    <dgm:cxn modelId="{BDA0FFF3-21C0-4643-9CA9-1DDE91818B65}" type="presParOf" srcId="{AB5ED47B-633A-4C4C-9AAF-AAB6943E85B8}" destId="{7E36B794-D46C-4C26-AA9E-322E991903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8FC92E-788D-433C-9BB3-40C2520A308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</dgm:pt>
    <dgm:pt modelId="{F2A4D4DB-2D62-4500-B0D4-159737B40D84}">
      <dgm:prSet phldrT="[Текст]" custT="1"/>
      <dgm:spPr/>
      <dgm:t>
        <a:bodyPr/>
        <a:lstStyle/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 smtClean="0">
            <a:solidFill>
              <a:schemeClr val="tx1"/>
            </a:solidFill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dirty="0" smtClean="0">
              <a:solidFill>
                <a:schemeClr val="tx1"/>
              </a:solidFill>
            </a:rPr>
            <a:t>ПОСТАНОВЛЕНИЕ ПРАВИТЕЛЬСТВА РОССИЙСКОЙ ФЕДЕРАЦИИ</a:t>
          </a: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dirty="0" smtClean="0">
              <a:solidFill>
                <a:schemeClr val="tx1"/>
              </a:solidFill>
            </a:rPr>
            <a:t>от 2 августа 2010 г. N 588</a:t>
          </a: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dirty="0" smtClean="0">
              <a:solidFill>
                <a:schemeClr val="tx1"/>
              </a:solidFill>
            </a:rPr>
            <a:t>ОБ УТВЕРЖДЕНИИ ПОРЯДКА</a:t>
          </a: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dirty="0" smtClean="0">
              <a:solidFill>
                <a:schemeClr val="tx1"/>
              </a:solidFill>
            </a:rPr>
            <a:t>РАЗРАБОТКИ, РЕАЛИЗАЦИИ И ОЦЕНКИ ЭФФЕКТИВНОСТИ</a:t>
          </a: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dirty="0" smtClean="0">
              <a:solidFill>
                <a:schemeClr val="tx1"/>
              </a:solidFill>
            </a:rPr>
            <a:t>ГОСУДАРСТВЕННЫХ ПРОГРАММ РОССИЙСКОЙ ФЕДЕРАЦИИ</a:t>
          </a:r>
          <a:br>
            <a:rPr lang="ru-RU" sz="1800" b="1" dirty="0" smtClean="0">
              <a:solidFill>
                <a:schemeClr val="tx1"/>
              </a:solidFill>
            </a:rPr>
          </a:br>
          <a:endParaRPr lang="ru-RU" sz="1800" dirty="0">
            <a:solidFill>
              <a:schemeClr val="tx1"/>
            </a:solidFill>
          </a:endParaRPr>
        </a:p>
      </dgm:t>
    </dgm:pt>
    <dgm:pt modelId="{74F804A9-4158-4E93-9676-1C439950C5A5}" type="sibTrans" cxnId="{8AF21703-6CF4-4E3C-8E8E-A9B60CB3EFF5}">
      <dgm:prSet/>
      <dgm:spPr/>
      <dgm:t>
        <a:bodyPr/>
        <a:lstStyle/>
        <a:p>
          <a:endParaRPr lang="ru-RU"/>
        </a:p>
      </dgm:t>
    </dgm:pt>
    <dgm:pt modelId="{EE33F97F-61F1-493F-A29E-80DE78CB5F40}" type="parTrans" cxnId="{8AF21703-6CF4-4E3C-8E8E-A9B60CB3EFF5}">
      <dgm:prSet/>
      <dgm:spPr/>
      <dgm:t>
        <a:bodyPr/>
        <a:lstStyle/>
        <a:p>
          <a:endParaRPr lang="ru-RU"/>
        </a:p>
      </dgm:t>
    </dgm:pt>
    <dgm:pt modelId="{915C1DB4-5884-4F22-B808-0E1FD83F5DFD}">
      <dgm:prSet phldrT="[Текст]" custT="1"/>
      <dgm:spPr/>
      <dgm:t>
        <a:bodyPr/>
        <a:lstStyle/>
        <a:p>
          <a:pPr algn="ctr"/>
          <a:r>
            <a:rPr lang="ru-RU" sz="1700" b="1" dirty="0" smtClean="0">
              <a:solidFill>
                <a:schemeClr val="tx1"/>
              </a:solidFill>
            </a:rPr>
            <a:t>ПОСТАНОВЛЕНИЕ ПРАВИТЕЛЬСТВА РОССИЙСКОЙ ФЕДЕРАЦИИ</a:t>
          </a:r>
        </a:p>
        <a:p>
          <a:pPr algn="ctr"/>
          <a:r>
            <a:rPr lang="ru-RU" sz="1700" b="1" dirty="0" smtClean="0">
              <a:solidFill>
                <a:schemeClr val="tx1"/>
              </a:solidFill>
            </a:rPr>
            <a:t>от 21 мая 2012 г. N 499</a:t>
          </a:r>
        </a:p>
        <a:p>
          <a:pPr algn="ctr"/>
          <a:r>
            <a:rPr lang="ru-RU" sz="1700" b="1" dirty="0" smtClean="0">
              <a:solidFill>
                <a:schemeClr val="tx1"/>
              </a:solidFill>
            </a:rPr>
            <a:t>ОБ ВНЕСЕНИИ ИЗМЕНЕНИЙ В ПОРЯДОК РАЗРАБОТКИ, РЕАЛИЗАЦИИ И ОЦЕНКИ ЭФФЕКТИВНОСТИ ГОСУДАРТСВЕННЫХ ПРОГРАММ РОССИЙСКОЙ ФЕДЕРАЦИИ</a:t>
          </a:r>
          <a:endParaRPr lang="ru-RU" sz="1700" dirty="0">
            <a:solidFill>
              <a:schemeClr val="tx1"/>
            </a:solidFill>
          </a:endParaRPr>
        </a:p>
      </dgm:t>
    </dgm:pt>
    <dgm:pt modelId="{7C48D20E-BF58-4659-AF44-2B9AB8AA379C}" type="sibTrans" cxnId="{12A31575-84F3-459F-ADAF-46A75E8AD57D}">
      <dgm:prSet/>
      <dgm:spPr/>
      <dgm:t>
        <a:bodyPr/>
        <a:lstStyle/>
        <a:p>
          <a:endParaRPr lang="ru-RU"/>
        </a:p>
      </dgm:t>
    </dgm:pt>
    <dgm:pt modelId="{914D8528-4DB0-4603-938B-97C9979CF3EF}" type="parTrans" cxnId="{12A31575-84F3-459F-ADAF-46A75E8AD57D}">
      <dgm:prSet/>
      <dgm:spPr/>
      <dgm:t>
        <a:bodyPr/>
        <a:lstStyle/>
        <a:p>
          <a:endParaRPr lang="ru-RU"/>
        </a:p>
      </dgm:t>
    </dgm:pt>
    <dgm:pt modelId="{188F850A-D747-4617-8DA5-38C4EE6A70F8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dirty="0" smtClean="0">
            <a:solidFill>
              <a:schemeClr val="tx1"/>
            </a:solidFill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tx1"/>
              </a:solidFill>
            </a:rPr>
            <a:t>ПРИКАЗ МИНИСТЕРСТВА ЭКОНОМИЧЕСКОГО РАЗВИТИЯ РОССИЙСКОЙ ФЕДЕРАЦИИ</a:t>
          </a:r>
        </a:p>
        <a:p>
          <a:pPr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dirty="0" smtClean="0">
              <a:solidFill>
                <a:schemeClr val="tx1"/>
              </a:solidFill>
            </a:rPr>
            <a:t>от 22 декабря 2010 г. N 670 </a:t>
          </a:r>
        </a:p>
        <a:p>
          <a:pPr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dirty="0" smtClean="0">
              <a:solidFill>
                <a:schemeClr val="tx1"/>
              </a:solidFill>
            </a:rPr>
            <a:t>ОБ УТВЕРЖДЕНИИ МЕТОДИЧЕСКИХ УКАЗАНИЙ ПО РАЗРАБОТКЕ И РЕАЛИЗАЦИИ ГОСУДАРСТВЕННЫХ ПРОГРАММ РОССИЙСКОЙ ФЕДЕРАЦИИ</a:t>
          </a:r>
          <a:endParaRPr lang="ru-RU" sz="1600" b="1" dirty="0">
            <a:solidFill>
              <a:schemeClr val="tx1"/>
            </a:solidFill>
          </a:endParaRPr>
        </a:p>
      </dgm:t>
    </dgm:pt>
    <dgm:pt modelId="{D65DA67F-C437-49BD-A2A2-8531307F3FB1}" type="parTrans" cxnId="{132CE2B1-DEB9-47E0-BC24-4EA394A6C2F8}">
      <dgm:prSet/>
      <dgm:spPr/>
      <dgm:t>
        <a:bodyPr/>
        <a:lstStyle/>
        <a:p>
          <a:endParaRPr lang="ru-RU"/>
        </a:p>
      </dgm:t>
    </dgm:pt>
    <dgm:pt modelId="{74383190-5820-47AE-BC5E-0EE8DEC53ED2}" type="sibTrans" cxnId="{132CE2B1-DEB9-47E0-BC24-4EA394A6C2F8}">
      <dgm:prSet/>
      <dgm:spPr/>
      <dgm:t>
        <a:bodyPr/>
        <a:lstStyle/>
        <a:p>
          <a:endParaRPr lang="ru-RU"/>
        </a:p>
      </dgm:t>
    </dgm:pt>
    <dgm:pt modelId="{B68D2DD8-6C8D-44D2-8FAC-FD36DB8396F0}" type="pres">
      <dgm:prSet presAssocID="{168FC92E-788D-433C-9BB3-40C2520A308A}" presName="linear" presStyleCnt="0">
        <dgm:presLayoutVars>
          <dgm:animLvl val="lvl"/>
          <dgm:resizeHandles val="exact"/>
        </dgm:presLayoutVars>
      </dgm:prSet>
      <dgm:spPr/>
    </dgm:pt>
    <dgm:pt modelId="{C282853C-3F9D-4364-A705-6BFB632D6908}" type="pres">
      <dgm:prSet presAssocID="{F2A4D4DB-2D62-4500-B0D4-159737B40D8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5CD892-581E-4D43-B399-5A8B51D4CC18}" type="pres">
      <dgm:prSet presAssocID="{74F804A9-4158-4E93-9676-1C439950C5A5}" presName="spacer" presStyleCnt="0"/>
      <dgm:spPr/>
    </dgm:pt>
    <dgm:pt modelId="{755A716A-028C-4CD3-A0E1-3667139CA16C}" type="pres">
      <dgm:prSet presAssocID="{915C1DB4-5884-4F22-B808-0E1FD83F5DFD}" presName="parentText" presStyleLbl="node1" presStyleIdx="1" presStyleCnt="3" custScaleY="90368" custLinFactNeighborX="-1681" custLinFactNeighborY="-404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F75ED2-2572-42CC-B05E-47AC32592915}" type="pres">
      <dgm:prSet presAssocID="{7C48D20E-BF58-4659-AF44-2B9AB8AA379C}" presName="spacer" presStyleCnt="0"/>
      <dgm:spPr/>
    </dgm:pt>
    <dgm:pt modelId="{6DAD8ECB-A357-466F-A0BA-E643E44482D8}" type="pres">
      <dgm:prSet presAssocID="{188F850A-D747-4617-8DA5-38C4EE6A70F8}" presName="parentText" presStyleLbl="node1" presStyleIdx="2" presStyleCnt="3" custScaleY="717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B96CC3-C8F6-C74E-AB19-49AA32E8EBA8}" type="presOf" srcId="{188F850A-D747-4617-8DA5-38C4EE6A70F8}" destId="{6DAD8ECB-A357-466F-A0BA-E643E44482D8}" srcOrd="0" destOrd="0" presId="urn:microsoft.com/office/officeart/2005/8/layout/vList2"/>
    <dgm:cxn modelId="{132CE2B1-DEB9-47E0-BC24-4EA394A6C2F8}" srcId="{168FC92E-788D-433C-9BB3-40C2520A308A}" destId="{188F850A-D747-4617-8DA5-38C4EE6A70F8}" srcOrd="2" destOrd="0" parTransId="{D65DA67F-C437-49BD-A2A2-8531307F3FB1}" sibTransId="{74383190-5820-47AE-BC5E-0EE8DEC53ED2}"/>
    <dgm:cxn modelId="{12A31575-84F3-459F-ADAF-46A75E8AD57D}" srcId="{168FC92E-788D-433C-9BB3-40C2520A308A}" destId="{915C1DB4-5884-4F22-B808-0E1FD83F5DFD}" srcOrd="1" destOrd="0" parTransId="{914D8528-4DB0-4603-938B-97C9979CF3EF}" sibTransId="{7C48D20E-BF58-4659-AF44-2B9AB8AA379C}"/>
    <dgm:cxn modelId="{5E0972FE-89FB-FB44-97AF-E7B146B521AC}" type="presOf" srcId="{915C1DB4-5884-4F22-B808-0E1FD83F5DFD}" destId="{755A716A-028C-4CD3-A0E1-3667139CA16C}" srcOrd="0" destOrd="0" presId="urn:microsoft.com/office/officeart/2005/8/layout/vList2"/>
    <dgm:cxn modelId="{8AF21703-6CF4-4E3C-8E8E-A9B60CB3EFF5}" srcId="{168FC92E-788D-433C-9BB3-40C2520A308A}" destId="{F2A4D4DB-2D62-4500-B0D4-159737B40D84}" srcOrd="0" destOrd="0" parTransId="{EE33F97F-61F1-493F-A29E-80DE78CB5F40}" sibTransId="{74F804A9-4158-4E93-9676-1C439950C5A5}"/>
    <dgm:cxn modelId="{5EF96B47-FABB-1A40-8128-DCCD0B43830C}" type="presOf" srcId="{F2A4D4DB-2D62-4500-B0D4-159737B40D84}" destId="{C282853C-3F9D-4364-A705-6BFB632D6908}" srcOrd="0" destOrd="0" presId="urn:microsoft.com/office/officeart/2005/8/layout/vList2"/>
    <dgm:cxn modelId="{5AD9C77C-B44C-244A-9D17-93FAF4B80C08}" type="presOf" srcId="{168FC92E-788D-433C-9BB3-40C2520A308A}" destId="{B68D2DD8-6C8D-44D2-8FAC-FD36DB8396F0}" srcOrd="0" destOrd="0" presId="urn:microsoft.com/office/officeart/2005/8/layout/vList2"/>
    <dgm:cxn modelId="{918F7BFD-F700-514B-962F-EB6460EB7AA5}" type="presParOf" srcId="{B68D2DD8-6C8D-44D2-8FAC-FD36DB8396F0}" destId="{C282853C-3F9D-4364-A705-6BFB632D6908}" srcOrd="0" destOrd="0" presId="urn:microsoft.com/office/officeart/2005/8/layout/vList2"/>
    <dgm:cxn modelId="{242CAB08-D3BF-DA4E-87F8-54EA7DB15B41}" type="presParOf" srcId="{B68D2DD8-6C8D-44D2-8FAC-FD36DB8396F0}" destId="{705CD892-581E-4D43-B399-5A8B51D4CC18}" srcOrd="1" destOrd="0" presId="urn:microsoft.com/office/officeart/2005/8/layout/vList2"/>
    <dgm:cxn modelId="{3D8D26D3-232F-6549-AA1F-DB32FDCBF379}" type="presParOf" srcId="{B68D2DD8-6C8D-44D2-8FAC-FD36DB8396F0}" destId="{755A716A-028C-4CD3-A0E1-3667139CA16C}" srcOrd="2" destOrd="0" presId="urn:microsoft.com/office/officeart/2005/8/layout/vList2"/>
    <dgm:cxn modelId="{42BF30E2-F7D8-0A46-A1B9-387CDB7B3ECA}" type="presParOf" srcId="{B68D2DD8-6C8D-44D2-8FAC-FD36DB8396F0}" destId="{79F75ED2-2572-42CC-B05E-47AC32592915}" srcOrd="3" destOrd="0" presId="urn:microsoft.com/office/officeart/2005/8/layout/vList2"/>
    <dgm:cxn modelId="{4EBE4B2A-086D-D746-9362-E16506250A7D}" type="presParOf" srcId="{B68D2DD8-6C8D-44D2-8FAC-FD36DB8396F0}" destId="{6DAD8ECB-A357-466F-A0BA-E643E44482D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DAD834-0C89-490E-BED8-3906A30790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1B0EA9-CBAD-48A9-954E-FF4D30159612}">
      <dgm:prSet custT="1"/>
      <dgm:spPr/>
      <dgm:t>
        <a:bodyPr/>
        <a:lstStyle/>
        <a:p>
          <a:pPr algn="ctr" rtl="0"/>
          <a:r>
            <a:rPr lang="ru-RU" sz="2600" b="1" dirty="0" smtClean="0">
              <a:solidFill>
                <a:schemeClr val="tx1"/>
              </a:solidFill>
            </a:rPr>
            <a:t>НОРМАТИВНАЯ БАЗА</a:t>
          </a:r>
          <a:endParaRPr lang="ru-RU" sz="2600" dirty="0">
            <a:solidFill>
              <a:schemeClr val="tx1"/>
            </a:solidFill>
          </a:endParaRPr>
        </a:p>
      </dgm:t>
    </dgm:pt>
    <dgm:pt modelId="{F2E0011B-7F3F-413E-85C9-C0F7AC88335C}" type="parTrans" cxnId="{8E83E6A8-136B-4DF8-A2EF-D69C19570EA2}">
      <dgm:prSet/>
      <dgm:spPr/>
      <dgm:t>
        <a:bodyPr/>
        <a:lstStyle/>
        <a:p>
          <a:endParaRPr lang="ru-RU"/>
        </a:p>
      </dgm:t>
    </dgm:pt>
    <dgm:pt modelId="{A1F685BA-0FEA-464D-BE4F-E6B35A232E3D}" type="sibTrans" cxnId="{8E83E6A8-136B-4DF8-A2EF-D69C19570EA2}">
      <dgm:prSet/>
      <dgm:spPr/>
      <dgm:t>
        <a:bodyPr/>
        <a:lstStyle/>
        <a:p>
          <a:endParaRPr lang="ru-RU"/>
        </a:p>
      </dgm:t>
    </dgm:pt>
    <dgm:pt modelId="{AB5ED47B-633A-4C4C-9AAF-AAB6943E85B8}" type="pres">
      <dgm:prSet presAssocID="{91DAD834-0C89-490E-BED8-3906A30790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36B794-D46C-4C26-AA9E-322E99190319}" type="pres">
      <dgm:prSet presAssocID="{A31B0EA9-CBAD-48A9-954E-FF4D30159612}" presName="parentText" presStyleLbl="node1" presStyleIdx="0" presStyleCnt="1" custScaleY="907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255B89-5C80-D942-A211-DC079290FBDA}" type="presOf" srcId="{91DAD834-0C89-490E-BED8-3906A30790EA}" destId="{AB5ED47B-633A-4C4C-9AAF-AAB6943E85B8}" srcOrd="0" destOrd="0" presId="urn:microsoft.com/office/officeart/2005/8/layout/vList2"/>
    <dgm:cxn modelId="{8E83E6A8-136B-4DF8-A2EF-D69C19570EA2}" srcId="{91DAD834-0C89-490E-BED8-3906A30790EA}" destId="{A31B0EA9-CBAD-48A9-954E-FF4D30159612}" srcOrd="0" destOrd="0" parTransId="{F2E0011B-7F3F-413E-85C9-C0F7AC88335C}" sibTransId="{A1F685BA-0FEA-464D-BE4F-E6B35A232E3D}"/>
    <dgm:cxn modelId="{983E0579-06F8-9B4A-A1A8-0CF10FE00C00}" type="presOf" srcId="{A31B0EA9-CBAD-48A9-954E-FF4D30159612}" destId="{7E36B794-D46C-4C26-AA9E-322E99190319}" srcOrd="0" destOrd="0" presId="urn:microsoft.com/office/officeart/2005/8/layout/vList2"/>
    <dgm:cxn modelId="{08F8D843-D91C-064F-8055-5C1178C692D2}" type="presParOf" srcId="{AB5ED47B-633A-4C4C-9AAF-AAB6943E85B8}" destId="{7E36B794-D46C-4C26-AA9E-322E991903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8FC92E-788D-433C-9BB3-40C2520A308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</dgm:pt>
    <dgm:pt modelId="{883089C1-3B29-4481-A507-0DCBDBAC44AD}">
      <dgm:prSet phldrT="[Текст]" custT="1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ru-RU" sz="1800" b="1" dirty="0" smtClean="0">
              <a:solidFill>
                <a:schemeClr val="tx1"/>
              </a:solidFill>
            </a:rPr>
            <a:t>- Использование </a:t>
          </a:r>
          <a:r>
            <a:rPr lang="ru-RU" sz="1800" b="1" dirty="0" smtClean="0">
              <a:solidFill>
                <a:srgbClr val="FF0000"/>
              </a:solidFill>
            </a:rPr>
            <a:t>всех инструментов государственного управления</a:t>
          </a:r>
          <a:r>
            <a:rPr lang="ru-RU" sz="1800" b="1" dirty="0" smtClean="0">
              <a:solidFill>
                <a:schemeClr val="tx1"/>
              </a:solidFill>
            </a:rPr>
            <a:t>: бюджетное финансирование, меры государственного регулирования (налоговые льготы, бюджетные кредиты и др.), меры правового регулирования, механизмы взаимодействия с органами власти и местного самоуправления (передача полномочий, </a:t>
          </a:r>
          <a:r>
            <a:rPr lang="ru-RU" sz="1800" b="1" dirty="0" err="1" smtClean="0">
              <a:solidFill>
                <a:schemeClr val="tx1"/>
              </a:solidFill>
            </a:rPr>
            <a:t>софинансирование</a:t>
          </a:r>
          <a:r>
            <a:rPr lang="ru-RU" sz="1800" b="1" dirty="0" smtClean="0">
              <a:solidFill>
                <a:schemeClr val="tx1"/>
              </a:solidFill>
            </a:rPr>
            <a:t>), государственными (муниципальными) учреждениями (</a:t>
          </a:r>
          <a:r>
            <a:rPr lang="ru-RU" sz="1800" b="1" dirty="0" err="1" smtClean="0">
              <a:solidFill>
                <a:schemeClr val="tx1"/>
              </a:solidFill>
            </a:rPr>
            <a:t>гос</a:t>
          </a:r>
          <a:r>
            <a:rPr lang="ru-RU" sz="1800" b="1" dirty="0" smtClean="0">
              <a:solidFill>
                <a:schemeClr val="tx1"/>
              </a:solidFill>
            </a:rPr>
            <a:t> (</a:t>
          </a:r>
          <a:r>
            <a:rPr lang="ru-RU" sz="1800" b="1" dirty="0" err="1" smtClean="0">
              <a:solidFill>
                <a:schemeClr val="tx1"/>
              </a:solidFill>
            </a:rPr>
            <a:t>мун</a:t>
          </a:r>
          <a:r>
            <a:rPr lang="ru-RU" sz="1800" b="1" dirty="0" smtClean="0">
              <a:solidFill>
                <a:schemeClr val="tx1"/>
              </a:solidFill>
            </a:rPr>
            <a:t>) задание), организациями иных </a:t>
          </a:r>
          <a:r>
            <a:rPr lang="ru-RU" sz="1800" b="1" dirty="0" err="1" smtClean="0">
              <a:solidFill>
                <a:schemeClr val="tx1"/>
              </a:solidFill>
            </a:rPr>
            <a:t>оргправовых</a:t>
          </a:r>
          <a:r>
            <a:rPr lang="ru-RU" sz="1800" b="1" dirty="0" smtClean="0">
              <a:solidFill>
                <a:schemeClr val="tx1"/>
              </a:solidFill>
            </a:rPr>
            <a:t>-форм (госзаказ, ГЧП), гражданами</a:t>
          </a:r>
        </a:p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ru-RU" sz="1800" b="1" dirty="0" smtClean="0">
              <a:solidFill>
                <a:schemeClr val="tx1"/>
              </a:solidFill>
            </a:rPr>
            <a:t>- Связь </a:t>
          </a:r>
          <a:r>
            <a:rPr lang="ru-RU" sz="1800" b="1" dirty="0" smtClean="0">
              <a:solidFill>
                <a:srgbClr val="FF0000"/>
              </a:solidFill>
            </a:rPr>
            <a:t>с полномочиями </a:t>
          </a:r>
          <a:r>
            <a:rPr lang="ru-RU" sz="1800" b="1" dirty="0" smtClean="0">
              <a:solidFill>
                <a:schemeClr val="tx1"/>
              </a:solidFill>
            </a:rPr>
            <a:t>(«полномочие» - «действия» - «финансирование» - «результат») </a:t>
          </a:r>
        </a:p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ru-RU" sz="1800" b="1" dirty="0" smtClean="0">
              <a:solidFill>
                <a:schemeClr val="tx1"/>
              </a:solidFill>
            </a:rPr>
            <a:t>- Согласование </a:t>
          </a:r>
          <a:r>
            <a:rPr lang="ru-RU" sz="1800" b="1" dirty="0" smtClean="0">
              <a:solidFill>
                <a:srgbClr val="FF0000"/>
              </a:solidFill>
            </a:rPr>
            <a:t>с бюджетом </a:t>
          </a:r>
          <a:r>
            <a:rPr lang="ru-RU" sz="1800" b="1" dirty="0" smtClean="0">
              <a:solidFill>
                <a:schemeClr val="tx1"/>
              </a:solidFill>
            </a:rPr>
            <a:t>- обоснование бюджетных расходов с точки зрения результатов</a:t>
          </a:r>
        </a:p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ru-RU" sz="1800" b="1" dirty="0" smtClean="0">
              <a:solidFill>
                <a:schemeClr val="tx1"/>
              </a:solidFill>
            </a:rPr>
            <a:t>- Включение большей части расходных обязательств, ликвидация </a:t>
          </a:r>
          <a:r>
            <a:rPr lang="ru-RU" sz="1800" b="1" dirty="0" smtClean="0">
              <a:solidFill>
                <a:srgbClr val="FF0000"/>
              </a:solidFill>
            </a:rPr>
            <a:t>раздельного планирования </a:t>
          </a:r>
          <a:r>
            <a:rPr lang="ru-RU" sz="1800" b="1" dirty="0" smtClean="0">
              <a:solidFill>
                <a:schemeClr val="tx1"/>
              </a:solidFill>
            </a:rPr>
            <a:t>«текущих», капитальных, программных и непрограммных расходов</a:t>
          </a:r>
        </a:p>
        <a:p>
          <a:pPr marR="0" eaLnBrk="1" fontAlgn="auto" latinLnBrk="0" hangingPunct="1">
            <a:buClrTx/>
            <a:buSzTx/>
            <a:buFontTx/>
            <a:tabLst/>
            <a:defRPr/>
          </a:pPr>
          <a:endParaRPr lang="ru-RU" sz="500" b="1" dirty="0" smtClean="0">
            <a:solidFill>
              <a:schemeClr val="tx1"/>
            </a:solidFill>
          </a:endParaRPr>
        </a:p>
        <a:p>
          <a:endParaRPr lang="ru-RU" sz="500" dirty="0">
            <a:solidFill>
              <a:schemeClr val="tx1"/>
            </a:solidFill>
          </a:endParaRPr>
        </a:p>
      </dgm:t>
    </dgm:pt>
    <dgm:pt modelId="{55D74BED-27C5-4E79-93AB-6512EEC7923D}" type="parTrans" cxnId="{4B822EB3-241A-4326-BFAB-2B4EC93DF396}">
      <dgm:prSet/>
      <dgm:spPr/>
      <dgm:t>
        <a:bodyPr/>
        <a:lstStyle/>
        <a:p>
          <a:endParaRPr lang="ru-RU"/>
        </a:p>
      </dgm:t>
    </dgm:pt>
    <dgm:pt modelId="{0CF89084-A1BE-4DAC-B4C9-E37FAA27FDAA}" type="sibTrans" cxnId="{4B822EB3-241A-4326-BFAB-2B4EC93DF396}">
      <dgm:prSet/>
      <dgm:spPr/>
      <dgm:t>
        <a:bodyPr/>
        <a:lstStyle/>
        <a:p>
          <a:endParaRPr lang="ru-RU"/>
        </a:p>
      </dgm:t>
    </dgm:pt>
    <dgm:pt modelId="{B68D2DD8-6C8D-44D2-8FAC-FD36DB8396F0}" type="pres">
      <dgm:prSet presAssocID="{168FC92E-788D-433C-9BB3-40C2520A308A}" presName="linear" presStyleCnt="0">
        <dgm:presLayoutVars>
          <dgm:animLvl val="lvl"/>
          <dgm:resizeHandles val="exact"/>
        </dgm:presLayoutVars>
      </dgm:prSet>
      <dgm:spPr/>
    </dgm:pt>
    <dgm:pt modelId="{C00B0BC6-6D94-4DFA-A2B9-AA14B5BDEC7B}" type="pres">
      <dgm:prSet presAssocID="{883089C1-3B29-4481-A507-0DCBDBAC44AD}" presName="parentText" presStyleLbl="node1" presStyleIdx="0" presStyleCnt="1" custScaleY="545648" custLinFactY="-3564" custLinFactNeighborX="29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822EB3-241A-4326-BFAB-2B4EC93DF396}" srcId="{168FC92E-788D-433C-9BB3-40C2520A308A}" destId="{883089C1-3B29-4481-A507-0DCBDBAC44AD}" srcOrd="0" destOrd="0" parTransId="{55D74BED-27C5-4E79-93AB-6512EEC7923D}" sibTransId="{0CF89084-A1BE-4DAC-B4C9-E37FAA27FDAA}"/>
    <dgm:cxn modelId="{91514EBF-6992-5444-B784-5EA46C5A9079}" type="presOf" srcId="{883089C1-3B29-4481-A507-0DCBDBAC44AD}" destId="{C00B0BC6-6D94-4DFA-A2B9-AA14B5BDEC7B}" srcOrd="0" destOrd="0" presId="urn:microsoft.com/office/officeart/2005/8/layout/vList2"/>
    <dgm:cxn modelId="{803271C1-B900-3645-AF51-2212947032A8}" type="presOf" srcId="{168FC92E-788D-433C-9BB3-40C2520A308A}" destId="{B68D2DD8-6C8D-44D2-8FAC-FD36DB8396F0}" srcOrd="0" destOrd="0" presId="urn:microsoft.com/office/officeart/2005/8/layout/vList2"/>
    <dgm:cxn modelId="{F481E608-6732-C341-B391-D41D71A0568C}" type="presParOf" srcId="{B68D2DD8-6C8D-44D2-8FAC-FD36DB8396F0}" destId="{C00B0BC6-6D94-4DFA-A2B9-AA14B5BDEC7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DAD834-0C89-490E-BED8-3906A30790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1B0EA9-CBAD-48A9-954E-FF4D30159612}">
      <dgm:prSet custT="1"/>
      <dgm:spPr/>
      <dgm:t>
        <a:bodyPr/>
        <a:lstStyle/>
        <a:p>
          <a:pPr algn="ctr" rtl="0"/>
          <a:r>
            <a:rPr lang="ru-RU" sz="3200" b="1" dirty="0" smtClean="0">
              <a:solidFill>
                <a:schemeClr val="tx1"/>
              </a:solidFill>
            </a:rPr>
            <a:t>ОСОБЕННОСТИ</a:t>
          </a:r>
          <a:endParaRPr lang="ru-RU" sz="3200" b="1" dirty="0">
            <a:solidFill>
              <a:schemeClr val="tx1"/>
            </a:solidFill>
          </a:endParaRPr>
        </a:p>
      </dgm:t>
    </dgm:pt>
    <dgm:pt modelId="{F2E0011B-7F3F-413E-85C9-C0F7AC88335C}" type="parTrans" cxnId="{8E83E6A8-136B-4DF8-A2EF-D69C19570EA2}">
      <dgm:prSet/>
      <dgm:spPr/>
      <dgm:t>
        <a:bodyPr/>
        <a:lstStyle/>
        <a:p>
          <a:endParaRPr lang="ru-RU"/>
        </a:p>
      </dgm:t>
    </dgm:pt>
    <dgm:pt modelId="{A1F685BA-0FEA-464D-BE4F-E6B35A232E3D}" type="sibTrans" cxnId="{8E83E6A8-136B-4DF8-A2EF-D69C19570EA2}">
      <dgm:prSet/>
      <dgm:spPr/>
      <dgm:t>
        <a:bodyPr/>
        <a:lstStyle/>
        <a:p>
          <a:endParaRPr lang="ru-RU"/>
        </a:p>
      </dgm:t>
    </dgm:pt>
    <dgm:pt modelId="{AB5ED47B-633A-4C4C-9AAF-AAB6943E85B8}" type="pres">
      <dgm:prSet presAssocID="{91DAD834-0C89-490E-BED8-3906A30790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36B794-D46C-4C26-AA9E-322E99190319}" type="pres">
      <dgm:prSet presAssocID="{A31B0EA9-CBAD-48A9-954E-FF4D3015961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83E6A8-136B-4DF8-A2EF-D69C19570EA2}" srcId="{91DAD834-0C89-490E-BED8-3906A30790EA}" destId="{A31B0EA9-CBAD-48A9-954E-FF4D30159612}" srcOrd="0" destOrd="0" parTransId="{F2E0011B-7F3F-413E-85C9-C0F7AC88335C}" sibTransId="{A1F685BA-0FEA-464D-BE4F-E6B35A232E3D}"/>
    <dgm:cxn modelId="{A7C0387D-5105-C947-969E-9B20A4402817}" type="presOf" srcId="{A31B0EA9-CBAD-48A9-954E-FF4D30159612}" destId="{7E36B794-D46C-4C26-AA9E-322E99190319}" srcOrd="0" destOrd="0" presId="urn:microsoft.com/office/officeart/2005/8/layout/vList2"/>
    <dgm:cxn modelId="{6400248C-BE20-884A-8E31-48ED600CAE96}" type="presOf" srcId="{91DAD834-0C89-490E-BED8-3906A30790EA}" destId="{AB5ED47B-633A-4C4C-9AAF-AAB6943E85B8}" srcOrd="0" destOrd="0" presId="urn:microsoft.com/office/officeart/2005/8/layout/vList2"/>
    <dgm:cxn modelId="{B81CDBFA-15EF-D04A-9ABE-C790D425C3DD}" type="presParOf" srcId="{AB5ED47B-633A-4C4C-9AAF-AAB6943E85B8}" destId="{7E36B794-D46C-4C26-AA9E-322E991903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AB4C88-AA8C-471B-B5D1-F9CA1FABDE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AEB3AB5-249E-4960-B3A0-E86EFF859014}">
      <dgm:prSet custT="1"/>
      <dgm:spPr/>
      <dgm:t>
        <a:bodyPr/>
        <a:lstStyle/>
        <a:p>
          <a:pPr rtl="0"/>
          <a:r>
            <a:rPr lang="ru-RU" sz="2800" dirty="0" smtClean="0">
              <a:solidFill>
                <a:schemeClr val="tx1"/>
              </a:solidFill>
            </a:rPr>
            <a:t>утверждены и реализуются - Москва, Республика Чувашия, Хабаровский край</a:t>
          </a:r>
          <a:endParaRPr lang="ru-RU" sz="2800" dirty="0">
            <a:solidFill>
              <a:schemeClr val="tx1"/>
            </a:solidFill>
          </a:endParaRPr>
        </a:p>
      </dgm:t>
    </dgm:pt>
    <dgm:pt modelId="{D6A6D4E2-DE2E-4072-921C-2431082CD0C2}" type="parTrans" cxnId="{3DEAE4FA-C1D5-4017-B0C3-C6A4817FEC96}">
      <dgm:prSet/>
      <dgm:spPr/>
      <dgm:t>
        <a:bodyPr/>
        <a:lstStyle/>
        <a:p>
          <a:endParaRPr lang="ru-RU"/>
        </a:p>
      </dgm:t>
    </dgm:pt>
    <dgm:pt modelId="{D60A6DEE-0547-4D1D-B9C2-F30B2C3CE402}" type="sibTrans" cxnId="{3DEAE4FA-C1D5-4017-B0C3-C6A4817FEC96}">
      <dgm:prSet/>
      <dgm:spPr/>
      <dgm:t>
        <a:bodyPr/>
        <a:lstStyle/>
        <a:p>
          <a:endParaRPr lang="ru-RU"/>
        </a:p>
      </dgm:t>
    </dgm:pt>
    <dgm:pt modelId="{0D2A5773-9858-47BA-B9E9-AB2FC5D7B112}">
      <dgm:prSet custT="1"/>
      <dgm:spPr/>
      <dgm:t>
        <a:bodyPr/>
        <a:lstStyle/>
        <a:p>
          <a:pPr rtl="0"/>
          <a:r>
            <a:rPr lang="ru-RU" sz="2800" dirty="0" smtClean="0">
              <a:solidFill>
                <a:schemeClr val="tx1"/>
              </a:solidFill>
            </a:rPr>
            <a:t>утверждены и будут реализовываться с 2013 года- Тульская область</a:t>
          </a:r>
          <a:endParaRPr lang="ru-RU" sz="2800" dirty="0">
            <a:solidFill>
              <a:schemeClr val="tx1"/>
            </a:solidFill>
          </a:endParaRPr>
        </a:p>
      </dgm:t>
    </dgm:pt>
    <dgm:pt modelId="{42D08C83-FE63-4EB4-B93E-212306E5FB83}" type="parTrans" cxnId="{CBBD6523-8544-4ED5-8099-6A7E3628289C}">
      <dgm:prSet/>
      <dgm:spPr/>
      <dgm:t>
        <a:bodyPr/>
        <a:lstStyle/>
        <a:p>
          <a:endParaRPr lang="ru-RU"/>
        </a:p>
      </dgm:t>
    </dgm:pt>
    <dgm:pt modelId="{D0529857-3FD9-4C75-A5D2-0FF1BD9366D1}" type="sibTrans" cxnId="{CBBD6523-8544-4ED5-8099-6A7E3628289C}">
      <dgm:prSet/>
      <dgm:spPr/>
      <dgm:t>
        <a:bodyPr/>
        <a:lstStyle/>
        <a:p>
          <a:endParaRPr lang="ru-RU"/>
        </a:p>
      </dgm:t>
    </dgm:pt>
    <dgm:pt modelId="{62CF7EA8-3BDD-4A9D-BFD6-CB36027B4D72}">
      <dgm:prSet custT="1"/>
      <dgm:spPr/>
      <dgm:t>
        <a:bodyPr/>
        <a:lstStyle/>
        <a:p>
          <a:pPr rtl="0"/>
          <a:r>
            <a:rPr lang="ru-RU" sz="2800" dirty="0" smtClean="0">
              <a:solidFill>
                <a:schemeClr val="tx1"/>
              </a:solidFill>
            </a:rPr>
            <a:t>разработан проект - Брянская область </a:t>
          </a:r>
          <a:endParaRPr lang="ru-RU" sz="2800" dirty="0">
            <a:solidFill>
              <a:schemeClr val="tx1"/>
            </a:solidFill>
          </a:endParaRPr>
        </a:p>
      </dgm:t>
    </dgm:pt>
    <dgm:pt modelId="{0461198E-7EA3-47A5-9577-1375A20FF270}" type="parTrans" cxnId="{EC4633CF-9170-40FC-A75C-301BF5E9E2C1}">
      <dgm:prSet/>
      <dgm:spPr/>
      <dgm:t>
        <a:bodyPr/>
        <a:lstStyle/>
        <a:p>
          <a:endParaRPr lang="ru-RU"/>
        </a:p>
      </dgm:t>
    </dgm:pt>
    <dgm:pt modelId="{0224E1E2-4CAF-4B5F-8EC3-CCCAE9364387}" type="sibTrans" cxnId="{EC4633CF-9170-40FC-A75C-301BF5E9E2C1}">
      <dgm:prSet/>
      <dgm:spPr/>
      <dgm:t>
        <a:bodyPr/>
        <a:lstStyle/>
        <a:p>
          <a:endParaRPr lang="ru-RU"/>
        </a:p>
      </dgm:t>
    </dgm:pt>
    <dgm:pt modelId="{6ECF9063-D691-436F-A87D-43A69128F0F6}" type="pres">
      <dgm:prSet presAssocID="{F8AB4C88-AA8C-471B-B5D1-F9CA1FABDE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826003-04BA-4C25-8630-CD6FB4CB64CF}" type="pres">
      <dgm:prSet presAssocID="{7AEB3AB5-249E-4960-B3A0-E86EFF85901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E1274-5167-4E16-A1F8-D3EBDAACDDCD}" type="pres">
      <dgm:prSet presAssocID="{D60A6DEE-0547-4D1D-B9C2-F30B2C3CE402}" presName="spacer" presStyleCnt="0"/>
      <dgm:spPr/>
    </dgm:pt>
    <dgm:pt modelId="{C3B4658F-F2A3-429E-994D-1615CAF5730A}" type="pres">
      <dgm:prSet presAssocID="{0D2A5773-9858-47BA-B9E9-AB2FC5D7B11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C17F2D-DCC7-40AC-9EE6-6455B93C5A8E}" type="pres">
      <dgm:prSet presAssocID="{D0529857-3FD9-4C75-A5D2-0FF1BD9366D1}" presName="spacer" presStyleCnt="0"/>
      <dgm:spPr/>
    </dgm:pt>
    <dgm:pt modelId="{36EB20B2-9D72-4AE3-932E-5BF61CC93A78}" type="pres">
      <dgm:prSet presAssocID="{62CF7EA8-3BDD-4A9D-BFD6-CB36027B4D7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D02605-EB56-314D-B600-8E74B197863B}" type="presOf" srcId="{F8AB4C88-AA8C-471B-B5D1-F9CA1FABDE8E}" destId="{6ECF9063-D691-436F-A87D-43A69128F0F6}" srcOrd="0" destOrd="0" presId="urn:microsoft.com/office/officeart/2005/8/layout/vList2"/>
    <dgm:cxn modelId="{EC4633CF-9170-40FC-A75C-301BF5E9E2C1}" srcId="{F8AB4C88-AA8C-471B-B5D1-F9CA1FABDE8E}" destId="{62CF7EA8-3BDD-4A9D-BFD6-CB36027B4D72}" srcOrd="2" destOrd="0" parTransId="{0461198E-7EA3-47A5-9577-1375A20FF270}" sibTransId="{0224E1E2-4CAF-4B5F-8EC3-CCCAE9364387}"/>
    <dgm:cxn modelId="{811DCA00-0FEC-3B47-A636-266110E3A6BE}" type="presOf" srcId="{0D2A5773-9858-47BA-B9E9-AB2FC5D7B112}" destId="{C3B4658F-F2A3-429E-994D-1615CAF5730A}" srcOrd="0" destOrd="0" presId="urn:microsoft.com/office/officeart/2005/8/layout/vList2"/>
    <dgm:cxn modelId="{33F13C9B-09E2-1C4D-BBA9-A558EBD12193}" type="presOf" srcId="{62CF7EA8-3BDD-4A9D-BFD6-CB36027B4D72}" destId="{36EB20B2-9D72-4AE3-932E-5BF61CC93A78}" srcOrd="0" destOrd="0" presId="urn:microsoft.com/office/officeart/2005/8/layout/vList2"/>
    <dgm:cxn modelId="{A93E6B76-2D29-A84B-8C70-7A414A3BC843}" type="presOf" srcId="{7AEB3AB5-249E-4960-B3A0-E86EFF859014}" destId="{BF826003-04BA-4C25-8630-CD6FB4CB64CF}" srcOrd="0" destOrd="0" presId="urn:microsoft.com/office/officeart/2005/8/layout/vList2"/>
    <dgm:cxn modelId="{3DEAE4FA-C1D5-4017-B0C3-C6A4817FEC96}" srcId="{F8AB4C88-AA8C-471B-B5D1-F9CA1FABDE8E}" destId="{7AEB3AB5-249E-4960-B3A0-E86EFF859014}" srcOrd="0" destOrd="0" parTransId="{D6A6D4E2-DE2E-4072-921C-2431082CD0C2}" sibTransId="{D60A6DEE-0547-4D1D-B9C2-F30B2C3CE402}"/>
    <dgm:cxn modelId="{CBBD6523-8544-4ED5-8099-6A7E3628289C}" srcId="{F8AB4C88-AA8C-471B-B5D1-F9CA1FABDE8E}" destId="{0D2A5773-9858-47BA-B9E9-AB2FC5D7B112}" srcOrd="1" destOrd="0" parTransId="{42D08C83-FE63-4EB4-B93E-212306E5FB83}" sibTransId="{D0529857-3FD9-4C75-A5D2-0FF1BD9366D1}"/>
    <dgm:cxn modelId="{47AD860D-CE31-8546-B715-E7C8E17BEE63}" type="presParOf" srcId="{6ECF9063-D691-436F-A87D-43A69128F0F6}" destId="{BF826003-04BA-4C25-8630-CD6FB4CB64CF}" srcOrd="0" destOrd="0" presId="urn:microsoft.com/office/officeart/2005/8/layout/vList2"/>
    <dgm:cxn modelId="{DD6167E9-E572-0A45-8CFB-C6DE14ABDF95}" type="presParOf" srcId="{6ECF9063-D691-436F-A87D-43A69128F0F6}" destId="{2E0E1274-5167-4E16-A1F8-D3EBDAACDDCD}" srcOrd="1" destOrd="0" presId="urn:microsoft.com/office/officeart/2005/8/layout/vList2"/>
    <dgm:cxn modelId="{94892061-B5FB-D64A-9015-F5F9DA1D7FF3}" type="presParOf" srcId="{6ECF9063-D691-436F-A87D-43A69128F0F6}" destId="{C3B4658F-F2A3-429E-994D-1615CAF5730A}" srcOrd="2" destOrd="0" presId="urn:microsoft.com/office/officeart/2005/8/layout/vList2"/>
    <dgm:cxn modelId="{BD47B973-0064-7C44-B0FA-BE32231B428F}" type="presParOf" srcId="{6ECF9063-D691-436F-A87D-43A69128F0F6}" destId="{CCC17F2D-DCC7-40AC-9EE6-6455B93C5A8E}" srcOrd="3" destOrd="0" presId="urn:microsoft.com/office/officeart/2005/8/layout/vList2"/>
    <dgm:cxn modelId="{2AAF3205-0580-184F-AFB5-BC6E66794CDA}" type="presParOf" srcId="{6ECF9063-D691-436F-A87D-43A69128F0F6}" destId="{36EB20B2-9D72-4AE3-932E-5BF61CC93A7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C8BFE77-0D92-4A76-92BF-CAC526C25A7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332E91-8308-49FD-9BFF-6B6A8D315ED2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Цель госпрограммы:</a:t>
          </a:r>
          <a:endParaRPr lang="ru-RU" b="1" dirty="0">
            <a:solidFill>
              <a:schemeClr val="tx1"/>
            </a:solidFill>
          </a:endParaRPr>
        </a:p>
      </dgm:t>
    </dgm:pt>
    <dgm:pt modelId="{A1B89493-292A-4FCD-AD6D-A1F6D2E3864C}" type="parTrans" cxnId="{6BB2E229-B149-4ED0-8FE9-A0AEB7554915}">
      <dgm:prSet/>
      <dgm:spPr/>
      <dgm:t>
        <a:bodyPr/>
        <a:lstStyle/>
        <a:p>
          <a:endParaRPr lang="ru-RU"/>
        </a:p>
      </dgm:t>
    </dgm:pt>
    <dgm:pt modelId="{66963D5E-A12A-4270-9D59-EBB857E9FEA9}" type="sibTrans" cxnId="{6BB2E229-B149-4ED0-8FE9-A0AEB7554915}">
      <dgm:prSet/>
      <dgm:spPr/>
      <dgm:t>
        <a:bodyPr/>
        <a:lstStyle/>
        <a:p>
          <a:endParaRPr lang="ru-RU"/>
        </a:p>
      </dgm:t>
    </dgm:pt>
    <dgm:pt modelId="{F24E1AC1-0A76-4CCF-B746-D4F9A5D3DD6B}">
      <dgm:prSet/>
      <dgm:spPr/>
      <dgm:t>
        <a:bodyPr/>
        <a:lstStyle/>
        <a:p>
          <a:pPr rtl="0"/>
          <a:r>
            <a:rPr lang="ru-RU" dirty="0" smtClean="0"/>
            <a:t>Обеспечение </a:t>
          </a:r>
          <a:r>
            <a:rPr lang="ru-RU" dirty="0" smtClean="0">
              <a:solidFill>
                <a:srgbClr val="FF0000"/>
              </a:solidFill>
            </a:rPr>
            <a:t>высокого качества российского образования </a:t>
          </a:r>
          <a:r>
            <a:rPr lang="ru-RU" dirty="0" smtClean="0"/>
            <a:t>в соответствии с меняющимися запросами населениями и перспективными задачами развития российского общества и экономики</a:t>
          </a:r>
          <a:endParaRPr lang="ru-RU" dirty="0"/>
        </a:p>
      </dgm:t>
    </dgm:pt>
    <dgm:pt modelId="{F2092548-1F95-45FC-9C69-E855C6456D4F}" type="parTrans" cxnId="{22A36B9F-6572-40D5-94B9-BC4DC9D90888}">
      <dgm:prSet/>
      <dgm:spPr/>
      <dgm:t>
        <a:bodyPr/>
        <a:lstStyle/>
        <a:p>
          <a:endParaRPr lang="ru-RU"/>
        </a:p>
      </dgm:t>
    </dgm:pt>
    <dgm:pt modelId="{60DB51C9-3593-4CCB-9EA1-6640F3FAD0C6}" type="sibTrans" cxnId="{22A36B9F-6572-40D5-94B9-BC4DC9D90888}">
      <dgm:prSet/>
      <dgm:spPr/>
      <dgm:t>
        <a:bodyPr/>
        <a:lstStyle/>
        <a:p>
          <a:endParaRPr lang="ru-RU"/>
        </a:p>
      </dgm:t>
    </dgm:pt>
    <dgm:pt modelId="{DE9E673E-A7C2-4411-A62B-9210C119E224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Задачи госпрограммы:</a:t>
          </a:r>
          <a:endParaRPr lang="ru-RU" dirty="0">
            <a:solidFill>
              <a:schemeClr val="tx1"/>
            </a:solidFill>
          </a:endParaRPr>
        </a:p>
      </dgm:t>
    </dgm:pt>
    <dgm:pt modelId="{AC2AC0EF-5940-42A9-8F22-831E7BA5DE22}" type="parTrans" cxnId="{A4801BB4-F815-47B2-9A8D-F065C1E29B98}">
      <dgm:prSet/>
      <dgm:spPr/>
      <dgm:t>
        <a:bodyPr/>
        <a:lstStyle/>
        <a:p>
          <a:endParaRPr lang="ru-RU"/>
        </a:p>
      </dgm:t>
    </dgm:pt>
    <dgm:pt modelId="{B6765689-5550-46C4-BDAC-94FD859011A3}" type="sibTrans" cxnId="{A4801BB4-F815-47B2-9A8D-F065C1E29B98}">
      <dgm:prSet/>
      <dgm:spPr/>
      <dgm:t>
        <a:bodyPr/>
        <a:lstStyle/>
        <a:p>
          <a:endParaRPr lang="ru-RU"/>
        </a:p>
      </dgm:t>
    </dgm:pt>
    <dgm:pt modelId="{0C1BAD46-217B-4C20-9702-B5D42F41F4CF}">
      <dgm:prSet/>
      <dgm:spPr/>
      <dgm:t>
        <a:bodyPr/>
        <a:lstStyle/>
        <a:p>
          <a:pPr rtl="0"/>
          <a:r>
            <a:rPr lang="ru-RU" dirty="0" smtClean="0"/>
            <a:t>формирование гибкой, подотчетной обществу </a:t>
          </a:r>
          <a:r>
            <a:rPr lang="ru-RU" dirty="0" smtClean="0">
              <a:solidFill>
                <a:srgbClr val="FF0000"/>
              </a:solidFill>
            </a:rPr>
            <a:t>системы непрерывного профессионального образования</a:t>
          </a:r>
          <a:r>
            <a:rPr lang="ru-RU" dirty="0" smtClean="0"/>
            <a:t>, развивающей человеческий потенциал, обеспечивающей  текущие и перспективные потребности социально-экономического развития Российской Федерации;</a:t>
          </a:r>
          <a:endParaRPr lang="ru-RU" dirty="0"/>
        </a:p>
      </dgm:t>
    </dgm:pt>
    <dgm:pt modelId="{7E12A618-27B1-42B5-AF99-5093CE9DEF48}" type="parTrans" cxnId="{C679EB47-DE0E-4EA8-BB11-FED337E17D27}">
      <dgm:prSet/>
      <dgm:spPr/>
      <dgm:t>
        <a:bodyPr/>
        <a:lstStyle/>
        <a:p>
          <a:endParaRPr lang="ru-RU"/>
        </a:p>
      </dgm:t>
    </dgm:pt>
    <dgm:pt modelId="{E67C89BB-772B-492A-B754-30FB053403A2}" type="sibTrans" cxnId="{C679EB47-DE0E-4EA8-BB11-FED337E17D27}">
      <dgm:prSet/>
      <dgm:spPr/>
      <dgm:t>
        <a:bodyPr/>
        <a:lstStyle/>
        <a:p>
          <a:endParaRPr lang="ru-RU"/>
        </a:p>
      </dgm:t>
    </dgm:pt>
    <dgm:pt modelId="{61FF90B5-0475-4047-A93F-28A29C39AD9E}">
      <dgm:prSet/>
      <dgm:spPr/>
      <dgm:t>
        <a:bodyPr/>
        <a:lstStyle/>
        <a:p>
          <a:pPr rtl="0"/>
          <a:r>
            <a:rPr lang="ru-RU" dirty="0" smtClean="0"/>
            <a:t>развитие инфраструктуры и организационно-экономических механизмов, обеспечивающих максимально равную </a:t>
          </a:r>
          <a:r>
            <a:rPr lang="ru-RU" dirty="0" smtClean="0">
              <a:solidFill>
                <a:srgbClr val="FF0000"/>
              </a:solidFill>
            </a:rPr>
            <a:t>доступность услуг дошкольного, общего, дополнительного образования детей</a:t>
          </a:r>
          <a:r>
            <a:rPr lang="ru-RU" dirty="0" smtClean="0"/>
            <a:t>;</a:t>
          </a:r>
          <a:endParaRPr lang="ru-RU" dirty="0"/>
        </a:p>
      </dgm:t>
    </dgm:pt>
    <dgm:pt modelId="{EDEE63B1-0084-43BB-BD2B-95CFB6AF3F10}" type="parTrans" cxnId="{34A1A5BB-BA87-48EC-AD97-43CD0A4994B4}">
      <dgm:prSet/>
      <dgm:spPr/>
      <dgm:t>
        <a:bodyPr/>
        <a:lstStyle/>
        <a:p>
          <a:endParaRPr lang="ru-RU"/>
        </a:p>
      </dgm:t>
    </dgm:pt>
    <dgm:pt modelId="{86A61E7F-E7C8-4606-9D28-E15807CDBF4A}" type="sibTrans" cxnId="{34A1A5BB-BA87-48EC-AD97-43CD0A4994B4}">
      <dgm:prSet/>
      <dgm:spPr/>
      <dgm:t>
        <a:bodyPr/>
        <a:lstStyle/>
        <a:p>
          <a:endParaRPr lang="ru-RU"/>
        </a:p>
      </dgm:t>
    </dgm:pt>
    <dgm:pt modelId="{0AB09A6C-538D-45E9-AADB-E487E517E910}">
      <dgm:prSet/>
      <dgm:spPr/>
      <dgm:t>
        <a:bodyPr/>
        <a:lstStyle/>
        <a:p>
          <a:pPr rtl="0"/>
          <a:r>
            <a:rPr lang="ru-RU" dirty="0" smtClean="0">
              <a:solidFill>
                <a:srgbClr val="FF0000"/>
              </a:solidFill>
            </a:rPr>
            <a:t>модернизация образовательных программ </a:t>
          </a:r>
          <a:r>
            <a:rPr lang="ru-RU" dirty="0" smtClean="0"/>
            <a:t>в системах дошкольного, общего и дополнительного образования детей, направленная на достижение современного качества учебных результатов и результатов социализации;</a:t>
          </a:r>
          <a:endParaRPr lang="ru-RU" dirty="0"/>
        </a:p>
      </dgm:t>
    </dgm:pt>
    <dgm:pt modelId="{B40C20A1-6879-476F-8A9F-85C5CF3A68DC}" type="parTrans" cxnId="{5BC1AA57-7708-4ED6-B48A-8BC1A6AA856F}">
      <dgm:prSet/>
      <dgm:spPr/>
      <dgm:t>
        <a:bodyPr/>
        <a:lstStyle/>
        <a:p>
          <a:endParaRPr lang="ru-RU"/>
        </a:p>
      </dgm:t>
    </dgm:pt>
    <dgm:pt modelId="{870A125C-C518-4E39-8C6C-4EC2BF003A2D}" type="sibTrans" cxnId="{5BC1AA57-7708-4ED6-B48A-8BC1A6AA856F}">
      <dgm:prSet/>
      <dgm:spPr/>
      <dgm:t>
        <a:bodyPr/>
        <a:lstStyle/>
        <a:p>
          <a:endParaRPr lang="ru-RU"/>
        </a:p>
      </dgm:t>
    </dgm:pt>
    <dgm:pt modelId="{E40A31F6-3B58-4133-B399-6FF142DE2CA7}">
      <dgm:prSet/>
      <dgm:spPr/>
      <dgm:t>
        <a:bodyPr/>
        <a:lstStyle/>
        <a:p>
          <a:pPr rtl="0"/>
          <a:r>
            <a:rPr lang="ru-RU" dirty="0" smtClean="0"/>
            <a:t>создание </a:t>
          </a:r>
          <a:r>
            <a:rPr lang="ru-RU" dirty="0" smtClean="0">
              <a:solidFill>
                <a:srgbClr val="FF0000"/>
              </a:solidFill>
            </a:rPr>
            <a:t>системы оценки качества образования </a:t>
          </a:r>
          <a:r>
            <a:rPr lang="ru-RU" dirty="0" smtClean="0"/>
            <a:t>на основе принципов объективности, прозрачности, общественно-профессионального участия, обратной связи.</a:t>
          </a:r>
          <a:endParaRPr lang="ru-RU" dirty="0"/>
        </a:p>
      </dgm:t>
    </dgm:pt>
    <dgm:pt modelId="{80B2198D-47F1-4768-8EC4-30500F189CBC}" type="parTrans" cxnId="{F3F7AA85-997D-4E59-80D0-4B96ACF27A46}">
      <dgm:prSet/>
      <dgm:spPr/>
      <dgm:t>
        <a:bodyPr/>
        <a:lstStyle/>
        <a:p>
          <a:endParaRPr lang="ru-RU"/>
        </a:p>
      </dgm:t>
    </dgm:pt>
    <dgm:pt modelId="{07ACB17E-380F-41B7-A9F7-425C75EA5769}" type="sibTrans" cxnId="{F3F7AA85-997D-4E59-80D0-4B96ACF27A46}">
      <dgm:prSet/>
      <dgm:spPr/>
      <dgm:t>
        <a:bodyPr/>
        <a:lstStyle/>
        <a:p>
          <a:endParaRPr lang="ru-RU"/>
        </a:p>
      </dgm:t>
    </dgm:pt>
    <dgm:pt modelId="{CD48D6B2-015A-4731-87B5-F9349FB43B0B}" type="pres">
      <dgm:prSet presAssocID="{9C8BFE77-0D92-4A76-92BF-CAC526C25A7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68413A-F741-49F5-8CD6-97B86C8E9B51}" type="pres">
      <dgm:prSet presAssocID="{09332E91-8308-49FD-9BFF-6B6A8D315ED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7D1E6-BBC8-4A2B-BD71-01762EE8E5C7}" type="pres">
      <dgm:prSet presAssocID="{09332E91-8308-49FD-9BFF-6B6A8D315ED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0C00B9-3F57-4060-ACD7-C0C6EA9DD5EF}" type="pres">
      <dgm:prSet presAssocID="{DE9E673E-A7C2-4411-A62B-9210C119E22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072F9-3BA8-4F3E-B90B-3FD43BAF5C72}" type="pres">
      <dgm:prSet presAssocID="{DE9E673E-A7C2-4411-A62B-9210C119E22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A26D93-73C7-4D3A-99A7-3CAADFD7B650}" type="presOf" srcId="{F24E1AC1-0A76-4CCF-B746-D4F9A5D3DD6B}" destId="{FF97D1E6-BBC8-4A2B-BD71-01762EE8E5C7}" srcOrd="0" destOrd="0" presId="urn:microsoft.com/office/officeart/2005/8/layout/vList2"/>
    <dgm:cxn modelId="{B9BB3234-6EF0-46D5-A7C1-DED858E79783}" type="presOf" srcId="{09332E91-8308-49FD-9BFF-6B6A8D315ED2}" destId="{DC68413A-F741-49F5-8CD6-97B86C8E9B51}" srcOrd="0" destOrd="0" presId="urn:microsoft.com/office/officeart/2005/8/layout/vList2"/>
    <dgm:cxn modelId="{4654E12B-9034-4A4C-88B0-51F3FF3DBEA6}" type="presOf" srcId="{E40A31F6-3B58-4133-B399-6FF142DE2CA7}" destId="{6FC072F9-3BA8-4F3E-B90B-3FD43BAF5C72}" srcOrd="0" destOrd="3" presId="urn:microsoft.com/office/officeart/2005/8/layout/vList2"/>
    <dgm:cxn modelId="{5BC1AA57-7708-4ED6-B48A-8BC1A6AA856F}" srcId="{DE9E673E-A7C2-4411-A62B-9210C119E224}" destId="{0AB09A6C-538D-45E9-AADB-E487E517E910}" srcOrd="2" destOrd="0" parTransId="{B40C20A1-6879-476F-8A9F-85C5CF3A68DC}" sibTransId="{870A125C-C518-4E39-8C6C-4EC2BF003A2D}"/>
    <dgm:cxn modelId="{F219F95B-763A-4F78-8F40-85CB3C0911B4}" type="presOf" srcId="{9C8BFE77-0D92-4A76-92BF-CAC526C25A7A}" destId="{CD48D6B2-015A-4731-87B5-F9349FB43B0B}" srcOrd="0" destOrd="0" presId="urn:microsoft.com/office/officeart/2005/8/layout/vList2"/>
    <dgm:cxn modelId="{339ED869-03D7-4E4A-AEE1-74DB791BFC3D}" type="presOf" srcId="{61FF90B5-0475-4047-A93F-28A29C39AD9E}" destId="{6FC072F9-3BA8-4F3E-B90B-3FD43BAF5C72}" srcOrd="0" destOrd="1" presId="urn:microsoft.com/office/officeart/2005/8/layout/vList2"/>
    <dgm:cxn modelId="{6BB2E229-B149-4ED0-8FE9-A0AEB7554915}" srcId="{9C8BFE77-0D92-4A76-92BF-CAC526C25A7A}" destId="{09332E91-8308-49FD-9BFF-6B6A8D315ED2}" srcOrd="0" destOrd="0" parTransId="{A1B89493-292A-4FCD-AD6D-A1F6D2E3864C}" sibTransId="{66963D5E-A12A-4270-9D59-EBB857E9FEA9}"/>
    <dgm:cxn modelId="{D71F0170-8FE9-413C-B804-FFB8EBFA9470}" type="presOf" srcId="{DE9E673E-A7C2-4411-A62B-9210C119E224}" destId="{3A0C00B9-3F57-4060-ACD7-C0C6EA9DD5EF}" srcOrd="0" destOrd="0" presId="urn:microsoft.com/office/officeart/2005/8/layout/vList2"/>
    <dgm:cxn modelId="{C679EB47-DE0E-4EA8-BB11-FED337E17D27}" srcId="{DE9E673E-A7C2-4411-A62B-9210C119E224}" destId="{0C1BAD46-217B-4C20-9702-B5D42F41F4CF}" srcOrd="0" destOrd="0" parTransId="{7E12A618-27B1-42B5-AF99-5093CE9DEF48}" sibTransId="{E67C89BB-772B-492A-B754-30FB053403A2}"/>
    <dgm:cxn modelId="{22A36B9F-6572-40D5-94B9-BC4DC9D90888}" srcId="{09332E91-8308-49FD-9BFF-6B6A8D315ED2}" destId="{F24E1AC1-0A76-4CCF-B746-D4F9A5D3DD6B}" srcOrd="0" destOrd="0" parTransId="{F2092548-1F95-45FC-9C69-E855C6456D4F}" sibTransId="{60DB51C9-3593-4CCB-9EA1-6640F3FAD0C6}"/>
    <dgm:cxn modelId="{956B12F2-13CF-4C71-9834-1B5F966D81C9}" type="presOf" srcId="{0AB09A6C-538D-45E9-AADB-E487E517E910}" destId="{6FC072F9-3BA8-4F3E-B90B-3FD43BAF5C72}" srcOrd="0" destOrd="2" presId="urn:microsoft.com/office/officeart/2005/8/layout/vList2"/>
    <dgm:cxn modelId="{34A1A5BB-BA87-48EC-AD97-43CD0A4994B4}" srcId="{DE9E673E-A7C2-4411-A62B-9210C119E224}" destId="{61FF90B5-0475-4047-A93F-28A29C39AD9E}" srcOrd="1" destOrd="0" parTransId="{EDEE63B1-0084-43BB-BD2B-95CFB6AF3F10}" sibTransId="{86A61E7F-E7C8-4606-9D28-E15807CDBF4A}"/>
    <dgm:cxn modelId="{3F21B6D5-5668-4157-98C1-FF4F054811E3}" type="presOf" srcId="{0C1BAD46-217B-4C20-9702-B5D42F41F4CF}" destId="{6FC072F9-3BA8-4F3E-B90B-3FD43BAF5C72}" srcOrd="0" destOrd="0" presId="urn:microsoft.com/office/officeart/2005/8/layout/vList2"/>
    <dgm:cxn modelId="{F3F7AA85-997D-4E59-80D0-4B96ACF27A46}" srcId="{DE9E673E-A7C2-4411-A62B-9210C119E224}" destId="{E40A31F6-3B58-4133-B399-6FF142DE2CA7}" srcOrd="3" destOrd="0" parTransId="{80B2198D-47F1-4768-8EC4-30500F189CBC}" sibTransId="{07ACB17E-380F-41B7-A9F7-425C75EA5769}"/>
    <dgm:cxn modelId="{A4801BB4-F815-47B2-9A8D-F065C1E29B98}" srcId="{9C8BFE77-0D92-4A76-92BF-CAC526C25A7A}" destId="{DE9E673E-A7C2-4411-A62B-9210C119E224}" srcOrd="1" destOrd="0" parTransId="{AC2AC0EF-5940-42A9-8F22-831E7BA5DE22}" sibTransId="{B6765689-5550-46C4-BDAC-94FD859011A3}"/>
    <dgm:cxn modelId="{E43B8839-FFEA-479E-98F3-72ECB4F3938B}" type="presParOf" srcId="{CD48D6B2-015A-4731-87B5-F9349FB43B0B}" destId="{DC68413A-F741-49F5-8CD6-97B86C8E9B51}" srcOrd="0" destOrd="0" presId="urn:microsoft.com/office/officeart/2005/8/layout/vList2"/>
    <dgm:cxn modelId="{4FE9F623-58B4-4276-A14F-A0E46C1E80EC}" type="presParOf" srcId="{CD48D6B2-015A-4731-87B5-F9349FB43B0B}" destId="{FF97D1E6-BBC8-4A2B-BD71-01762EE8E5C7}" srcOrd="1" destOrd="0" presId="urn:microsoft.com/office/officeart/2005/8/layout/vList2"/>
    <dgm:cxn modelId="{88BF27A9-9578-45C9-9A89-A5643493BED1}" type="presParOf" srcId="{CD48D6B2-015A-4731-87B5-F9349FB43B0B}" destId="{3A0C00B9-3F57-4060-ACD7-C0C6EA9DD5EF}" srcOrd="2" destOrd="0" presId="urn:microsoft.com/office/officeart/2005/8/layout/vList2"/>
    <dgm:cxn modelId="{372B5CC5-F4A4-4AB7-AB81-E1043F3DDECB}" type="presParOf" srcId="{CD48D6B2-015A-4731-87B5-F9349FB43B0B}" destId="{6FC072F9-3BA8-4F3E-B90B-3FD43BAF5C7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8AB4C88-AA8C-471B-B5D1-F9CA1FABDE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EB3AB5-249E-4960-B3A0-E86EFF859014}">
      <dgm:prSet custT="1"/>
      <dgm:spPr/>
      <dgm:t>
        <a:bodyPr/>
        <a:lstStyle/>
        <a:p>
          <a:pPr rtl="0"/>
          <a:r>
            <a:rPr lang="ru-RU" sz="2800" dirty="0" smtClean="0">
              <a:solidFill>
                <a:srgbClr val="000000"/>
              </a:solidFill>
            </a:rPr>
            <a:t>Концепция долгосрочного социально-экономического развития Российской Федерации на период до 2020 года</a:t>
          </a:r>
          <a:endParaRPr lang="ru-RU" sz="2800" dirty="0">
            <a:solidFill>
              <a:srgbClr val="000000"/>
            </a:solidFill>
          </a:endParaRPr>
        </a:p>
      </dgm:t>
    </dgm:pt>
    <dgm:pt modelId="{D6A6D4E2-DE2E-4072-921C-2431082CD0C2}" type="parTrans" cxnId="{3DEAE4FA-C1D5-4017-B0C3-C6A4817FEC96}">
      <dgm:prSet/>
      <dgm:spPr/>
      <dgm:t>
        <a:bodyPr/>
        <a:lstStyle/>
        <a:p>
          <a:endParaRPr lang="ru-RU"/>
        </a:p>
      </dgm:t>
    </dgm:pt>
    <dgm:pt modelId="{D60A6DEE-0547-4D1D-B9C2-F30B2C3CE402}" type="sibTrans" cxnId="{3DEAE4FA-C1D5-4017-B0C3-C6A4817FEC96}">
      <dgm:prSet/>
      <dgm:spPr/>
      <dgm:t>
        <a:bodyPr/>
        <a:lstStyle/>
        <a:p>
          <a:endParaRPr lang="ru-RU"/>
        </a:p>
      </dgm:t>
    </dgm:pt>
    <dgm:pt modelId="{0D2A5773-9858-47BA-B9E9-AB2FC5D7B112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0" dirty="0" smtClean="0">
              <a:solidFill>
                <a:srgbClr val="000000"/>
              </a:solidFill>
              <a:latin typeface="Calibri"/>
              <a:cs typeface="Calibri"/>
            </a:rPr>
            <a:t>Указ Президента Российской Федерации от 7 мая 2012 года № 599</a:t>
          </a:r>
          <a:endParaRPr lang="ru-RU" sz="2800" b="0" dirty="0" smtClean="0">
            <a:solidFill>
              <a:srgbClr val="000000"/>
            </a:solidFill>
          </a:endParaRPr>
        </a:p>
        <a:p>
          <a:pPr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>
            <a:solidFill>
              <a:schemeClr val="tx1"/>
            </a:solidFill>
          </a:endParaRPr>
        </a:p>
      </dgm:t>
    </dgm:pt>
    <dgm:pt modelId="{42D08C83-FE63-4EB4-B93E-212306E5FB83}" type="parTrans" cxnId="{CBBD6523-8544-4ED5-8099-6A7E3628289C}">
      <dgm:prSet/>
      <dgm:spPr/>
      <dgm:t>
        <a:bodyPr/>
        <a:lstStyle/>
        <a:p>
          <a:endParaRPr lang="ru-RU"/>
        </a:p>
      </dgm:t>
    </dgm:pt>
    <dgm:pt modelId="{D0529857-3FD9-4C75-A5D2-0FF1BD9366D1}" type="sibTrans" cxnId="{CBBD6523-8544-4ED5-8099-6A7E3628289C}">
      <dgm:prSet/>
      <dgm:spPr/>
      <dgm:t>
        <a:bodyPr/>
        <a:lstStyle/>
        <a:p>
          <a:endParaRPr lang="ru-RU"/>
        </a:p>
      </dgm:t>
    </dgm:pt>
    <dgm:pt modelId="{62CF7EA8-3BDD-4A9D-BFD6-CB36027B4D72}">
      <dgm:prSet custT="1"/>
      <dgm:spPr/>
      <dgm:t>
        <a:bodyPr/>
        <a:lstStyle/>
        <a:p>
          <a:pPr rtl="0"/>
          <a:r>
            <a:rPr lang="ru-RU" sz="2800" b="0" dirty="0" smtClean="0">
              <a:solidFill>
                <a:srgbClr val="000000"/>
              </a:solidFill>
              <a:latin typeface="Calibri"/>
              <a:cs typeface="Calibri"/>
            </a:rPr>
            <a:t>Указ Президента Российской Федерации от 7 мая 2012 года № 597</a:t>
          </a:r>
          <a:endParaRPr lang="ru-RU" sz="2800" b="0" dirty="0">
            <a:solidFill>
              <a:srgbClr val="000000"/>
            </a:solidFill>
          </a:endParaRPr>
        </a:p>
      </dgm:t>
    </dgm:pt>
    <dgm:pt modelId="{0224E1E2-4CAF-4B5F-8EC3-CCCAE9364387}" type="sibTrans" cxnId="{EC4633CF-9170-40FC-A75C-301BF5E9E2C1}">
      <dgm:prSet/>
      <dgm:spPr/>
      <dgm:t>
        <a:bodyPr/>
        <a:lstStyle/>
        <a:p>
          <a:endParaRPr lang="ru-RU"/>
        </a:p>
      </dgm:t>
    </dgm:pt>
    <dgm:pt modelId="{0461198E-7EA3-47A5-9577-1375A20FF270}" type="parTrans" cxnId="{EC4633CF-9170-40FC-A75C-301BF5E9E2C1}">
      <dgm:prSet/>
      <dgm:spPr/>
      <dgm:t>
        <a:bodyPr/>
        <a:lstStyle/>
        <a:p>
          <a:endParaRPr lang="ru-RU"/>
        </a:p>
      </dgm:t>
    </dgm:pt>
    <dgm:pt modelId="{7AF17D4A-2CE5-984F-892D-6E60C8A3BFE5}">
      <dgm:prSet custT="1"/>
      <dgm:spPr/>
      <dgm:t>
        <a:bodyPr/>
        <a:lstStyle/>
        <a:p>
          <a:r>
            <a:rPr lang="ru-RU" sz="2400" dirty="0" smtClean="0">
              <a:solidFill>
                <a:srgbClr val="000000"/>
              </a:solidFill>
            </a:rPr>
            <a:t>Стратегия инновационного развития России до 2020 года </a:t>
          </a:r>
          <a:endParaRPr lang="ru-RU" sz="2400" dirty="0">
            <a:solidFill>
              <a:srgbClr val="000000"/>
            </a:solidFill>
          </a:endParaRPr>
        </a:p>
      </dgm:t>
    </dgm:pt>
    <dgm:pt modelId="{842C240E-829C-EE41-B499-F737AA90915E}" type="parTrans" cxnId="{54D0A886-0711-0C45-8E17-714112E41921}">
      <dgm:prSet/>
      <dgm:spPr/>
      <dgm:t>
        <a:bodyPr/>
        <a:lstStyle/>
        <a:p>
          <a:endParaRPr lang="ru-RU"/>
        </a:p>
      </dgm:t>
    </dgm:pt>
    <dgm:pt modelId="{49930E41-C0E7-3B43-B9AD-4A0ACB46BB6A}" type="sibTrans" cxnId="{54D0A886-0711-0C45-8E17-714112E41921}">
      <dgm:prSet/>
      <dgm:spPr/>
      <dgm:t>
        <a:bodyPr/>
        <a:lstStyle/>
        <a:p>
          <a:endParaRPr lang="ru-RU"/>
        </a:p>
      </dgm:t>
    </dgm:pt>
    <dgm:pt modelId="{6ECF9063-D691-436F-A87D-43A69128F0F6}" type="pres">
      <dgm:prSet presAssocID="{F8AB4C88-AA8C-471B-B5D1-F9CA1FABDE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826003-04BA-4C25-8630-CD6FB4CB64CF}" type="pres">
      <dgm:prSet presAssocID="{7AEB3AB5-249E-4960-B3A0-E86EFF85901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E1274-5167-4E16-A1F8-D3EBDAACDDCD}" type="pres">
      <dgm:prSet presAssocID="{D60A6DEE-0547-4D1D-B9C2-F30B2C3CE402}" presName="spacer" presStyleCnt="0"/>
      <dgm:spPr/>
    </dgm:pt>
    <dgm:pt modelId="{0679499B-5ADB-6040-9BE0-A95F2DFCDE4E}" type="pres">
      <dgm:prSet presAssocID="{7AF17D4A-2CE5-984F-892D-6E60C8A3BFE5}" presName="parentText" presStyleLbl="node1" presStyleIdx="1" presStyleCnt="4" custLinFactY="1730" custLinFactNeighborX="-27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495B05-7F5C-AF47-93CC-BBE62303EFED}" type="pres">
      <dgm:prSet presAssocID="{49930E41-C0E7-3B43-B9AD-4A0ACB46BB6A}" presName="spacer" presStyleCnt="0"/>
      <dgm:spPr/>
    </dgm:pt>
    <dgm:pt modelId="{C3B4658F-F2A3-429E-994D-1615CAF5730A}" type="pres">
      <dgm:prSet presAssocID="{0D2A5773-9858-47BA-B9E9-AB2FC5D7B11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C17F2D-DCC7-40AC-9EE6-6455B93C5A8E}" type="pres">
      <dgm:prSet presAssocID="{D0529857-3FD9-4C75-A5D2-0FF1BD9366D1}" presName="spacer" presStyleCnt="0"/>
      <dgm:spPr/>
    </dgm:pt>
    <dgm:pt modelId="{36EB20B2-9D72-4AE3-932E-5BF61CC93A78}" type="pres">
      <dgm:prSet presAssocID="{62CF7EA8-3BDD-4A9D-BFD6-CB36027B4D7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4633CF-9170-40FC-A75C-301BF5E9E2C1}" srcId="{F8AB4C88-AA8C-471B-B5D1-F9CA1FABDE8E}" destId="{62CF7EA8-3BDD-4A9D-BFD6-CB36027B4D72}" srcOrd="3" destOrd="0" parTransId="{0461198E-7EA3-47A5-9577-1375A20FF270}" sibTransId="{0224E1E2-4CAF-4B5F-8EC3-CCCAE9364387}"/>
    <dgm:cxn modelId="{92EC3734-451B-D24D-A8AA-54C5AF7EB419}" type="presOf" srcId="{7AF17D4A-2CE5-984F-892D-6E60C8A3BFE5}" destId="{0679499B-5ADB-6040-9BE0-A95F2DFCDE4E}" srcOrd="0" destOrd="0" presId="urn:microsoft.com/office/officeart/2005/8/layout/vList2"/>
    <dgm:cxn modelId="{2F19D6DC-1F86-4344-ACA9-2807FD4D2B16}" type="presOf" srcId="{62CF7EA8-3BDD-4A9D-BFD6-CB36027B4D72}" destId="{36EB20B2-9D72-4AE3-932E-5BF61CC93A78}" srcOrd="0" destOrd="0" presId="urn:microsoft.com/office/officeart/2005/8/layout/vList2"/>
    <dgm:cxn modelId="{FAD54D12-5961-D94E-8390-24CDF5DEE4DE}" type="presOf" srcId="{7AEB3AB5-249E-4960-B3A0-E86EFF859014}" destId="{BF826003-04BA-4C25-8630-CD6FB4CB64CF}" srcOrd="0" destOrd="0" presId="urn:microsoft.com/office/officeart/2005/8/layout/vList2"/>
    <dgm:cxn modelId="{EB128550-2DE1-3549-9052-52A780004C6E}" type="presOf" srcId="{0D2A5773-9858-47BA-B9E9-AB2FC5D7B112}" destId="{C3B4658F-F2A3-429E-994D-1615CAF5730A}" srcOrd="0" destOrd="0" presId="urn:microsoft.com/office/officeart/2005/8/layout/vList2"/>
    <dgm:cxn modelId="{54D0A886-0711-0C45-8E17-714112E41921}" srcId="{F8AB4C88-AA8C-471B-B5D1-F9CA1FABDE8E}" destId="{7AF17D4A-2CE5-984F-892D-6E60C8A3BFE5}" srcOrd="1" destOrd="0" parTransId="{842C240E-829C-EE41-B499-F737AA90915E}" sibTransId="{49930E41-C0E7-3B43-B9AD-4A0ACB46BB6A}"/>
    <dgm:cxn modelId="{3DEAE4FA-C1D5-4017-B0C3-C6A4817FEC96}" srcId="{F8AB4C88-AA8C-471B-B5D1-F9CA1FABDE8E}" destId="{7AEB3AB5-249E-4960-B3A0-E86EFF859014}" srcOrd="0" destOrd="0" parTransId="{D6A6D4E2-DE2E-4072-921C-2431082CD0C2}" sibTransId="{D60A6DEE-0547-4D1D-B9C2-F30B2C3CE402}"/>
    <dgm:cxn modelId="{D400E0B4-773C-A645-BE90-664B7367ECF8}" type="presOf" srcId="{F8AB4C88-AA8C-471B-B5D1-F9CA1FABDE8E}" destId="{6ECF9063-D691-436F-A87D-43A69128F0F6}" srcOrd="0" destOrd="0" presId="urn:microsoft.com/office/officeart/2005/8/layout/vList2"/>
    <dgm:cxn modelId="{CBBD6523-8544-4ED5-8099-6A7E3628289C}" srcId="{F8AB4C88-AA8C-471B-B5D1-F9CA1FABDE8E}" destId="{0D2A5773-9858-47BA-B9E9-AB2FC5D7B112}" srcOrd="2" destOrd="0" parTransId="{42D08C83-FE63-4EB4-B93E-212306E5FB83}" sibTransId="{D0529857-3FD9-4C75-A5D2-0FF1BD9366D1}"/>
    <dgm:cxn modelId="{C3398A08-C13E-8744-8730-D04D6B50F8EA}" type="presParOf" srcId="{6ECF9063-D691-436F-A87D-43A69128F0F6}" destId="{BF826003-04BA-4C25-8630-CD6FB4CB64CF}" srcOrd="0" destOrd="0" presId="urn:microsoft.com/office/officeart/2005/8/layout/vList2"/>
    <dgm:cxn modelId="{9BAB998C-8E40-8D4F-A247-26135DAF1136}" type="presParOf" srcId="{6ECF9063-D691-436F-A87D-43A69128F0F6}" destId="{2E0E1274-5167-4E16-A1F8-D3EBDAACDDCD}" srcOrd="1" destOrd="0" presId="urn:microsoft.com/office/officeart/2005/8/layout/vList2"/>
    <dgm:cxn modelId="{4CB150ED-5B30-7845-984F-C43F4443E2D8}" type="presParOf" srcId="{6ECF9063-D691-436F-A87D-43A69128F0F6}" destId="{0679499B-5ADB-6040-9BE0-A95F2DFCDE4E}" srcOrd="2" destOrd="0" presId="urn:microsoft.com/office/officeart/2005/8/layout/vList2"/>
    <dgm:cxn modelId="{1FC642A9-F9FA-D04B-9876-BEA4FC992ED0}" type="presParOf" srcId="{6ECF9063-D691-436F-A87D-43A69128F0F6}" destId="{57495B05-7F5C-AF47-93CC-BBE62303EFED}" srcOrd="3" destOrd="0" presId="urn:microsoft.com/office/officeart/2005/8/layout/vList2"/>
    <dgm:cxn modelId="{0949F6DF-31C9-D948-AFD3-5CD2BDA4F604}" type="presParOf" srcId="{6ECF9063-D691-436F-A87D-43A69128F0F6}" destId="{C3B4658F-F2A3-429E-994D-1615CAF5730A}" srcOrd="4" destOrd="0" presId="urn:microsoft.com/office/officeart/2005/8/layout/vList2"/>
    <dgm:cxn modelId="{78C906D9-AC6B-8C43-BA22-C941BC20F18A}" type="presParOf" srcId="{6ECF9063-D691-436F-A87D-43A69128F0F6}" destId="{CCC17F2D-DCC7-40AC-9EE6-6455B93C5A8E}" srcOrd="5" destOrd="0" presId="urn:microsoft.com/office/officeart/2005/8/layout/vList2"/>
    <dgm:cxn modelId="{FE448915-E822-DA47-8657-070CA7D058E8}" type="presParOf" srcId="{6ECF9063-D691-436F-A87D-43A69128F0F6}" destId="{36EB20B2-9D72-4AE3-932E-5BF61CC93A7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5A716A-028C-4CD3-A0E1-3667139CA16C}">
      <dsp:nvSpPr>
        <dsp:cNvPr id="0" name=""/>
        <dsp:cNvSpPr/>
      </dsp:nvSpPr>
      <dsp:spPr>
        <a:xfrm>
          <a:off x="0" y="468729"/>
          <a:ext cx="8568952" cy="35270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solidFill>
                <a:schemeClr val="tx1"/>
              </a:solidFill>
            </a:rPr>
            <a:t>Программа Правительства Российской Федерации по повышению эффективности бюджетных расходов на период до 2012 года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b="1" kern="1200" dirty="0" smtClean="0">
            <a:solidFill>
              <a:schemeClr val="tx1"/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solidFill>
                <a:schemeClr val="tx1"/>
              </a:solidFill>
            </a:rPr>
            <a:t>Бюджетное послание Президента Российской Федерации о бюджетной политике в 2013-2015 годах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b="1" kern="1200" dirty="0" smtClean="0">
            <a:solidFill>
              <a:schemeClr val="tx1"/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solidFill>
                <a:schemeClr val="tx1"/>
              </a:solidFill>
            </a:rPr>
            <a:t>Указ Президента Российской Федерации от 7 мая 2012 г. №596 «О долгосрочной государственной экономической политике».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solidFill>
              <a:schemeClr val="tx1"/>
            </a:solidFill>
          </a:endParaRPr>
        </a:p>
      </dsp:txBody>
      <dsp:txXfrm>
        <a:off x="0" y="468729"/>
        <a:ext cx="8568952" cy="3527036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1F7EFC-6B72-466C-AEFF-D1EE89508EDD}">
      <dsp:nvSpPr>
        <dsp:cNvPr id="0" name=""/>
        <dsp:cNvSpPr/>
      </dsp:nvSpPr>
      <dsp:spPr>
        <a:xfrm>
          <a:off x="0" y="581424"/>
          <a:ext cx="9072081" cy="2091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solidFill>
                <a:schemeClr val="tx1"/>
              </a:solidFill>
            </a:rPr>
            <a:t>Расходы консолидированного бюджета РФ на образование - </a:t>
          </a:r>
          <a:r>
            <a:rPr lang="ru-RU" sz="3800" b="1" kern="1200" dirty="0" smtClean="0">
              <a:solidFill>
                <a:schemeClr val="tx1"/>
              </a:solidFill>
            </a:rPr>
            <a:t>560 млрд. рублей</a:t>
          </a:r>
          <a:r>
            <a:rPr lang="ru-RU" sz="4500" b="1" kern="1200" dirty="0" smtClean="0"/>
            <a:t>. </a:t>
          </a:r>
          <a:endParaRPr lang="ru-RU" sz="4500" b="1" kern="1200" dirty="0"/>
        </a:p>
      </dsp:txBody>
      <dsp:txXfrm>
        <a:off x="0" y="581424"/>
        <a:ext cx="9072081" cy="2091375"/>
      </dsp:txXfrm>
    </dsp:sp>
    <dsp:sp modelId="{A76954C4-F4C4-4F66-B7EC-089A7488BA02}">
      <dsp:nvSpPr>
        <dsp:cNvPr id="0" name=""/>
        <dsp:cNvSpPr/>
      </dsp:nvSpPr>
      <dsp:spPr>
        <a:xfrm>
          <a:off x="0" y="2829237"/>
          <a:ext cx="9072081" cy="2091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solidFill>
                <a:schemeClr val="tx1"/>
              </a:solidFill>
            </a:rPr>
            <a:t>Доля расходов на образование в консолидированном бюджете году - 1</a:t>
          </a:r>
          <a:r>
            <a:rPr lang="ru-RU" sz="3800" b="1" kern="1200" dirty="0" smtClean="0">
              <a:solidFill>
                <a:schemeClr val="tx1"/>
              </a:solidFill>
            </a:rPr>
            <a:t>9%.  </a:t>
          </a:r>
          <a:endParaRPr lang="ru-RU" sz="3800" b="1" kern="1200" dirty="0">
            <a:solidFill>
              <a:schemeClr val="tx1"/>
            </a:solidFill>
          </a:endParaRPr>
        </a:p>
      </dsp:txBody>
      <dsp:txXfrm>
        <a:off x="0" y="2829237"/>
        <a:ext cx="9072081" cy="2091375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592B73-829D-4284-A919-D63A2ECAE21E}">
      <dsp:nvSpPr>
        <dsp:cNvPr id="0" name=""/>
        <dsp:cNvSpPr/>
      </dsp:nvSpPr>
      <dsp:spPr>
        <a:xfrm rot="16200000">
          <a:off x="889818" y="-889818"/>
          <a:ext cx="2633836" cy="4413472"/>
        </a:xfrm>
        <a:prstGeom prst="round1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Государственное задание на реализацию образовательных программ</a:t>
          </a:r>
          <a:endParaRPr lang="ru-RU" sz="2400" b="1" kern="1200" dirty="0">
            <a:solidFill>
              <a:schemeClr val="tx1"/>
            </a:solidFill>
          </a:endParaRPr>
        </a:p>
      </dsp:txBody>
      <dsp:txXfrm rot="16200000">
        <a:off x="1219047" y="-1219047"/>
        <a:ext cx="1975377" cy="4413472"/>
      </dsp:txXfrm>
    </dsp:sp>
    <dsp:sp modelId="{91606A5E-2967-44D8-9CAA-5AC64E67D464}">
      <dsp:nvSpPr>
        <dsp:cNvPr id="0" name=""/>
        <dsp:cNvSpPr/>
      </dsp:nvSpPr>
      <dsp:spPr>
        <a:xfrm>
          <a:off x="4413472" y="0"/>
          <a:ext cx="4413472" cy="2633836"/>
        </a:xfrm>
        <a:prstGeom prst="round1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Субсидии образовательным организациям на реализацию программ и проектов развития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413472" y="0"/>
        <a:ext cx="4413472" cy="1975377"/>
      </dsp:txXfrm>
    </dsp:sp>
    <dsp:sp modelId="{EA755349-977B-4C08-B84B-73A7C95DDB80}">
      <dsp:nvSpPr>
        <dsp:cNvPr id="0" name=""/>
        <dsp:cNvSpPr/>
      </dsp:nvSpPr>
      <dsp:spPr>
        <a:xfrm rot="10800000">
          <a:off x="0" y="2633836"/>
          <a:ext cx="4413472" cy="2633836"/>
        </a:xfrm>
        <a:prstGeom prst="round1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Развитие инфраструктуры федеральной образовательной сети</a:t>
          </a:r>
          <a:endParaRPr lang="ru-RU" sz="2400" b="1" kern="1200" dirty="0">
            <a:solidFill>
              <a:schemeClr val="tx1"/>
            </a:solidFill>
          </a:endParaRPr>
        </a:p>
      </dsp:txBody>
      <dsp:txXfrm rot="10800000">
        <a:off x="0" y="3292294"/>
        <a:ext cx="4413472" cy="1975377"/>
      </dsp:txXfrm>
    </dsp:sp>
    <dsp:sp modelId="{24281F3C-07CE-4ADF-A6D1-DB167BB75993}">
      <dsp:nvSpPr>
        <dsp:cNvPr id="0" name=""/>
        <dsp:cNvSpPr/>
      </dsp:nvSpPr>
      <dsp:spPr>
        <a:xfrm rot="5400000">
          <a:off x="5303291" y="1744017"/>
          <a:ext cx="2633836" cy="4413472"/>
        </a:xfrm>
        <a:prstGeom prst="round1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Субсидии регионам </a:t>
          </a:r>
          <a:br>
            <a:rPr lang="ru-RU" sz="2400" b="1" kern="1200" dirty="0" smtClean="0">
              <a:solidFill>
                <a:schemeClr val="tx1"/>
              </a:solidFill>
            </a:rPr>
          </a:br>
          <a:r>
            <a:rPr lang="ru-RU" sz="2400" b="1" kern="1200" dirty="0" smtClean="0">
              <a:solidFill>
                <a:schemeClr val="tx1"/>
              </a:solidFill>
            </a:rPr>
            <a:t>на реализацию программ развития</a:t>
          </a:r>
          <a:endParaRPr lang="ru-RU" sz="2400" b="1" kern="1200" dirty="0">
            <a:solidFill>
              <a:schemeClr val="tx1"/>
            </a:solidFill>
          </a:endParaRPr>
        </a:p>
      </dsp:txBody>
      <dsp:txXfrm rot="5400000">
        <a:off x="5632520" y="2073247"/>
        <a:ext cx="1975377" cy="4413472"/>
      </dsp:txXfrm>
    </dsp:sp>
    <dsp:sp modelId="{72066E7A-BBA2-43D4-89FF-4AE633AF6DD7}">
      <dsp:nvSpPr>
        <dsp:cNvPr id="0" name=""/>
        <dsp:cNvSpPr/>
      </dsp:nvSpPr>
      <dsp:spPr>
        <a:xfrm>
          <a:off x="2337798" y="1975377"/>
          <a:ext cx="4151348" cy="1316918"/>
        </a:xfrm>
        <a:prstGeom prst="roundRect">
          <a:avLst/>
        </a:prstGeom>
        <a:solidFill>
          <a:srgbClr val="00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Конкурсное финансирование проектов и программ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337798" y="1975377"/>
        <a:ext cx="4151348" cy="13169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36B794-D46C-4C26-AA9E-322E99190319}">
      <dsp:nvSpPr>
        <dsp:cNvPr id="0" name=""/>
        <dsp:cNvSpPr/>
      </dsp:nvSpPr>
      <dsp:spPr>
        <a:xfrm>
          <a:off x="0" y="15871"/>
          <a:ext cx="8424936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ОСНОВАНИЯ ПЕРЕХОДА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0" y="15871"/>
        <a:ext cx="8424936" cy="1216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82853C-3F9D-4364-A705-6BFB632D6908}">
      <dsp:nvSpPr>
        <dsp:cNvPr id="0" name=""/>
        <dsp:cNvSpPr/>
      </dsp:nvSpPr>
      <dsp:spPr>
        <a:xfrm>
          <a:off x="0" y="2103"/>
          <a:ext cx="8568952" cy="17786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>
              <a:solidFill>
                <a:schemeClr val="tx1"/>
              </a:solidFill>
            </a:rPr>
            <a:t>ПОСТАНОВЛЕНИЕ ПРАВИТЕЛЬСТВА РОССИЙСКОЙ ФЕДЕРАЦИИ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от 2 августа 2010 г. N 588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ОБ УТВЕРЖДЕНИИ ПОРЯДКА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РАЗРАБОТКИ, РЕАЛИЗАЦИИ И ОЦЕНКИ ЭФФЕКТИВНОСТИ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ГОСУДАРСТВЕННЫХ ПРОГРАММ РОССИЙСКОЙ ФЕДЕРАЦИИ</a:t>
          </a:r>
          <a:br>
            <a:rPr lang="ru-RU" sz="1800" b="1" kern="1200" dirty="0" smtClean="0">
              <a:solidFill>
                <a:schemeClr val="tx1"/>
              </a:solidFill>
            </a:rPr>
          </a:br>
          <a:endParaRPr lang="ru-RU" sz="1800" kern="1200" dirty="0">
            <a:solidFill>
              <a:schemeClr val="tx1"/>
            </a:solidFill>
          </a:endParaRPr>
        </a:p>
      </dsp:txBody>
      <dsp:txXfrm>
        <a:off x="0" y="2103"/>
        <a:ext cx="8568952" cy="1778671"/>
      </dsp:txXfrm>
    </dsp:sp>
    <dsp:sp modelId="{755A716A-028C-4CD3-A0E1-3667139CA16C}">
      <dsp:nvSpPr>
        <dsp:cNvPr id="0" name=""/>
        <dsp:cNvSpPr/>
      </dsp:nvSpPr>
      <dsp:spPr>
        <a:xfrm>
          <a:off x="0" y="1784918"/>
          <a:ext cx="8568952" cy="16073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ПОСТАНОВЛЕНИЕ ПРАВИТЕЛЬСТВА РОССИЙСКОЙ ФЕДЕРАЦИИ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от 21 мая 2012 г. N 499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ОБ ВНЕСЕНИИ ИЗМЕНЕНИЙ В ПОРЯДОК РАЗРАБОТКИ, РЕАЛИЗАЦИИ И ОЦЕНКИ ЭФФЕКТИВНОСТИ ГОСУДАРТСВЕННЫХ ПРОГРАММ РОССИЙСКОЙ ФЕДЕРАЦИИ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0" y="1784918"/>
        <a:ext cx="8568952" cy="1607349"/>
      </dsp:txXfrm>
    </dsp:sp>
    <dsp:sp modelId="{6DAD8ECB-A357-466F-A0BA-E643E44482D8}">
      <dsp:nvSpPr>
        <dsp:cNvPr id="0" name=""/>
        <dsp:cNvSpPr/>
      </dsp:nvSpPr>
      <dsp:spPr>
        <a:xfrm>
          <a:off x="0" y="3402041"/>
          <a:ext cx="8568952" cy="12763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tx1"/>
              </a:solidFill>
            </a:rPr>
            <a:t>ПРИКАЗ МИНИСТЕРСТВА ЭКОНОМИЧЕСКОГО РАЗВИТИЯ РОССИЙСКОЙ ФЕДЕРАЦИИ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от 22 декабря 2010 г. N 670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ОБ УТВЕРЖДЕНИИ МЕТОДИЧЕСКИХ УКАЗАНИЙ ПО РАЗРАБОТКЕ И РЕАЛИЗАЦИИ ГОСУДАРСТВЕННЫХ ПРОГРАММ РОССИЙСКОЙ ФЕДЕРАЦИИ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0" y="3402041"/>
        <a:ext cx="8568952" cy="127637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36B794-D46C-4C26-AA9E-322E99190319}">
      <dsp:nvSpPr>
        <dsp:cNvPr id="0" name=""/>
        <dsp:cNvSpPr/>
      </dsp:nvSpPr>
      <dsp:spPr>
        <a:xfrm>
          <a:off x="0" y="72009"/>
          <a:ext cx="8424936" cy="1104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НОРМАТИВНАЯ БАЗА</a:t>
          </a:r>
          <a:endParaRPr lang="ru-RU" sz="2600" kern="1200" dirty="0">
            <a:solidFill>
              <a:schemeClr val="tx1"/>
            </a:solidFill>
          </a:endParaRPr>
        </a:p>
      </dsp:txBody>
      <dsp:txXfrm>
        <a:off x="0" y="72009"/>
        <a:ext cx="8424936" cy="110452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0B0BC6-6D94-4DFA-A2B9-AA14B5BDEC7B}">
      <dsp:nvSpPr>
        <dsp:cNvPr id="0" name=""/>
        <dsp:cNvSpPr/>
      </dsp:nvSpPr>
      <dsp:spPr>
        <a:xfrm>
          <a:off x="0" y="0"/>
          <a:ext cx="8568952" cy="44601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R="0" lvl="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800" b="1" kern="1200" dirty="0" smtClean="0">
              <a:solidFill>
                <a:schemeClr val="tx1"/>
              </a:solidFill>
            </a:rPr>
            <a:t>- Использование </a:t>
          </a:r>
          <a:r>
            <a:rPr lang="ru-RU" sz="1800" b="1" kern="1200" dirty="0" smtClean="0">
              <a:solidFill>
                <a:srgbClr val="FF0000"/>
              </a:solidFill>
            </a:rPr>
            <a:t>всех инструментов государственного управления</a:t>
          </a:r>
          <a:r>
            <a:rPr lang="ru-RU" sz="1800" b="1" kern="1200" dirty="0" smtClean="0">
              <a:solidFill>
                <a:schemeClr val="tx1"/>
              </a:solidFill>
            </a:rPr>
            <a:t>: бюджетное финансирование, меры государственного регулирования (налоговые льготы, бюджетные кредиты и др.), меры правового регулирования, механизмы взаимодействия с органами власти и местного самоуправления (передача полномочий, </a:t>
          </a:r>
          <a:r>
            <a:rPr lang="ru-RU" sz="1800" b="1" kern="1200" dirty="0" err="1" smtClean="0">
              <a:solidFill>
                <a:schemeClr val="tx1"/>
              </a:solidFill>
            </a:rPr>
            <a:t>софинансирование</a:t>
          </a:r>
          <a:r>
            <a:rPr lang="ru-RU" sz="1800" b="1" kern="1200" dirty="0" smtClean="0">
              <a:solidFill>
                <a:schemeClr val="tx1"/>
              </a:solidFill>
            </a:rPr>
            <a:t>), государственными (муниципальными) учреждениями (</a:t>
          </a:r>
          <a:r>
            <a:rPr lang="ru-RU" sz="1800" b="1" kern="1200" dirty="0" err="1" smtClean="0">
              <a:solidFill>
                <a:schemeClr val="tx1"/>
              </a:solidFill>
            </a:rPr>
            <a:t>гос</a:t>
          </a:r>
          <a:r>
            <a:rPr lang="ru-RU" sz="1800" b="1" kern="1200" dirty="0" smtClean="0">
              <a:solidFill>
                <a:schemeClr val="tx1"/>
              </a:solidFill>
            </a:rPr>
            <a:t> (</a:t>
          </a:r>
          <a:r>
            <a:rPr lang="ru-RU" sz="1800" b="1" kern="1200" dirty="0" err="1" smtClean="0">
              <a:solidFill>
                <a:schemeClr val="tx1"/>
              </a:solidFill>
            </a:rPr>
            <a:t>мун</a:t>
          </a:r>
          <a:r>
            <a:rPr lang="ru-RU" sz="1800" b="1" kern="1200" dirty="0" smtClean="0">
              <a:solidFill>
                <a:schemeClr val="tx1"/>
              </a:solidFill>
            </a:rPr>
            <a:t>) задание), организациями иных </a:t>
          </a:r>
          <a:r>
            <a:rPr lang="ru-RU" sz="1800" b="1" kern="1200" dirty="0" err="1" smtClean="0">
              <a:solidFill>
                <a:schemeClr val="tx1"/>
              </a:solidFill>
            </a:rPr>
            <a:t>оргправовых</a:t>
          </a:r>
          <a:r>
            <a:rPr lang="ru-RU" sz="1800" b="1" kern="1200" dirty="0" smtClean="0">
              <a:solidFill>
                <a:schemeClr val="tx1"/>
              </a:solidFill>
            </a:rPr>
            <a:t>-форм (госзаказ, ГЧП), гражданами</a:t>
          </a:r>
        </a:p>
        <a:p>
          <a:pPr marR="0" lvl="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800" b="1" kern="1200" dirty="0" smtClean="0">
              <a:solidFill>
                <a:schemeClr val="tx1"/>
              </a:solidFill>
            </a:rPr>
            <a:t>- Связь </a:t>
          </a:r>
          <a:r>
            <a:rPr lang="ru-RU" sz="1800" b="1" kern="1200" dirty="0" smtClean="0">
              <a:solidFill>
                <a:srgbClr val="FF0000"/>
              </a:solidFill>
            </a:rPr>
            <a:t>с полномочиями </a:t>
          </a:r>
          <a:r>
            <a:rPr lang="ru-RU" sz="1800" b="1" kern="1200" dirty="0" smtClean="0">
              <a:solidFill>
                <a:schemeClr val="tx1"/>
              </a:solidFill>
            </a:rPr>
            <a:t>(«полномочие» - «действия» - «финансирование» - «результат») </a:t>
          </a:r>
        </a:p>
        <a:p>
          <a:pPr marR="0" lvl="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800" b="1" kern="1200" dirty="0" smtClean="0">
              <a:solidFill>
                <a:schemeClr val="tx1"/>
              </a:solidFill>
            </a:rPr>
            <a:t>- Согласование </a:t>
          </a:r>
          <a:r>
            <a:rPr lang="ru-RU" sz="1800" b="1" kern="1200" dirty="0" smtClean="0">
              <a:solidFill>
                <a:srgbClr val="FF0000"/>
              </a:solidFill>
            </a:rPr>
            <a:t>с бюджетом </a:t>
          </a:r>
          <a:r>
            <a:rPr lang="ru-RU" sz="1800" b="1" kern="1200" dirty="0" smtClean="0">
              <a:solidFill>
                <a:schemeClr val="tx1"/>
              </a:solidFill>
            </a:rPr>
            <a:t>- обоснование бюджетных расходов с точки зрения результатов</a:t>
          </a:r>
        </a:p>
        <a:p>
          <a:pPr marR="0" lvl="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ru-RU" sz="1800" b="1" kern="1200" dirty="0" smtClean="0">
              <a:solidFill>
                <a:schemeClr val="tx1"/>
              </a:solidFill>
            </a:rPr>
            <a:t>- Включение большей части расходных обязательств, ликвидация </a:t>
          </a:r>
          <a:r>
            <a:rPr lang="ru-RU" sz="1800" b="1" kern="1200" dirty="0" smtClean="0">
              <a:solidFill>
                <a:srgbClr val="FF0000"/>
              </a:solidFill>
            </a:rPr>
            <a:t>раздельного планирования </a:t>
          </a:r>
          <a:r>
            <a:rPr lang="ru-RU" sz="1800" b="1" kern="1200" dirty="0" smtClean="0">
              <a:solidFill>
                <a:schemeClr val="tx1"/>
              </a:solidFill>
            </a:rPr>
            <a:t>«текущих», капитальных, программных и непрограммных расходов</a:t>
          </a:r>
        </a:p>
        <a:p>
          <a:pPr marR="0" lvl="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endParaRPr lang="ru-RU" sz="500" b="1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>
            <a:solidFill>
              <a:schemeClr val="tx1"/>
            </a:solidFill>
          </a:endParaRPr>
        </a:p>
      </dsp:txBody>
      <dsp:txXfrm>
        <a:off x="0" y="0"/>
        <a:ext cx="8568952" cy="446013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36B794-D46C-4C26-AA9E-322E99190319}">
      <dsp:nvSpPr>
        <dsp:cNvPr id="0" name=""/>
        <dsp:cNvSpPr/>
      </dsp:nvSpPr>
      <dsp:spPr>
        <a:xfrm>
          <a:off x="0" y="15871"/>
          <a:ext cx="8424936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ОСОБЕННОСТИ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0" y="15871"/>
        <a:ext cx="8424936" cy="12168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0.3497</cdr:x>
      <cdr:y>0.94444</cdr:y>
    </cdr:from>
    <cdr:to>
      <cdr:x>0.49256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8375" y="2590800"/>
          <a:ext cx="9144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0.87583</cdr:x>
      <cdr:y>0.67001</cdr:y>
    </cdr:from>
    <cdr:to>
      <cdr:x>0.99563</cdr:x>
      <cdr:y>0.84425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975600" y="3544298"/>
          <a:ext cx="1090924" cy="92171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0.87583</cdr:x>
      <cdr:y>0.70605</cdr:y>
    </cdr:from>
    <cdr:to>
      <cdr:x>1</cdr:x>
      <cdr:y>0.83536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7975599" y="3734947"/>
          <a:ext cx="1130719" cy="684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171450" lvl="1" indent="-171450" algn="l"/>
          <a:r>
            <a:rPr lang="ru-RU" sz="120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rPr>
            <a:t>*  </a:t>
          </a:r>
          <a:r>
            <a:rPr lang="ru-RU" sz="1200" dirty="0" smtClean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rPr>
            <a:t>п</a:t>
          </a:r>
          <a:r>
            <a:rPr lang="ru-RU" sz="1200" dirty="0" smtClean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rPr>
            <a:t>о </a:t>
          </a:r>
          <a:r>
            <a:rPr lang="ru-RU" sz="120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rPr>
            <a:t>данным Росстата</a:t>
          </a:r>
          <a:r>
            <a:rPr lang="ru-RU" sz="1200" baseline="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rPr>
            <a:t> России</a:t>
          </a:r>
          <a:endParaRPr lang="ru-RU" sz="1200" dirty="0">
            <a:ln w="10541" cmpd="sng">
              <a:solidFill>
                <a:srgbClr val="4F81BD">
                  <a:shade val="88000"/>
                  <a:satMod val="110000"/>
                </a:srgbClr>
              </a:solidFill>
              <a:prstDash val="solid"/>
            </a:ln>
            <a:gradFill>
              <a:gsLst>
                <a:gs pos="0">
                  <a:srgbClr val="4F81BD">
                    <a:tint val="40000"/>
                    <a:satMod val="250000"/>
                  </a:srgbClr>
                </a:gs>
                <a:gs pos="9000">
                  <a:srgbClr val="4F81BD">
                    <a:tint val="52000"/>
                    <a:satMod val="300000"/>
                  </a:srgbClr>
                </a:gs>
                <a:gs pos="50000">
                  <a:srgbClr val="4F81BD">
                    <a:shade val="20000"/>
                    <a:satMod val="300000"/>
                  </a:srgbClr>
                </a:gs>
                <a:gs pos="79000">
                  <a:srgbClr val="4F81BD">
                    <a:tint val="52000"/>
                    <a:satMod val="300000"/>
                  </a:srgbClr>
                </a:gs>
                <a:gs pos="100000">
                  <a:srgbClr val="4F81BD">
                    <a:tint val="40000"/>
                    <a:satMod val="250000"/>
                  </a:srgbClr>
                </a:gs>
              </a:gsLst>
              <a:lin ang="5400000"/>
            </a:gradFill>
            <a:latin typeface="Calibri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7" tIns="46153" rIns="92307" bIns="46153" numCol="1" anchor="t" anchorCtr="0" compatLnSpc="1">
            <a:prstTxWarp prst="textNoShape">
              <a:avLst/>
            </a:prstTxWarp>
          </a:bodyPr>
          <a:lstStyle>
            <a:lvl1pPr defTabSz="921576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7" tIns="46153" rIns="92307" bIns="46153" numCol="1" anchor="t" anchorCtr="0" compatLnSpc="1">
            <a:prstTxWarp prst="textNoShape">
              <a:avLst/>
            </a:prstTxWarp>
          </a:bodyPr>
          <a:lstStyle>
            <a:lvl1pPr algn="r" defTabSz="921576">
              <a:defRPr sz="1200"/>
            </a:lvl1pPr>
          </a:lstStyle>
          <a:p>
            <a:pPr>
              <a:defRPr/>
            </a:pPr>
            <a:fld id="{FBA241BA-628B-4D57-A478-B6ED313E977A}" type="datetimeFigureOut">
              <a:rPr lang="ru-RU"/>
              <a:pPr>
                <a:defRPr/>
              </a:pPr>
              <a:t>28.09.2012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7" tIns="46153" rIns="92307" bIns="46153" numCol="1" anchor="b" anchorCtr="0" compatLnSpc="1">
            <a:prstTxWarp prst="textNoShape">
              <a:avLst/>
            </a:prstTxWarp>
          </a:bodyPr>
          <a:lstStyle>
            <a:lvl1pPr defTabSz="921576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7" tIns="46153" rIns="92307" bIns="46153" numCol="1" anchor="b" anchorCtr="0" compatLnSpc="1">
            <a:prstTxWarp prst="textNoShape">
              <a:avLst/>
            </a:prstTxWarp>
          </a:bodyPr>
          <a:lstStyle>
            <a:lvl1pPr algn="r" defTabSz="921576">
              <a:defRPr sz="1200"/>
            </a:lvl1pPr>
          </a:lstStyle>
          <a:p>
            <a:pPr>
              <a:defRPr/>
            </a:pPr>
            <a:fld id="{EFB7713F-4F55-4C5B-8932-EECA6497A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1760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7" tIns="46153" rIns="92307" bIns="46153" numCol="1" anchor="t" anchorCtr="0" compatLnSpc="1">
            <a:prstTxWarp prst="textNoShape">
              <a:avLst/>
            </a:prstTxWarp>
          </a:bodyPr>
          <a:lstStyle>
            <a:lvl1pPr defTabSz="921576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7" tIns="46153" rIns="92307" bIns="46153" numCol="1" anchor="t" anchorCtr="0" compatLnSpc="1">
            <a:prstTxWarp prst="textNoShape">
              <a:avLst/>
            </a:prstTxWarp>
          </a:bodyPr>
          <a:lstStyle>
            <a:lvl1pPr algn="r" defTabSz="921576">
              <a:defRPr sz="1200"/>
            </a:lvl1pPr>
          </a:lstStyle>
          <a:p>
            <a:pPr>
              <a:defRPr/>
            </a:pPr>
            <a:fld id="{8A7601DE-7C75-472B-9AD4-EE05AB4C74D9}" type="datetimeFigureOut">
              <a:rPr lang="ru-RU"/>
              <a:pPr>
                <a:defRPr/>
              </a:pPr>
              <a:t>28.09.2012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2" tIns="46986" rIns="93972" bIns="46986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16463"/>
            <a:ext cx="543560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7" tIns="46153" rIns="92307" bIns="46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7" tIns="46153" rIns="92307" bIns="46153" numCol="1" anchor="b" anchorCtr="0" compatLnSpc="1">
            <a:prstTxWarp prst="textNoShape">
              <a:avLst/>
            </a:prstTxWarp>
          </a:bodyPr>
          <a:lstStyle>
            <a:lvl1pPr defTabSz="921576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7" tIns="46153" rIns="92307" bIns="46153" numCol="1" anchor="b" anchorCtr="0" compatLnSpc="1">
            <a:prstTxWarp prst="textNoShape">
              <a:avLst/>
            </a:prstTxWarp>
          </a:bodyPr>
          <a:lstStyle>
            <a:lvl1pPr algn="r" defTabSz="921576">
              <a:defRPr sz="1200"/>
            </a:lvl1pPr>
          </a:lstStyle>
          <a:p>
            <a:pPr>
              <a:defRPr/>
            </a:pPr>
            <a:fld id="{E6A4E023-109A-4928-9A78-7E9305192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4672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A4E023-109A-4928-9A78-7E9305192F1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A4E023-109A-4928-9A78-7E9305192F10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A4E023-109A-4928-9A78-7E9305192F10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A4E023-109A-4928-9A78-7E9305192F10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1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1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1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1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A4E023-109A-4928-9A78-7E9305192F10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A4E023-109A-4928-9A78-7E9305192F10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A4E023-109A-4928-9A78-7E9305192F10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A4E023-109A-4928-9A78-7E9305192F1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A4E023-109A-4928-9A78-7E9305192F10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A4E023-109A-4928-9A78-7E9305192F1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A4E023-109A-4928-9A78-7E9305192F1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ru-RU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786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746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6871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92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715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6082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7490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3355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7450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9889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554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15253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634090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9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203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428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0420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6498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0707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3740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1989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712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6733790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6549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4047630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1021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987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28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160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373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2397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99431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98961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076950"/>
            <a:ext cx="914400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indent="8953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z="1600" b="1">
              <a:solidFill>
                <a:schemeClr val="bg1"/>
              </a:solidFill>
            </a:endParaRPr>
          </a:p>
        </p:txBody>
      </p:sp>
      <p:sp>
        <p:nvSpPr>
          <p:cNvPr id="15" name="Номер слайда 13"/>
          <p:cNvSpPr txBox="1">
            <a:spLocks noGrp="1"/>
          </p:cNvSpPr>
          <p:nvPr/>
        </p:nvSpPr>
        <p:spPr>
          <a:xfrm>
            <a:off x="8610600" y="6372225"/>
            <a:ext cx="533400" cy="365125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5B6E4BA-BAA2-40F5-AE8C-D8D52E46C78A}" type="slidenum">
              <a:rPr lang="ru-RU" sz="1600" b="1">
                <a:solidFill>
                  <a:schemeClr val="bg1"/>
                </a:solidFill>
                <a:latin typeface="+mj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6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4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  <a:latin typeface="Corbe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  <a:latin typeface="Corbel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E7DEC9">
                  <a:shade val="50000"/>
                  <a:satMod val="200000"/>
                </a:srgbClr>
              </a:solidFill>
              <a:latin typeface="Corbel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  <a:latin typeface="Corbe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  <a:latin typeface="Corbel"/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38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  <p:sldLayoutId id="2147484365" r:id="rId10"/>
    <p:sldLayoutId id="2147484366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6D5F569-B9F3-4ECE-81BE-3789DF886E8B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  <a:latin typeface="Corbe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28.09.2012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  <a:latin typeface="Corbel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E7DEC9">
                  <a:shade val="50000"/>
                  <a:satMod val="200000"/>
                </a:srgbClr>
              </a:solidFill>
              <a:latin typeface="Corbel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E9A815A-5406-43A5-BAA2-9092ABCDAD4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  <a:latin typeface="Corbe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  <a:latin typeface="Corbel"/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35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2055813"/>
            <a:ext cx="9144000" cy="183515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763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684338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2092325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5003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9575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147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719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291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dirty="0" smtClean="0">
                <a:solidFill>
                  <a:schemeClr val="bg1"/>
                </a:solidFill>
                <a:latin typeface="Calibri"/>
                <a:ea typeface="Verdana" pitchFamily="34" charset="0"/>
                <a:cs typeface="Calibri"/>
              </a:rPr>
              <a:t>Государственная </a:t>
            </a:r>
            <a:r>
              <a:rPr lang="ru-RU" sz="2800" dirty="0">
                <a:solidFill>
                  <a:schemeClr val="bg1"/>
                </a:solidFill>
                <a:latin typeface="Calibri"/>
                <a:ea typeface="Verdana" pitchFamily="34" charset="0"/>
                <a:cs typeface="Calibri"/>
              </a:rPr>
              <a:t>программа </a:t>
            </a:r>
            <a:endParaRPr lang="en-US" sz="2800" dirty="0">
              <a:solidFill>
                <a:schemeClr val="bg1"/>
              </a:solidFill>
              <a:latin typeface="Calibri"/>
              <a:ea typeface="Verdana" pitchFamily="34" charset="0"/>
              <a:cs typeface="Calibri"/>
            </a:endParaRPr>
          </a:p>
          <a:p>
            <a:pPr algn="ctr" eaLnBrk="1" hangingPunct="1"/>
            <a:r>
              <a:rPr lang="ru-RU" sz="2800" dirty="0">
                <a:solidFill>
                  <a:schemeClr val="bg1"/>
                </a:solidFill>
                <a:latin typeface="Calibri"/>
                <a:ea typeface="Verdana" pitchFamily="34" charset="0"/>
                <a:cs typeface="Calibri"/>
              </a:rPr>
              <a:t>«Развитие образования» на </a:t>
            </a:r>
            <a:r>
              <a:rPr lang="ru-RU" sz="2800">
                <a:solidFill>
                  <a:schemeClr val="bg1"/>
                </a:solidFill>
                <a:latin typeface="Calibri"/>
                <a:ea typeface="Verdana" pitchFamily="34" charset="0"/>
                <a:cs typeface="Calibri"/>
              </a:rPr>
              <a:t>период </a:t>
            </a:r>
            <a:r>
              <a:rPr lang="ru-RU" sz="2800" smtClean="0">
                <a:solidFill>
                  <a:schemeClr val="bg1"/>
                </a:solidFill>
                <a:latin typeface="Calibri"/>
                <a:ea typeface="Verdana" pitchFamily="34" charset="0"/>
                <a:cs typeface="Calibri"/>
              </a:rPr>
              <a:t>2013-</a:t>
            </a:r>
            <a:r>
              <a:rPr lang="ru-RU" sz="2800" dirty="0">
                <a:solidFill>
                  <a:schemeClr val="bg1"/>
                </a:solidFill>
                <a:latin typeface="Calibri"/>
                <a:ea typeface="Verdana" pitchFamily="34" charset="0"/>
                <a:cs typeface="Calibri"/>
              </a:rPr>
              <a:t>2020 </a:t>
            </a:r>
            <a:r>
              <a:rPr lang="ru-RU" sz="2800" dirty="0" smtClean="0">
                <a:solidFill>
                  <a:schemeClr val="bg1"/>
                </a:solidFill>
                <a:latin typeface="Calibri"/>
                <a:ea typeface="Verdana" pitchFamily="34" charset="0"/>
                <a:cs typeface="Calibri"/>
              </a:rPr>
              <a:t>годов</a:t>
            </a:r>
          </a:p>
        </p:txBody>
      </p:sp>
      <p:sp>
        <p:nvSpPr>
          <p:cNvPr id="5131" name="TextBox 6"/>
          <p:cNvSpPr txBox="1">
            <a:spLocks noChangeArrowheads="1"/>
          </p:cNvSpPr>
          <p:nvPr/>
        </p:nvSpPr>
        <p:spPr bwMode="auto">
          <a:xfrm>
            <a:off x="835025" y="6291263"/>
            <a:ext cx="800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1400" b="1" dirty="0">
              <a:solidFill>
                <a:srgbClr val="336699"/>
              </a:solidFill>
              <a:latin typeface="Calibri"/>
              <a:cs typeface="Calibri"/>
            </a:endParaRPr>
          </a:p>
        </p:txBody>
      </p:sp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879850"/>
            <a:ext cx="9144000" cy="87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4660" y="0"/>
            <a:ext cx="8794679" cy="764704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5571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986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9415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44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1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988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6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3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alibri"/>
                <a:cs typeface="Calibri"/>
              </a:rPr>
              <a:t>Финансовое обеспечение реализации государственных программ </a:t>
            </a:r>
            <a:endParaRPr lang="ru-RU" sz="28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0549" y="939800"/>
            <a:ext cx="9072081" cy="5471274"/>
          </a:xfrm>
        </p:spPr>
        <p:txBody>
          <a:bodyPr/>
          <a:lstStyle/>
          <a:p>
            <a:r>
              <a:rPr lang="ru-RU" sz="2000" dirty="0" smtClean="0"/>
              <a:t>Информация </a:t>
            </a:r>
            <a:r>
              <a:rPr lang="ru-RU" sz="2000" dirty="0"/>
              <a:t>о расходах федерального бюджета на реализацию государственной программы представляется с расшифровкой по главным распорядителям средств федерального бюджета (по ответственному исполнителю и соисполнителям государственной программы).</a:t>
            </a:r>
          </a:p>
          <a:p>
            <a:r>
              <a:rPr lang="ru-RU" sz="2000" dirty="0"/>
              <a:t>Расходы на реализацию государственной программы указываются в целом, с распределением по подпрограммам государственной программы, ведомственным целевым программам и основным мероприятиям подпрограмм по кодам классификации расходов бюджетов, а также по федеральным целевым программам (в целом по каждой федеральной целевой программе</a:t>
            </a:r>
            <a:r>
              <a:rPr lang="ru-RU" sz="2000" dirty="0" smtClean="0"/>
              <a:t>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45034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4660" y="0"/>
            <a:ext cx="8794679" cy="764704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5571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986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9415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44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1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988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6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3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alibri"/>
                <a:cs typeface="Calibri"/>
              </a:rPr>
              <a:t>Финансовое обеспечение реализации государственных программ </a:t>
            </a:r>
            <a:endParaRPr lang="ru-RU" sz="28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0549" y="939800"/>
            <a:ext cx="9072081" cy="5471274"/>
          </a:xfrm>
        </p:spPr>
        <p:txBody>
          <a:bodyPr/>
          <a:lstStyle/>
          <a:p>
            <a:r>
              <a:rPr lang="ru-RU" sz="1800" dirty="0"/>
              <a:t>В случае если государственная программа направлена на достижение целей и решение задач по вопросам, относящимся к предмету совместного ведения Российской Федерации и субъектов Российской Федерации, в рамках государственной программы может быть предусмотрено предоставление субсидий из федерального бюджета бюджетам субъектов Российской Федерации.</a:t>
            </a:r>
          </a:p>
          <a:p>
            <a:r>
              <a:rPr lang="ru-RU" sz="1800" dirty="0"/>
              <a:t>Предоставление субсидий из федерального бюджета бюджетам субъектов Российской Федерации в рамках федеральных целевых программ осуществляется в порядке, установленном Правительством Российской Федерации.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79972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4660" y="0"/>
            <a:ext cx="8794679" cy="764704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5571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986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9415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44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1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988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6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3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alibri"/>
                <a:cs typeface="Calibri"/>
              </a:rPr>
              <a:t>Финансовое обеспечение реализации государственных программ </a:t>
            </a:r>
            <a:endParaRPr lang="ru-RU" sz="28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0549" y="939800"/>
            <a:ext cx="9072081" cy="5471274"/>
          </a:xfrm>
        </p:spPr>
        <p:txBody>
          <a:bodyPr/>
          <a:lstStyle/>
          <a:p>
            <a:r>
              <a:rPr lang="ru-RU" sz="1800" dirty="0"/>
              <a:t>В случае если государственная программа направлена на достижение целей, относящихся к предмету совместного ведения Российской Федерации и субъектов Российской Федерации, государственная программа также содержит:</a:t>
            </a:r>
          </a:p>
          <a:p>
            <a:r>
              <a:rPr lang="ru-RU" sz="1800" dirty="0"/>
              <a:t>а) обоснование состава и значений целевых показателей и индикаторов государственной программы, характеризующих достижение конечных результатов по этапам ее реализации в разрезе субъектов Российской Федерации либо по группам субъектов Российской Федерации;</a:t>
            </a:r>
          </a:p>
          <a:p>
            <a:r>
              <a:rPr lang="ru-RU" sz="1800" dirty="0"/>
              <a:t>б) обоснование мер по координации деятельности органов исполнительной власти субъектов Российской Федерации для достижения целей и конечных результатов государственной программы, в том числе путем реализации аналогичных программ субъектов Российской Федерации;</a:t>
            </a:r>
          </a:p>
          <a:p>
            <a:r>
              <a:rPr lang="ru-RU" sz="1800" dirty="0"/>
              <a:t>в) прогнозируемый (в том числе по вариантам) объем расходов консолидированных бюджетов субъектов Российской Федерации на реализацию аналогичных программ субъектов Российской Федерации с оценкой его влияния на достижение целей и конечных результатов государственной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xmlns="" val="238864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4660" y="0"/>
            <a:ext cx="8794679" cy="584200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5571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986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9415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44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1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988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6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3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Calibri"/>
                <a:cs typeface="Calibri"/>
              </a:rPr>
              <a:t>ОСОБЕННОСТИ</a:t>
            </a:r>
            <a:endParaRPr lang="ru-RU"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121882966"/>
              </p:ext>
            </p:extLst>
          </p:nvPr>
        </p:nvGraphicFramePr>
        <p:xfrm>
          <a:off x="107505" y="692696"/>
          <a:ext cx="8861835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1135"/>
                <a:gridCol w="2186900"/>
                <a:gridCol w="2186900"/>
                <a:gridCol w="2186900"/>
              </a:tblGrid>
              <a:tr h="505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Элемент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Государственная программа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Долгосрочная целевая программа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Ведомственная целевая программа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27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Объект управления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effectLst/>
                        </a:rPr>
                        <a:t>Сфера социально-экономического развития и безопасности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effectLst/>
                        </a:rPr>
                        <a:t>Системная проблема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effectLst/>
                        </a:rPr>
                        <a:t>Тактическая задача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5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- взаимодействие с гражданами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>
                          <a:effectLst/>
                        </a:rPr>
                        <a:t>Используется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>
                          <a:effectLst/>
                        </a:rPr>
                        <a:t>Возможно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effectLst/>
                        </a:rPr>
                        <a:t>Не используется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6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Связь с полномочиями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effectLst/>
                        </a:rPr>
                        <a:t>Максимальный охват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effectLst/>
                        </a:rPr>
                        <a:t>В рамках полномочий (вопросов местного значения)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effectLst/>
                        </a:rPr>
                        <a:t>В рамках полномочий (вопросов местного значения)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4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Связь с бюджетом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>
                          <a:effectLst/>
                        </a:rPr>
                        <a:t>В полной мере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>
                          <a:effectLst/>
                        </a:rPr>
                        <a:t>Не в полной мере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effectLst/>
                        </a:rPr>
                        <a:t>Не в полной мере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5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Межведомственное взаимодействие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>
                          <a:effectLst/>
                        </a:rPr>
                        <a:t>Обязательный элемент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>
                          <a:effectLst/>
                        </a:rPr>
                        <a:t>Обязательный элемент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effectLst/>
                        </a:rPr>
                        <a:t>Не используется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15616" y="5877272"/>
            <a:ext cx="36724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err="1" smtClean="0">
                <a:solidFill>
                  <a:schemeClr val="tx1"/>
                </a:solidFill>
              </a:rPr>
              <a:t>О.Тимофеева</a:t>
            </a:r>
            <a:r>
              <a:rPr lang="ru-RU" sz="900" dirty="0" smtClean="0">
                <a:solidFill>
                  <a:schemeClr val="tx1"/>
                </a:solidFill>
              </a:rPr>
              <a:t>, ООО </a:t>
            </a:r>
            <a:r>
              <a:rPr lang="ru-RU" sz="900" dirty="0">
                <a:solidFill>
                  <a:schemeClr val="tx1"/>
                </a:solidFill>
              </a:rPr>
              <a:t>«Центр прикладной </a:t>
            </a:r>
            <a:r>
              <a:rPr lang="ru-RU" sz="900" dirty="0" smtClean="0">
                <a:solidFill>
                  <a:schemeClr val="tx1"/>
                </a:solidFill>
              </a:rPr>
              <a:t>экономики, 2012</a:t>
            </a:r>
            <a:r>
              <a:rPr lang="ru-RU" sz="900" i="1" dirty="0" smtClean="0"/>
              <a:t>», </a:t>
            </a:r>
            <a:endParaRPr lang="ru-RU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83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4660" y="0"/>
            <a:ext cx="8794679" cy="584200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5571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986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9415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44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1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988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6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3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Calibri"/>
                <a:cs typeface="Calibri"/>
              </a:rPr>
              <a:t>ОСОБЕННОСТИ</a:t>
            </a:r>
            <a:endParaRPr lang="ru-RU"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390260262"/>
              </p:ext>
            </p:extLst>
          </p:nvPr>
        </p:nvGraphicFramePr>
        <p:xfrm>
          <a:off x="107505" y="692696"/>
          <a:ext cx="8861835" cy="55141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1135"/>
                <a:gridCol w="2186900"/>
                <a:gridCol w="2186900"/>
                <a:gridCol w="2186900"/>
              </a:tblGrid>
              <a:tr h="505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Элемент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Государственная программа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Долгосрочная целевая программа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Ведомственная целевая программа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27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Использование инструментов управления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5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</a:rPr>
                        <a:t>- бюджетное финансирование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effectLst/>
                        </a:rPr>
                        <a:t>Используется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effectLst/>
                        </a:rPr>
                        <a:t>Используется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effectLst/>
                        </a:rPr>
                        <a:t>Используется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6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- меры государственного регулирования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effectLst/>
                        </a:rPr>
                        <a:t>Используется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effectLst/>
                        </a:rPr>
                        <a:t>Возможно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effectLst/>
                        </a:rPr>
                        <a:t>Не используется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4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- взаимодействия с публично-правовыми образованиями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effectLst/>
                        </a:rPr>
                        <a:t>Используется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effectLst/>
                        </a:rPr>
                        <a:t>Для субъекта Российской Федерации - с органами местного самоуправления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effectLst/>
                        </a:rPr>
                        <a:t>Не используется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5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- взаимодействие с государственными (муниципальными) учреждениями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effectLst/>
                        </a:rPr>
                        <a:t>Используется, механизм государственных заданий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effectLst/>
                        </a:rPr>
                        <a:t>Не используется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ru-RU" sz="1600" dirty="0">
                          <a:effectLst/>
                        </a:rPr>
                        <a:t>Возможно, механизм государственных заданий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1565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4660" y="0"/>
            <a:ext cx="8794679" cy="584200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5571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986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9415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44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1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988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6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3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alibri"/>
                <a:cs typeface="Calibri"/>
              </a:rPr>
              <a:t>ГОСПРОГРАММЫ В СУБЪЕКТАХ РФ (ОБРАЗОВАНИЕ)</a:t>
            </a:r>
            <a:endParaRPr lang="ru-RU" sz="28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328042992"/>
              </p:ext>
            </p:extLst>
          </p:nvPr>
        </p:nvGraphicFramePr>
        <p:xfrm>
          <a:off x="20549" y="939800"/>
          <a:ext cx="9072081" cy="5471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5088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5571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986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9415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44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1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988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6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3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Calibri"/>
                <a:cs typeface="Calibri"/>
              </a:rPr>
              <a:t>Цели и задачи государственной программы «Развитие образования»</a:t>
            </a:r>
            <a:endParaRPr lang="ru-RU" sz="2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517923612"/>
              </p:ext>
            </p:extLst>
          </p:nvPr>
        </p:nvGraphicFramePr>
        <p:xfrm>
          <a:off x="71919" y="939800"/>
          <a:ext cx="8876871" cy="5471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5571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986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9415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44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1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988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6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3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000" dirty="0" smtClean="0">
                <a:solidFill>
                  <a:srgbClr val="FFFFFF"/>
                </a:solidFill>
                <a:latin typeface="Calibri"/>
                <a:cs typeface="Calibri"/>
              </a:rPr>
              <a:t>Контекст государственной программы «Развитие образования» - </a:t>
            </a:r>
            <a:r>
              <a:rPr lang="ru-RU" sz="2000" dirty="0" smtClean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демографические </a:t>
            </a:r>
            <a:r>
              <a:rPr lang="ru-RU" sz="2000" dirty="0">
                <a:ln w="10541" cmpd="sng">
                  <a:noFill/>
                  <a:prstDash val="solid"/>
                </a:ln>
                <a:solidFill>
                  <a:srgbClr val="FFFFFF"/>
                </a:solidFill>
              </a:rPr>
              <a:t>тренды</a:t>
            </a:r>
            <a:r>
              <a:rPr lang="ru-RU" sz="20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lang="ru-RU" sz="20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graphicFrame>
        <p:nvGraphicFramePr>
          <p:cNvPr id="5" name="Диаграмма 20"/>
          <p:cNvGraphicFramePr/>
          <p:nvPr>
            <p:extLst>
              <p:ext uri="{D42A27DB-BD31-4B8C-83A1-F6EECF244321}">
                <p14:modId xmlns:p14="http://schemas.microsoft.com/office/powerpoint/2010/main" xmlns="" val="1070403400"/>
              </p:ext>
            </p:extLst>
          </p:nvPr>
        </p:nvGraphicFramePr>
        <p:xfrm>
          <a:off x="18840" y="749301"/>
          <a:ext cx="9106319" cy="5626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90800" y="4356100"/>
            <a:ext cx="204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000000"/>
                </a:solidFill>
                <a:latin typeface="Calibri"/>
                <a:cs typeface="Calibri"/>
              </a:rPr>
              <a:t>Рост численности школьников на 22%</a:t>
            </a:r>
            <a:endParaRPr lang="en-US" sz="1400" b="1" i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5600" y="4356100"/>
            <a:ext cx="20447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>
                <a:solidFill>
                  <a:srgbClr val="000000"/>
                </a:solidFill>
              </a:rPr>
              <a:t>Сокращение численности молодежи в возрасте 17-20 лет почти на 30%</a:t>
            </a:r>
            <a:endParaRPr lang="ru-RU" sz="11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95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374063"/>
            <a:ext cx="8064896" cy="5472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200" b="1" dirty="0" smtClean="0"/>
              <a:t>  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35896" y="3284984"/>
            <a:ext cx="2664296" cy="14401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3789040"/>
            <a:ext cx="2664296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ГПРО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95936" y="342900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orbel"/>
              </a:rPr>
              <a:t>Вызовы</a:t>
            </a:r>
            <a:endParaRPr lang="ru-RU" b="1" dirty="0">
              <a:solidFill>
                <a:prstClr val="black"/>
              </a:solidFill>
              <a:latin typeface="Corbe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5172" y="414908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orbel"/>
              </a:rPr>
              <a:t>Достижения и опыт</a:t>
            </a:r>
            <a:endParaRPr lang="ru-RU" b="1" dirty="0">
              <a:solidFill>
                <a:prstClr val="black"/>
              </a:solidFill>
              <a:latin typeface="Corbe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1628800"/>
            <a:ext cx="2160240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Нет университетов мировых лидеров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15616" y="2492896"/>
            <a:ext cx="2160240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Короткое обучение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32040" y="1628800"/>
            <a:ext cx="2160240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Устаревшее качество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16216" y="2492896"/>
            <a:ext cx="2160240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Отставание по доле ВВП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15616" y="4581128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Рост доступности (ННШ)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445224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Рост зарплат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32040" y="5445224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Конкурсное развитие ВУЗов и регионов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16216" y="4581128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Внешняя оценка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(ЕГЭ)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20" name="Прямая со стрелкой 19"/>
          <p:cNvCxnSpPr>
            <a:stCxn id="11" idx="3"/>
          </p:cNvCxnSpPr>
          <p:nvPr/>
        </p:nvCxnSpPr>
        <p:spPr>
          <a:xfrm>
            <a:off x="3275856" y="2888940"/>
            <a:ext cx="1512168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031940" y="2420888"/>
            <a:ext cx="90010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5" idx="0"/>
          </p:cNvCxnSpPr>
          <p:nvPr/>
        </p:nvCxnSpPr>
        <p:spPr>
          <a:xfrm flipH="1">
            <a:off x="4968044" y="2420888"/>
            <a:ext cx="77408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3" idx="1"/>
          </p:cNvCxnSpPr>
          <p:nvPr/>
        </p:nvCxnSpPr>
        <p:spPr>
          <a:xfrm flipH="1">
            <a:off x="5148064" y="2888940"/>
            <a:ext cx="1368152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3275856" y="4795412"/>
            <a:ext cx="1206134" cy="289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3878923" y="4795412"/>
            <a:ext cx="765085" cy="577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5220072" y="4795412"/>
            <a:ext cx="612070" cy="577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 flipV="1">
            <a:off x="5404710" y="4795411"/>
            <a:ext cx="1111506" cy="2897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АКТУАЛЬНАЯ СИТУАЦИЯ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16254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826184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  <a:effectLst/>
              </a:rPr>
              <a:t/>
            </a:r>
            <a:br>
              <a:rPr lang="ru-RU" sz="3600" b="1" dirty="0" smtClean="0">
                <a:solidFill>
                  <a:schemeClr val="accent3"/>
                </a:solidFill>
                <a:effectLst/>
              </a:rPr>
            </a:br>
            <a:r>
              <a:rPr lang="ru-RU" sz="3600" dirty="0" smtClean="0">
                <a:solidFill>
                  <a:schemeClr val="accent3"/>
                </a:solidFill>
                <a:effectLst/>
              </a:rPr>
              <a:t>ОСНОВАНИЕ ЦЕЛЕПОЛАГАНИЯ</a:t>
            </a:r>
            <a:endParaRPr lang="ru-RU" dirty="0">
              <a:solidFill>
                <a:schemeClr val="accent3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374063"/>
            <a:ext cx="8064896" cy="5472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200" b="1" dirty="0" smtClean="0"/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4365104"/>
            <a:ext cx="4104456" cy="7920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white"/>
                </a:solidFill>
              </a:rPr>
              <a:t>ЦЕЛЬ ГПРО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white"/>
                </a:solidFill>
              </a:rPr>
              <a:t>новое качество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07904" y="2492896"/>
            <a:ext cx="2520280" cy="11521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Неудовлетворенность населения и работодателей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2492897"/>
            <a:ext cx="2520280" cy="11521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Архаичность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72200" y="2492896"/>
            <a:ext cx="2520280" cy="11521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Глобальная конкуренция по качеству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71700" y="5271591"/>
            <a:ext cx="6156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Corbel"/>
              </a:rPr>
              <a:t>при расширении и сохранении доступности</a:t>
            </a:r>
            <a:endParaRPr lang="ru-RU" sz="2400" b="1" dirty="0">
              <a:solidFill>
                <a:prstClr val="black"/>
              </a:solidFill>
              <a:latin typeface="Corbel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H="1" flipV="1">
            <a:off x="2339752" y="3645024"/>
            <a:ext cx="266429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6" idx="0"/>
            <a:endCxn id="10" idx="2"/>
          </p:cNvCxnSpPr>
          <p:nvPr/>
        </p:nvCxnSpPr>
        <p:spPr>
          <a:xfrm flipV="1">
            <a:off x="4968044" y="364502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" idx="0"/>
            <a:endCxn id="19" idx="2"/>
          </p:cNvCxnSpPr>
          <p:nvPr/>
        </p:nvCxnSpPr>
        <p:spPr>
          <a:xfrm flipV="1">
            <a:off x="4968044" y="3645024"/>
            <a:ext cx="266429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5909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4660" y="0"/>
            <a:ext cx="8794679" cy="584200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5571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986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9415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44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1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988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6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3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Calibri"/>
                <a:cs typeface="Calibri"/>
              </a:rPr>
              <a:t>Государственная программа</a:t>
            </a:r>
            <a:endParaRPr lang="ru-RU"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0549" y="939800"/>
            <a:ext cx="9072081" cy="5471274"/>
          </a:xfrm>
        </p:spPr>
        <p:txBody>
          <a:bodyPr/>
          <a:lstStyle/>
          <a:p>
            <a:pPr algn="just"/>
            <a:r>
              <a:rPr lang="ru-RU" sz="2000" b="1" dirty="0" smtClean="0"/>
              <a:t>Государственная программа </a:t>
            </a:r>
            <a:r>
              <a:rPr lang="ru-RU" sz="2000" dirty="0" smtClean="0"/>
              <a:t>- система </a:t>
            </a:r>
            <a:r>
              <a:rPr lang="ru-RU" sz="2000" i="1" dirty="0"/>
              <a:t>мероприятий</a:t>
            </a:r>
            <a:r>
              <a:rPr lang="ru-RU" sz="2000" dirty="0"/>
              <a:t> (взаимоувязанных по задачам, срокам осуществления и ресурсам) и </a:t>
            </a:r>
            <a:r>
              <a:rPr lang="ru-RU" sz="2000" i="1" dirty="0"/>
              <a:t>инструментов государственной </a:t>
            </a:r>
            <a:r>
              <a:rPr lang="ru-RU" sz="2000" dirty="0"/>
              <a:t>политики, обеспечивающих в рамках реализации </a:t>
            </a:r>
            <a:r>
              <a:rPr lang="ru-RU" sz="2000" i="1" dirty="0"/>
              <a:t>ключевых государственных функций </a:t>
            </a:r>
            <a:r>
              <a:rPr lang="ru-RU" sz="2000" dirty="0"/>
              <a:t>достижение </a:t>
            </a:r>
            <a:r>
              <a:rPr lang="ru-RU" sz="2000" i="1" dirty="0"/>
              <a:t>приоритетов и целей государственной политики в сфере социально-экономического развития и безопасности.</a:t>
            </a:r>
          </a:p>
          <a:p>
            <a:pPr algn="just"/>
            <a:r>
              <a:rPr lang="ru-RU" sz="2000" dirty="0" smtClean="0"/>
              <a:t>Государственная </a:t>
            </a:r>
            <a:r>
              <a:rPr lang="ru-RU" sz="2000" dirty="0"/>
              <a:t>программа включает в себя </a:t>
            </a:r>
            <a:r>
              <a:rPr lang="ru-RU" sz="2000" i="1" dirty="0"/>
              <a:t>федеральные целевые программы и подпрограммы</a:t>
            </a:r>
            <a:r>
              <a:rPr lang="ru-RU" sz="2000" dirty="0"/>
              <a:t>, содержащие в том числе </a:t>
            </a:r>
            <a:r>
              <a:rPr lang="ru-RU" sz="2000" i="1" dirty="0"/>
              <a:t>ведомственные целевые программы и отдельные мероприятия органов государственной </a:t>
            </a:r>
            <a:r>
              <a:rPr lang="ru-RU" sz="2000" i="1" dirty="0" smtClean="0"/>
              <a:t>власти.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xmlns="" val="278528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4660" y="0"/>
            <a:ext cx="8794679" cy="584200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5571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986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9415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44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1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988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6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3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alibri"/>
                <a:cs typeface="Calibri"/>
              </a:rPr>
              <a:t>СТРАТЕГИЧЕСКИЕ ДОКУМЕНТЫ</a:t>
            </a:r>
            <a:endParaRPr lang="ru-RU" sz="28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767865861"/>
              </p:ext>
            </p:extLst>
          </p:nvPr>
        </p:nvGraphicFramePr>
        <p:xfrm>
          <a:off x="20549" y="939800"/>
          <a:ext cx="9072081" cy="5471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11329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4210235453"/>
              </p:ext>
            </p:extLst>
          </p:nvPr>
        </p:nvGraphicFramePr>
        <p:xfrm>
          <a:off x="64908" y="764704"/>
          <a:ext cx="911019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5571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986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9415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44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1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988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6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3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alibri"/>
                <a:cs typeface="Calibri"/>
              </a:rPr>
              <a:t>Государственная программа «Развитие образования»</a:t>
            </a:r>
            <a:endParaRPr lang="ru-RU" sz="28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141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AutoShape 35"/>
          <p:cNvSpPr>
            <a:spLocks noChangeArrowheads="1"/>
          </p:cNvSpPr>
          <p:nvPr/>
        </p:nvSpPr>
        <p:spPr bwMode="gray">
          <a:xfrm>
            <a:off x="4429610" y="1950264"/>
            <a:ext cx="1184294" cy="815240"/>
          </a:xfrm>
          <a:prstGeom prst="rightArrow">
            <a:avLst>
              <a:gd name="adj1" fmla="val 50000"/>
              <a:gd name="adj2" fmla="val 63206"/>
            </a:avLst>
          </a:prstGeom>
          <a:solidFill>
            <a:schemeClr val="accent3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1200" b="1">
              <a:solidFill>
                <a:prstClr val="black"/>
              </a:solidFill>
            </a:endParaRPr>
          </a:p>
        </p:txBody>
      </p:sp>
      <p:sp>
        <p:nvSpPr>
          <p:cNvPr id="51" name="AutoShape 35"/>
          <p:cNvSpPr>
            <a:spLocks noChangeArrowheads="1"/>
          </p:cNvSpPr>
          <p:nvPr/>
        </p:nvSpPr>
        <p:spPr bwMode="gray">
          <a:xfrm>
            <a:off x="7821382" y="1283541"/>
            <a:ext cx="1198549" cy="801466"/>
          </a:xfrm>
          <a:prstGeom prst="rightArrow">
            <a:avLst>
              <a:gd name="adj1" fmla="val 50000"/>
              <a:gd name="adj2" fmla="val 63206"/>
            </a:avLst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1200" b="1">
              <a:solidFill>
                <a:prstClr val="black"/>
              </a:solidFill>
            </a:endParaRPr>
          </a:p>
        </p:txBody>
      </p:sp>
      <p:sp>
        <p:nvSpPr>
          <p:cNvPr id="52" name="AutoShape 35"/>
          <p:cNvSpPr>
            <a:spLocks noChangeArrowheads="1"/>
          </p:cNvSpPr>
          <p:nvPr/>
        </p:nvSpPr>
        <p:spPr bwMode="gray">
          <a:xfrm>
            <a:off x="8030481" y="894523"/>
            <a:ext cx="828782" cy="571045"/>
          </a:xfrm>
          <a:prstGeom prst="rightArrow">
            <a:avLst>
              <a:gd name="adj1" fmla="val 50000"/>
              <a:gd name="adj2" fmla="val 63206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1200" b="1">
              <a:solidFill>
                <a:prstClr val="black"/>
              </a:solidFill>
            </a:endParaRPr>
          </a:p>
        </p:txBody>
      </p:sp>
      <p:sp>
        <p:nvSpPr>
          <p:cNvPr id="54" name="AutoShape 6"/>
          <p:cNvSpPr>
            <a:spLocks noChangeArrowheads="1"/>
          </p:cNvSpPr>
          <p:nvPr/>
        </p:nvSpPr>
        <p:spPr bwMode="gray">
          <a:xfrm flipV="1">
            <a:off x="7412505" y="2491864"/>
            <a:ext cx="1235952" cy="2517770"/>
          </a:xfrm>
          <a:prstGeom prst="upArrow">
            <a:avLst>
              <a:gd name="adj1" fmla="val 66602"/>
              <a:gd name="adj2" fmla="val 48259"/>
            </a:avLst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8" name="AutoShape 6"/>
          <p:cNvSpPr>
            <a:spLocks noChangeArrowheads="1"/>
          </p:cNvSpPr>
          <p:nvPr/>
        </p:nvSpPr>
        <p:spPr bwMode="gray">
          <a:xfrm flipV="1">
            <a:off x="5785987" y="3833941"/>
            <a:ext cx="1235952" cy="1262044"/>
          </a:xfrm>
          <a:prstGeom prst="upArrow">
            <a:avLst>
              <a:gd name="adj1" fmla="val 66602"/>
              <a:gd name="adj2" fmla="val 48259"/>
            </a:avLst>
          </a:prstGeom>
          <a:solidFill>
            <a:srgbClr val="FF9999"/>
          </a:solidFill>
          <a:ln/>
          <a:extLst/>
        </p:spPr>
        <p:style>
          <a:lnRef idx="1">
            <a:schemeClr val="accent1"/>
          </a:lnRef>
          <a:fillRef idx="1002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азвание 1"/>
          <p:cNvSpPr>
            <a:spLocks noGrp="1"/>
          </p:cNvSpPr>
          <p:nvPr>
            <p:ph type="title"/>
          </p:nvPr>
        </p:nvSpPr>
        <p:spPr>
          <a:xfrm>
            <a:off x="107504" y="-22944"/>
            <a:ext cx="9036496" cy="761999"/>
          </a:xfrm>
        </p:spPr>
        <p:txBody>
          <a:bodyPr>
            <a:noAutofit/>
          </a:bodyPr>
          <a:lstStyle/>
          <a:p>
            <a:pPr algn="ctr"/>
            <a:r>
              <a:rPr lang="ru-RU" sz="2000" b="1" kern="1200" dirty="0" smtClean="0">
                <a:solidFill>
                  <a:schemeClr val="bg1"/>
                </a:solidFill>
                <a:effectLst/>
                <a:latin typeface="Calibri"/>
                <a:ea typeface="Verdana" pitchFamily="34" charset="0"/>
                <a:cs typeface="Calibri"/>
              </a:rPr>
              <a:t>Дорожная карта развития дошкольного образования и дополнительного образования детей </a:t>
            </a:r>
            <a:endParaRPr lang="ru-RU" sz="2000" b="1" kern="1200" dirty="0">
              <a:solidFill>
                <a:schemeClr val="bg1"/>
              </a:solidFill>
              <a:effectLst/>
              <a:latin typeface="Calibri"/>
              <a:ea typeface="Verdana" pitchFamily="34" charset="0"/>
              <a:cs typeface="Calibri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572602" y="896422"/>
            <a:ext cx="79208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584421" y="591622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2012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292682" y="591622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2013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168596" y="589723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2014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032692" y="592888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2015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4832892" y="590989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2017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968796" y="590989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2016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768996" y="598448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2018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633092" y="589723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2019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7569196" y="579732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2020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 rot="16200000">
            <a:off x="-1372558" y="2468621"/>
            <a:ext cx="3438525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МЕРОПРИЯТИЯ</a:t>
            </a:r>
            <a:endParaRPr lang="en-US" sz="1400" b="1" dirty="0">
              <a:solidFill>
                <a:prstClr val="black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508706" y="897688"/>
            <a:ext cx="0" cy="3167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372802" y="903248"/>
            <a:ext cx="0" cy="3161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236898" y="404664"/>
            <a:ext cx="0" cy="3167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173002" y="900716"/>
            <a:ext cx="0" cy="3164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037098" y="903248"/>
            <a:ext cx="0" cy="330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973202" y="903248"/>
            <a:ext cx="0" cy="3438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837298" y="903248"/>
            <a:ext cx="0" cy="3438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773402" y="903248"/>
            <a:ext cx="0" cy="3438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527558" y="1048822"/>
            <a:ext cx="6965924" cy="26161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100" b="1" dirty="0" smtClean="0">
                <a:solidFill>
                  <a:prstClr val="black"/>
                </a:solidFill>
              </a:rPr>
              <a:t>Мониторинг реализации  мероприятий</a:t>
            </a:r>
            <a:endParaRPr lang="en-US" sz="1100" b="1" dirty="0">
              <a:solidFill>
                <a:prstClr val="black"/>
              </a:solidFill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1292682" y="1465568"/>
            <a:ext cx="72008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solidFill>
                  <a:prstClr val="black"/>
                </a:solidFill>
              </a:rPr>
              <a:t>Повышение заработной платы педагогических работников дошкольного образования и дополнительного образования детей 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5115443" y="2442339"/>
            <a:ext cx="3443709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>
                <a:solidFill>
                  <a:schemeClr val="tx1"/>
                </a:solidFill>
              </a:rPr>
              <a:t>Формирование инфраструктуры услуг по сопровождению развития детей раннего возраста (0-3 </a:t>
            </a:r>
            <a:r>
              <a:rPr lang="ru-RU" sz="1200" b="1" dirty="0" smtClean="0">
                <a:solidFill>
                  <a:schemeClr val="tx1"/>
                </a:solidFill>
              </a:rPr>
              <a:t>лет)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gray">
          <a:xfrm>
            <a:off x="1731422" y="5188267"/>
            <a:ext cx="314325" cy="330200"/>
          </a:xfrm>
          <a:prstGeom prst="ellipse">
            <a:avLst/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54318" y="5334530"/>
            <a:ext cx="211848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100" b="1" dirty="0" smtClean="0">
                <a:solidFill>
                  <a:prstClr val="black"/>
                </a:solidFill>
              </a:rPr>
              <a:t>Рост средней заработной платы педагогов дошкольного и дополнительного  образования детей  до  средней зарплаты в общем образовании региона. 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42" name="Oval 38"/>
          <p:cNvSpPr>
            <a:spLocks noChangeArrowheads="1"/>
          </p:cNvSpPr>
          <p:nvPr/>
        </p:nvSpPr>
        <p:spPr bwMode="gray">
          <a:xfrm>
            <a:off x="7873318" y="5174734"/>
            <a:ext cx="314325" cy="330200"/>
          </a:xfrm>
          <a:prstGeom prst="ellipse">
            <a:avLst/>
          </a:prstGeom>
          <a:gradFill rotWithShape="1">
            <a:gsLst>
              <a:gs pos="0">
                <a:schemeClr val="accent4">
                  <a:lumMod val="75000"/>
                </a:schemeClr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6" name="Text Box 21"/>
          <p:cNvSpPr txBox="1">
            <a:spLocks noChangeArrowheads="1"/>
          </p:cNvSpPr>
          <p:nvPr/>
        </p:nvSpPr>
        <p:spPr bwMode="auto">
          <a:xfrm>
            <a:off x="7082753" y="5459657"/>
            <a:ext cx="18708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40%    детей в возрасте от 0 до 3 лет охвачены программами сопровождения   </a:t>
            </a:r>
          </a:p>
        </p:txBody>
      </p:sp>
      <p:sp>
        <p:nvSpPr>
          <p:cNvPr id="47" name="AutoShape 6"/>
          <p:cNvSpPr>
            <a:spLocks noChangeArrowheads="1"/>
          </p:cNvSpPr>
          <p:nvPr/>
        </p:nvSpPr>
        <p:spPr bwMode="gray">
          <a:xfrm flipV="1">
            <a:off x="1226643" y="1049775"/>
            <a:ext cx="1235952" cy="3930972"/>
          </a:xfrm>
          <a:prstGeom prst="upArrow">
            <a:avLst>
              <a:gd name="adj1" fmla="val 66602"/>
              <a:gd name="adj2" fmla="val 48259"/>
            </a:avLst>
          </a:prstGeom>
          <a:gradFill rotWithShape="1">
            <a:gsLst>
              <a:gs pos="0">
                <a:schemeClr val="accent2">
                  <a:lumMod val="75000"/>
                  <a:alpha val="44000"/>
                </a:schemeClr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vert="eaVert"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236898" y="5473029"/>
            <a:ext cx="142435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200" b="1" dirty="0" smtClean="0">
                <a:solidFill>
                  <a:prstClr val="black"/>
                </a:solidFill>
              </a:rPr>
              <a:t>100% доступность дошкольного образования для детей от 3 до 7 лет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49" name="AutoShape 6"/>
          <p:cNvSpPr>
            <a:spLocks noChangeArrowheads="1"/>
          </p:cNvSpPr>
          <p:nvPr/>
        </p:nvSpPr>
        <p:spPr bwMode="gray">
          <a:xfrm flipV="1">
            <a:off x="3968796" y="2111898"/>
            <a:ext cx="1235952" cy="2984087"/>
          </a:xfrm>
          <a:prstGeom prst="upArrow">
            <a:avLst>
              <a:gd name="adj1" fmla="val 66602"/>
              <a:gd name="adj2" fmla="val 48259"/>
            </a:avLst>
          </a:prstGeom>
          <a:solidFill>
            <a:schemeClr val="bg1">
              <a:lumMod val="75000"/>
            </a:schemeClr>
          </a:solidFill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0" name="Oval 38"/>
          <p:cNvSpPr>
            <a:spLocks noChangeArrowheads="1"/>
          </p:cNvSpPr>
          <p:nvPr/>
        </p:nvSpPr>
        <p:spPr bwMode="gray">
          <a:xfrm>
            <a:off x="4429609" y="5188267"/>
            <a:ext cx="314325" cy="330200"/>
          </a:xfrm>
          <a:prstGeom prst="ellipse">
            <a:avLst/>
          </a:prstGeom>
          <a:gradFill rotWithShape="1"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1527558" y="3088670"/>
            <a:ext cx="3764522" cy="646331"/>
          </a:xfrm>
          <a:prstGeom prst="rect">
            <a:avLst/>
          </a:prstGeom>
          <a:solidFill>
            <a:srgbClr val="CC99FF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/>
              <a:t>Модернизация инфраструктуры  и организационно-экономических механизмов   дополнительного   образования </a:t>
            </a:r>
            <a:r>
              <a:rPr lang="ru-RU" sz="1200" b="1" dirty="0" smtClean="0"/>
              <a:t>детей</a:t>
            </a:r>
            <a:endParaRPr lang="ru-RU" sz="1200" b="1" dirty="0"/>
          </a:p>
        </p:txBody>
      </p:sp>
      <p:sp>
        <p:nvSpPr>
          <p:cNvPr id="59" name="Oval 38"/>
          <p:cNvSpPr>
            <a:spLocks noChangeArrowheads="1"/>
          </p:cNvSpPr>
          <p:nvPr/>
        </p:nvSpPr>
        <p:spPr bwMode="gray">
          <a:xfrm>
            <a:off x="6246800" y="5188267"/>
            <a:ext cx="314325" cy="330200"/>
          </a:xfrm>
          <a:prstGeom prst="ellipse">
            <a:avLst/>
          </a:prstGeom>
          <a:gradFill rotWithShape="1"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204748" y="5518467"/>
            <a:ext cx="162895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200" b="1" dirty="0" smtClean="0">
                <a:solidFill>
                  <a:prstClr val="black"/>
                </a:solidFill>
              </a:rPr>
              <a:t>75%  детей будут охвачены программами дополнительного образования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61" name="Text Box 15"/>
          <p:cNvSpPr txBox="1">
            <a:spLocks noChangeArrowheads="1"/>
          </p:cNvSpPr>
          <p:nvPr/>
        </p:nvSpPr>
        <p:spPr bwMode="auto">
          <a:xfrm>
            <a:off x="3309331" y="3833941"/>
            <a:ext cx="5184151" cy="461665"/>
          </a:xfrm>
          <a:prstGeom prst="rect">
            <a:avLst/>
          </a:prstGeom>
          <a:solidFill>
            <a:srgbClr val="FF9999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/>
              <a:t>Поддержка проектов неформального и </a:t>
            </a:r>
            <a:r>
              <a:rPr lang="ru-RU" sz="1200" b="1" dirty="0" err="1"/>
              <a:t>информального</a:t>
            </a:r>
            <a:r>
              <a:rPr lang="ru-RU" sz="1200" b="1" dirty="0"/>
              <a:t>  образования с использованием современных медиа </a:t>
            </a: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1509556" y="2111899"/>
            <a:ext cx="3613552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solidFill>
                  <a:prstClr val="black"/>
                </a:solidFill>
              </a:rPr>
              <a:t>Ликвидация очередей в дошкольные образовательные учреждения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8680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utoShape 6"/>
          <p:cNvSpPr>
            <a:spLocks noChangeArrowheads="1"/>
          </p:cNvSpPr>
          <p:nvPr/>
        </p:nvSpPr>
        <p:spPr bwMode="gray">
          <a:xfrm flipV="1">
            <a:off x="7518431" y="1999986"/>
            <a:ext cx="1235952" cy="3445238"/>
          </a:xfrm>
          <a:prstGeom prst="upArrow">
            <a:avLst>
              <a:gd name="adj1" fmla="val 66602"/>
              <a:gd name="adj2" fmla="val 48259"/>
            </a:avLst>
          </a:prstGeom>
          <a:solidFill>
            <a:srgbClr val="FFCCFF"/>
          </a:solidFill>
          <a:ln>
            <a:noFill/>
          </a:ln>
          <a:effectLst/>
          <a:extLst/>
        </p:spPr>
        <p:txBody>
          <a:bodyPr vert="eaVert"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3" name="AutoShape 35"/>
          <p:cNvSpPr>
            <a:spLocks noChangeArrowheads="1"/>
          </p:cNvSpPr>
          <p:nvPr/>
        </p:nvSpPr>
        <p:spPr bwMode="gray">
          <a:xfrm>
            <a:off x="7680027" y="3771492"/>
            <a:ext cx="1210605" cy="552450"/>
          </a:xfrm>
          <a:prstGeom prst="rightArrow">
            <a:avLst>
              <a:gd name="adj1" fmla="val 50000"/>
              <a:gd name="adj2" fmla="val 63206"/>
            </a:avLst>
          </a:prstGeom>
          <a:solidFill>
            <a:schemeClr val="bg1">
              <a:lumMod val="75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1200" b="1">
              <a:solidFill>
                <a:prstClr val="black"/>
              </a:solidFill>
            </a:endParaRPr>
          </a:p>
        </p:txBody>
      </p:sp>
      <p:sp>
        <p:nvSpPr>
          <p:cNvPr id="61" name="AutoShape 35"/>
          <p:cNvSpPr>
            <a:spLocks noChangeArrowheads="1"/>
          </p:cNvSpPr>
          <p:nvPr/>
        </p:nvSpPr>
        <p:spPr bwMode="gray">
          <a:xfrm>
            <a:off x="7771006" y="3165832"/>
            <a:ext cx="1139775" cy="696857"/>
          </a:xfrm>
          <a:prstGeom prst="rightArrow">
            <a:avLst>
              <a:gd name="adj1" fmla="val 50000"/>
              <a:gd name="adj2" fmla="val 63206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1200" b="1">
              <a:solidFill>
                <a:prstClr val="black"/>
              </a:solidFill>
            </a:endParaRPr>
          </a:p>
        </p:txBody>
      </p:sp>
      <p:sp>
        <p:nvSpPr>
          <p:cNvPr id="59" name="AutoShape 35"/>
          <p:cNvSpPr>
            <a:spLocks noChangeArrowheads="1"/>
          </p:cNvSpPr>
          <p:nvPr/>
        </p:nvSpPr>
        <p:spPr bwMode="gray">
          <a:xfrm>
            <a:off x="7680026" y="1665815"/>
            <a:ext cx="1200001" cy="552450"/>
          </a:xfrm>
          <a:prstGeom prst="rightArrow">
            <a:avLst>
              <a:gd name="adj1" fmla="val 50000"/>
              <a:gd name="adj2" fmla="val 63206"/>
            </a:avLst>
          </a:prstGeom>
          <a:solidFill>
            <a:srgbClr val="FFCCFF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1200" b="1">
              <a:solidFill>
                <a:prstClr val="black"/>
              </a:solidFill>
            </a:endParaRP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4105816" y="1711208"/>
            <a:ext cx="4464496" cy="461665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solidFill>
                  <a:prstClr val="black"/>
                </a:solidFill>
              </a:rPr>
              <a:t>Введение ФГОС среднего (полного) общего образования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57" name="AutoShape 35"/>
          <p:cNvSpPr>
            <a:spLocks noChangeArrowheads="1"/>
          </p:cNvSpPr>
          <p:nvPr/>
        </p:nvSpPr>
        <p:spPr bwMode="gray">
          <a:xfrm>
            <a:off x="6036071" y="4235955"/>
            <a:ext cx="1194041" cy="715392"/>
          </a:xfrm>
          <a:prstGeom prst="rightArrow">
            <a:avLst>
              <a:gd name="adj1" fmla="val 50000"/>
              <a:gd name="adj2" fmla="val 63206"/>
            </a:avLst>
          </a:prstGeom>
          <a:solidFill>
            <a:srgbClr val="FF9999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1200" b="1">
              <a:solidFill>
                <a:prstClr val="black"/>
              </a:solidFill>
            </a:endParaRPr>
          </a:p>
        </p:txBody>
      </p:sp>
      <p:sp>
        <p:nvSpPr>
          <p:cNvPr id="56" name="AutoShape 35"/>
          <p:cNvSpPr>
            <a:spLocks noChangeArrowheads="1"/>
          </p:cNvSpPr>
          <p:nvPr/>
        </p:nvSpPr>
        <p:spPr bwMode="gray">
          <a:xfrm>
            <a:off x="2256679" y="1151341"/>
            <a:ext cx="2403469" cy="836865"/>
          </a:xfrm>
          <a:prstGeom prst="rightArrow">
            <a:avLst>
              <a:gd name="adj1" fmla="val 50000"/>
              <a:gd name="adj2" fmla="val 63206"/>
            </a:avLst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1200" b="1">
              <a:solidFill>
                <a:prstClr val="black"/>
              </a:solidFill>
            </a:endParaRPr>
          </a:p>
        </p:txBody>
      </p:sp>
      <p:sp>
        <p:nvSpPr>
          <p:cNvPr id="46" name="AutoShape 35"/>
          <p:cNvSpPr>
            <a:spLocks noChangeArrowheads="1"/>
          </p:cNvSpPr>
          <p:nvPr/>
        </p:nvSpPr>
        <p:spPr bwMode="gray">
          <a:xfrm>
            <a:off x="4840483" y="795631"/>
            <a:ext cx="3993629" cy="552450"/>
          </a:xfrm>
          <a:prstGeom prst="rightArrow">
            <a:avLst>
              <a:gd name="adj1" fmla="val 50000"/>
              <a:gd name="adj2" fmla="val 63206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1200" b="1">
              <a:solidFill>
                <a:prstClr val="black"/>
              </a:solidFill>
            </a:endParaRPr>
          </a:p>
        </p:txBody>
      </p:sp>
      <p:sp>
        <p:nvSpPr>
          <p:cNvPr id="51" name="AutoShape 6"/>
          <p:cNvSpPr>
            <a:spLocks noChangeArrowheads="1"/>
          </p:cNvSpPr>
          <p:nvPr/>
        </p:nvSpPr>
        <p:spPr bwMode="gray">
          <a:xfrm flipV="1">
            <a:off x="4563138" y="2304073"/>
            <a:ext cx="1235952" cy="3237706"/>
          </a:xfrm>
          <a:prstGeom prst="upArrow">
            <a:avLst>
              <a:gd name="adj1" fmla="val 66602"/>
              <a:gd name="adj2" fmla="val 48259"/>
            </a:avLst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eaVert"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7" name="AutoShape 6"/>
          <p:cNvSpPr>
            <a:spLocks noChangeArrowheads="1"/>
          </p:cNvSpPr>
          <p:nvPr/>
        </p:nvSpPr>
        <p:spPr bwMode="gray">
          <a:xfrm flipV="1">
            <a:off x="1292682" y="1208121"/>
            <a:ext cx="1235952" cy="4391638"/>
          </a:xfrm>
          <a:prstGeom prst="upArrow">
            <a:avLst>
              <a:gd name="adj1" fmla="val 66602"/>
              <a:gd name="adj2" fmla="val 48259"/>
            </a:avLst>
          </a:prstGeom>
          <a:gradFill rotWithShape="1">
            <a:gsLst>
              <a:gs pos="0">
                <a:schemeClr val="accent2">
                  <a:lumMod val="75000"/>
                  <a:alpha val="44000"/>
                </a:schemeClr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vert="eaVert"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азвание 1"/>
          <p:cNvSpPr>
            <a:spLocks noGrp="1"/>
          </p:cNvSpPr>
          <p:nvPr>
            <p:ph type="title"/>
          </p:nvPr>
        </p:nvSpPr>
        <p:spPr>
          <a:xfrm>
            <a:off x="755576" y="-22944"/>
            <a:ext cx="8388424" cy="761999"/>
          </a:xfrm>
        </p:spPr>
        <p:txBody>
          <a:bodyPr>
            <a:noAutofit/>
          </a:bodyPr>
          <a:lstStyle/>
          <a:p>
            <a:pPr algn="ctr"/>
            <a:r>
              <a:rPr lang="ru-RU" sz="2400" b="1" kern="1200" dirty="0" smtClean="0">
                <a:solidFill>
                  <a:schemeClr val="bg1"/>
                </a:solidFill>
                <a:effectLst/>
                <a:latin typeface="Calibri"/>
                <a:ea typeface="Verdana" pitchFamily="34" charset="0"/>
                <a:cs typeface="Calibri"/>
              </a:rPr>
              <a:t>Дорожная карта развития общего образования</a:t>
            </a:r>
            <a:endParaRPr lang="ru-RU" sz="2400" b="1" kern="1200" dirty="0">
              <a:solidFill>
                <a:schemeClr val="bg1"/>
              </a:solidFill>
              <a:effectLst/>
              <a:latin typeface="Calibri"/>
              <a:ea typeface="Verdana" pitchFamily="34" charset="0"/>
              <a:cs typeface="Calibri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gray">
          <a:xfrm flipV="1">
            <a:off x="3178037" y="4360914"/>
            <a:ext cx="1235952" cy="1180866"/>
          </a:xfrm>
          <a:prstGeom prst="upArrow">
            <a:avLst>
              <a:gd name="adj1" fmla="val 66602"/>
              <a:gd name="adj2" fmla="val 48259"/>
            </a:avLst>
          </a:prstGeom>
          <a:solidFill>
            <a:srgbClr val="FFCCCC"/>
          </a:solidFill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eaVert"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572602" y="896422"/>
            <a:ext cx="79208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584421" y="591622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2012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292682" y="591622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2013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168596" y="589723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2014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032692" y="592888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2015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4832892" y="590989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2017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968796" y="590989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2016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768996" y="598448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2018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633092" y="589723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2019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7569196" y="579732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2020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 rot="16200000">
            <a:off x="-1372558" y="2468621"/>
            <a:ext cx="3438525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МЕРОПРИЯТИЯ</a:t>
            </a:r>
            <a:endParaRPr lang="en-US" sz="1400" b="1" dirty="0">
              <a:solidFill>
                <a:prstClr val="black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508706" y="897688"/>
            <a:ext cx="0" cy="3167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372802" y="903248"/>
            <a:ext cx="0" cy="3161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236898" y="404664"/>
            <a:ext cx="0" cy="3167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173002" y="900716"/>
            <a:ext cx="0" cy="3164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037098" y="903248"/>
            <a:ext cx="0" cy="330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973202" y="903248"/>
            <a:ext cx="0" cy="3438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837298" y="903248"/>
            <a:ext cx="0" cy="3438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773402" y="903248"/>
            <a:ext cx="0" cy="3438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520302" y="941051"/>
            <a:ext cx="7992888" cy="26161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100" b="1" dirty="0" smtClean="0">
                <a:solidFill>
                  <a:prstClr val="black"/>
                </a:solidFill>
              </a:rPr>
              <a:t>Мониторинг реализации мероприятий</a:t>
            </a:r>
            <a:endParaRPr lang="en-US" sz="1100" b="1" dirty="0">
              <a:solidFill>
                <a:prstClr val="black"/>
              </a:solidFill>
            </a:endParaRP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2455584" y="2132025"/>
            <a:ext cx="4464496" cy="46166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solidFill>
                  <a:prstClr val="black"/>
                </a:solidFill>
              </a:rPr>
              <a:t>Поддержка школ, работающих со сложным контингентом обучающихся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1508706" y="1328470"/>
            <a:ext cx="270498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Введение ФГОС основного общего образования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1569310" y="2794915"/>
            <a:ext cx="6893358" cy="2769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/>
              <a:t>Создание  общенациональной системы выявления и развития </a:t>
            </a:r>
            <a:r>
              <a:rPr lang="ru-RU" sz="1200" b="1" dirty="0" smtClean="0"/>
              <a:t>талантов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1448714" y="4360914"/>
            <a:ext cx="5314204" cy="400110"/>
          </a:xfrm>
          <a:prstGeom prst="rect">
            <a:avLst/>
          </a:prstGeom>
          <a:solidFill>
            <a:srgbClr val="FFCCFF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/>
              <a:t>Обеспечение получения </a:t>
            </a:r>
            <a:r>
              <a:rPr lang="ru-RU" sz="1000" b="1" dirty="0" smtClean="0"/>
              <a:t>качественного общего  образования </a:t>
            </a:r>
            <a:r>
              <a:rPr lang="ru-RU" sz="1000" b="1" dirty="0"/>
              <a:t>детьми-инвалидами и лицами с ограниченными возможностями </a:t>
            </a:r>
            <a:r>
              <a:rPr lang="ru-RU" sz="1000" b="1" dirty="0" smtClean="0"/>
              <a:t>здоровья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gray">
          <a:xfrm>
            <a:off x="1796739" y="5599759"/>
            <a:ext cx="314325" cy="330200"/>
          </a:xfrm>
          <a:prstGeom prst="ellipse">
            <a:avLst/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0" y="5858599"/>
            <a:ext cx="169910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000" b="1" dirty="0" smtClean="0">
                <a:solidFill>
                  <a:prstClr val="black"/>
                </a:solidFill>
              </a:rPr>
              <a:t>100% школьников 2 ступени обучатся по ФГОС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42" name="Oval 38"/>
          <p:cNvSpPr>
            <a:spLocks noChangeArrowheads="1"/>
          </p:cNvSpPr>
          <p:nvPr/>
        </p:nvSpPr>
        <p:spPr bwMode="gray">
          <a:xfrm>
            <a:off x="7991964" y="5541781"/>
            <a:ext cx="314325" cy="330200"/>
          </a:xfrm>
          <a:prstGeom prst="ellipse">
            <a:avLst/>
          </a:prstGeom>
          <a:solidFill>
            <a:srgbClr val="996600"/>
          </a:soli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749721" y="5913954"/>
            <a:ext cx="172473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000" b="1" dirty="0" smtClean="0">
                <a:solidFill>
                  <a:prstClr val="black"/>
                </a:solidFill>
              </a:rPr>
              <a:t>До 50% школьников участвует в </a:t>
            </a:r>
            <a:r>
              <a:rPr lang="ru-RU" sz="1000" b="1" dirty="0">
                <a:solidFill>
                  <a:prstClr val="black"/>
                </a:solidFill>
              </a:rPr>
              <a:t>олимпиадах</a:t>
            </a:r>
            <a:r>
              <a:rPr lang="ru-RU" sz="1000" b="1" dirty="0" smtClean="0">
                <a:solidFill>
                  <a:prstClr val="black"/>
                </a:solidFill>
              </a:rPr>
              <a:t> и конкурсах различного уровня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4152511" y="5929959"/>
            <a:ext cx="154093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eaLnBrk="0" hangingPunct="0">
              <a:defRPr sz="1200" b="1">
                <a:solidFill>
                  <a:prstClr val="black"/>
                </a:solidFill>
              </a:defRPr>
            </a:lvl1pPr>
          </a:lstStyle>
          <a:p>
            <a:r>
              <a:rPr lang="ru-RU" sz="1100" dirty="0" smtClean="0"/>
              <a:t>Снижение разрыва результатов ЕГЭ в сильных и слабых школах</a:t>
            </a:r>
            <a:endParaRPr lang="en-US" sz="1100" dirty="0"/>
          </a:p>
        </p:txBody>
      </p:sp>
      <p:sp>
        <p:nvSpPr>
          <p:cNvPr id="45" name="Oval 38"/>
          <p:cNvSpPr>
            <a:spLocks noChangeArrowheads="1"/>
          </p:cNvSpPr>
          <p:nvPr/>
        </p:nvSpPr>
        <p:spPr bwMode="gray">
          <a:xfrm>
            <a:off x="5037098" y="5583754"/>
            <a:ext cx="314325" cy="330200"/>
          </a:xfrm>
          <a:prstGeom prst="ellipse">
            <a:avLst/>
          </a:prstGeom>
          <a:gradFill rotWithShape="1">
            <a:gsLst>
              <a:gs pos="0">
                <a:schemeClr val="accent3">
                  <a:lumMod val="75000"/>
                </a:schemeClr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551905" y="5871981"/>
            <a:ext cx="12822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000" b="1" dirty="0">
                <a:solidFill>
                  <a:prstClr val="black"/>
                </a:solidFill>
              </a:rPr>
              <a:t>100% старшеклассников обучаются по ФГОС</a:t>
            </a:r>
          </a:p>
        </p:txBody>
      </p:sp>
      <p:sp>
        <p:nvSpPr>
          <p:cNvPr id="50" name="Oval 38"/>
          <p:cNvSpPr>
            <a:spLocks noChangeArrowheads="1"/>
          </p:cNvSpPr>
          <p:nvPr/>
        </p:nvSpPr>
        <p:spPr bwMode="gray">
          <a:xfrm>
            <a:off x="3638851" y="5599759"/>
            <a:ext cx="314325" cy="330200"/>
          </a:xfrm>
          <a:prstGeom prst="ellipse">
            <a:avLst/>
          </a:prstGeom>
          <a:gradFill rotWithShape="1"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2" name="Oval 38"/>
          <p:cNvSpPr>
            <a:spLocks noChangeArrowheads="1"/>
          </p:cNvSpPr>
          <p:nvPr/>
        </p:nvSpPr>
        <p:spPr bwMode="gray">
          <a:xfrm>
            <a:off x="6762918" y="5541781"/>
            <a:ext cx="314325" cy="330200"/>
          </a:xfrm>
          <a:prstGeom prst="ellipse">
            <a:avLst/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3" name="AutoShape 6"/>
          <p:cNvSpPr>
            <a:spLocks noChangeArrowheads="1"/>
          </p:cNvSpPr>
          <p:nvPr/>
        </p:nvSpPr>
        <p:spPr bwMode="gray">
          <a:xfrm flipV="1">
            <a:off x="6324171" y="2911569"/>
            <a:ext cx="1235952" cy="2688737"/>
          </a:xfrm>
          <a:prstGeom prst="upArrow">
            <a:avLst>
              <a:gd name="adj1" fmla="val 66602"/>
              <a:gd name="adj2" fmla="val 48259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  <a:alpha val="65000"/>
                </a:schemeClr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vert="eaVert"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178380" y="5773960"/>
            <a:ext cx="17247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000" b="1" dirty="0" smtClean="0">
                <a:solidFill>
                  <a:prstClr val="black"/>
                </a:solidFill>
              </a:rPr>
              <a:t>100% детей-инвалидов обеспечен  доступ к качественному общему образованию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3229597" y="3283430"/>
            <a:ext cx="5233071" cy="46166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/>
              <a:t>Обновление содержания и технологий образования по технологии, математике, иностранным языкам, социальным дисциплинам.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2388370" y="3922926"/>
            <a:ext cx="6140387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/>
              <a:t>Мониторинг качества образования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27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utoShape 6"/>
          <p:cNvSpPr>
            <a:spLocks noChangeArrowheads="1"/>
          </p:cNvSpPr>
          <p:nvPr/>
        </p:nvSpPr>
        <p:spPr bwMode="gray">
          <a:xfrm flipV="1">
            <a:off x="2835812" y="1033435"/>
            <a:ext cx="1235952" cy="4306561"/>
          </a:xfrm>
          <a:prstGeom prst="upArrow">
            <a:avLst>
              <a:gd name="adj1" fmla="val 66602"/>
              <a:gd name="adj2" fmla="val 48259"/>
            </a:avLst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1" name="AutoShape 6"/>
          <p:cNvSpPr>
            <a:spLocks noChangeArrowheads="1"/>
          </p:cNvSpPr>
          <p:nvPr/>
        </p:nvSpPr>
        <p:spPr bwMode="gray">
          <a:xfrm flipV="1">
            <a:off x="5952986" y="2091529"/>
            <a:ext cx="1235952" cy="3263852"/>
          </a:xfrm>
          <a:prstGeom prst="upArrow">
            <a:avLst>
              <a:gd name="adj1" fmla="val 66602"/>
              <a:gd name="adj2" fmla="val 48259"/>
            </a:avLst>
          </a:prstGeom>
          <a:solidFill>
            <a:srgbClr val="FFCC99"/>
          </a:solidFill>
          <a:ln>
            <a:noFill/>
          </a:ln>
          <a:effectLst/>
          <a:extLst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eaVert"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0" name="AutoShape 35"/>
          <p:cNvSpPr>
            <a:spLocks noChangeArrowheads="1"/>
          </p:cNvSpPr>
          <p:nvPr/>
        </p:nvSpPr>
        <p:spPr bwMode="gray">
          <a:xfrm>
            <a:off x="6475929" y="2289382"/>
            <a:ext cx="2384135" cy="552450"/>
          </a:xfrm>
          <a:prstGeom prst="rightArrow">
            <a:avLst>
              <a:gd name="adj1" fmla="val 50000"/>
              <a:gd name="adj2" fmla="val 63206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1200" b="1">
              <a:solidFill>
                <a:prstClr val="black"/>
              </a:solidFill>
            </a:endParaRPr>
          </a:p>
        </p:txBody>
      </p:sp>
      <p:sp>
        <p:nvSpPr>
          <p:cNvPr id="56" name="AutoShape 35"/>
          <p:cNvSpPr>
            <a:spLocks noChangeArrowheads="1"/>
          </p:cNvSpPr>
          <p:nvPr/>
        </p:nvSpPr>
        <p:spPr bwMode="gray">
          <a:xfrm>
            <a:off x="6863251" y="3202101"/>
            <a:ext cx="2112560" cy="552450"/>
          </a:xfrm>
          <a:prstGeom prst="rightArrow">
            <a:avLst>
              <a:gd name="adj1" fmla="val 50000"/>
              <a:gd name="adj2" fmla="val 63206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1200" b="1">
              <a:solidFill>
                <a:prstClr val="black"/>
              </a:solidFill>
            </a:endParaRPr>
          </a:p>
        </p:txBody>
      </p:sp>
      <p:sp>
        <p:nvSpPr>
          <p:cNvPr id="57" name="AutoShape 35"/>
          <p:cNvSpPr>
            <a:spLocks noChangeArrowheads="1"/>
          </p:cNvSpPr>
          <p:nvPr/>
        </p:nvSpPr>
        <p:spPr bwMode="gray">
          <a:xfrm>
            <a:off x="4832892" y="3684497"/>
            <a:ext cx="1800200" cy="552450"/>
          </a:xfrm>
          <a:prstGeom prst="rightArrow">
            <a:avLst>
              <a:gd name="adj1" fmla="val 50000"/>
              <a:gd name="adj2" fmla="val 63206"/>
            </a:avLst>
          </a:prstGeom>
          <a:solidFill>
            <a:srgbClr val="FF996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1200" b="1">
              <a:solidFill>
                <a:prstClr val="black"/>
              </a:solidFill>
            </a:endParaRPr>
          </a:p>
        </p:txBody>
      </p:sp>
      <p:sp>
        <p:nvSpPr>
          <p:cNvPr id="58" name="AutoShape 35"/>
          <p:cNvSpPr>
            <a:spLocks noChangeArrowheads="1"/>
          </p:cNvSpPr>
          <p:nvPr/>
        </p:nvSpPr>
        <p:spPr bwMode="gray">
          <a:xfrm>
            <a:off x="7919531" y="4187341"/>
            <a:ext cx="1095825" cy="552450"/>
          </a:xfrm>
          <a:prstGeom prst="rightArrow">
            <a:avLst>
              <a:gd name="adj1" fmla="val 50000"/>
              <a:gd name="adj2" fmla="val 63206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1200" b="1">
              <a:solidFill>
                <a:prstClr val="black"/>
              </a:solidFill>
            </a:endParaRPr>
          </a:p>
        </p:txBody>
      </p:sp>
      <p:sp>
        <p:nvSpPr>
          <p:cNvPr id="55" name="AutoShape 35"/>
          <p:cNvSpPr>
            <a:spLocks noChangeArrowheads="1"/>
          </p:cNvSpPr>
          <p:nvPr/>
        </p:nvSpPr>
        <p:spPr bwMode="gray">
          <a:xfrm>
            <a:off x="5150372" y="818096"/>
            <a:ext cx="3736340" cy="552450"/>
          </a:xfrm>
          <a:prstGeom prst="rightArrow">
            <a:avLst>
              <a:gd name="adj1" fmla="val 50000"/>
              <a:gd name="adj2" fmla="val 63206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1200" b="1">
              <a:solidFill>
                <a:prstClr val="black"/>
              </a:solidFill>
            </a:endParaRPr>
          </a:p>
        </p:txBody>
      </p:sp>
      <p:sp>
        <p:nvSpPr>
          <p:cNvPr id="54" name="AutoShape 6"/>
          <p:cNvSpPr>
            <a:spLocks noChangeArrowheads="1"/>
          </p:cNvSpPr>
          <p:nvPr/>
        </p:nvSpPr>
        <p:spPr bwMode="gray">
          <a:xfrm flipV="1">
            <a:off x="7366869" y="3172233"/>
            <a:ext cx="1235952" cy="2183145"/>
          </a:xfrm>
          <a:prstGeom prst="upArrow">
            <a:avLst>
              <a:gd name="adj1" fmla="val 66602"/>
              <a:gd name="adj2" fmla="val 48259"/>
            </a:avLst>
          </a:prstGeom>
          <a:solidFill>
            <a:srgbClr val="CCCCFF"/>
          </a:solidFill>
          <a:ln>
            <a:noFill/>
          </a:ln>
          <a:effectLst/>
          <a:extLst/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eaVert"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азвание 1"/>
          <p:cNvSpPr>
            <a:spLocks noGrp="1"/>
          </p:cNvSpPr>
          <p:nvPr>
            <p:ph type="title"/>
          </p:nvPr>
        </p:nvSpPr>
        <p:spPr>
          <a:xfrm>
            <a:off x="192815" y="-22943"/>
            <a:ext cx="8951185" cy="602676"/>
          </a:xfrm>
        </p:spPr>
        <p:txBody>
          <a:bodyPr>
            <a:noAutofit/>
          </a:bodyPr>
          <a:lstStyle/>
          <a:p>
            <a:pPr algn="ctr"/>
            <a:r>
              <a:rPr lang="ru-RU" sz="2400" b="1" kern="1200" dirty="0" smtClean="0">
                <a:solidFill>
                  <a:schemeClr val="bg1"/>
                </a:solidFill>
                <a:effectLst/>
                <a:latin typeface="Calibri"/>
                <a:ea typeface="Verdana" pitchFamily="34" charset="0"/>
                <a:cs typeface="Calibri"/>
              </a:rPr>
              <a:t>Дорожная карта развития профессионального образования</a:t>
            </a:r>
            <a:endParaRPr lang="ru-RU" sz="2400" b="1" kern="1200" dirty="0">
              <a:solidFill>
                <a:schemeClr val="bg1"/>
              </a:solidFill>
              <a:effectLst/>
              <a:latin typeface="Calibri"/>
              <a:ea typeface="Verdana" pitchFamily="34" charset="0"/>
              <a:cs typeface="Calibri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gray">
          <a:xfrm flipV="1">
            <a:off x="4314743" y="3571750"/>
            <a:ext cx="1235952" cy="1783632"/>
          </a:xfrm>
          <a:prstGeom prst="upArrow">
            <a:avLst>
              <a:gd name="adj1" fmla="val 66602"/>
              <a:gd name="adj2" fmla="val 48259"/>
            </a:avLst>
          </a:prstGeom>
          <a:ln>
            <a:noFill/>
          </a:ln>
          <a:effectLst/>
          <a:extLst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vert="eaVert"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572602" y="896422"/>
            <a:ext cx="79208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584421" y="591622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2012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292682" y="591622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2013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168596" y="589723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2014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032692" y="592888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2015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4832892" y="590989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2017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968796" y="590989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2016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768996" y="598448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2018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633092" y="589723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2019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7569196" y="579732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2020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 rot="16200000">
            <a:off x="-1372558" y="2468621"/>
            <a:ext cx="3438525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МЕРОПРИЯТИЯ</a:t>
            </a:r>
            <a:endParaRPr lang="en-US" sz="1400" b="1" dirty="0">
              <a:solidFill>
                <a:prstClr val="black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508706" y="897688"/>
            <a:ext cx="0" cy="3167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372802" y="903248"/>
            <a:ext cx="0" cy="3161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39" idx="0"/>
          </p:cNvCxnSpPr>
          <p:nvPr/>
        </p:nvCxnSpPr>
        <p:spPr>
          <a:xfrm>
            <a:off x="3278818" y="620688"/>
            <a:ext cx="180016" cy="3167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173002" y="900716"/>
            <a:ext cx="0" cy="3164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037098" y="903248"/>
            <a:ext cx="0" cy="330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973202" y="903248"/>
            <a:ext cx="0" cy="3438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837298" y="903248"/>
            <a:ext cx="0" cy="3438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773402" y="903248"/>
            <a:ext cx="0" cy="3438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508706" y="958048"/>
            <a:ext cx="7026696" cy="26161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100" b="1" dirty="0" smtClean="0">
                <a:solidFill>
                  <a:prstClr val="black"/>
                </a:solidFill>
              </a:rPr>
              <a:t>Мониторинг реализации мероприятий</a:t>
            </a:r>
            <a:endParaRPr lang="en-US" sz="1100" b="1" dirty="0">
              <a:solidFill>
                <a:prstClr val="black"/>
              </a:solidFill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584421" y="2757509"/>
            <a:ext cx="8559579" cy="552450"/>
            <a:chOff x="700796" y="2128113"/>
            <a:chExt cx="8381880" cy="552450"/>
          </a:xfrm>
        </p:grpSpPr>
        <p:sp>
          <p:nvSpPr>
            <p:cNvPr id="32" name="AutoShape 35"/>
            <p:cNvSpPr>
              <a:spLocks noChangeArrowheads="1"/>
            </p:cNvSpPr>
            <p:nvPr/>
          </p:nvSpPr>
          <p:spPr bwMode="gray">
            <a:xfrm>
              <a:off x="5089047" y="2128113"/>
              <a:ext cx="3993629" cy="552450"/>
            </a:xfrm>
            <a:prstGeom prst="rightArrow">
              <a:avLst>
                <a:gd name="adj1" fmla="val 50000"/>
                <a:gd name="adj2" fmla="val 63206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200" b="1">
                <a:solidFill>
                  <a:prstClr val="black"/>
                </a:solidFill>
              </a:endParaRPr>
            </a:p>
          </p:txBody>
        </p:sp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700796" y="2265839"/>
              <a:ext cx="7992888" cy="276999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200" b="1" dirty="0" smtClean="0">
                  <a:solidFill>
                    <a:prstClr val="black"/>
                  </a:solidFill>
                </a:rPr>
                <a:t>Повышение заработной платы педагогических работников учреждений профобразования</a:t>
              </a:r>
              <a:endParaRPr lang="en-US" sz="12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1508706" y="1328470"/>
            <a:ext cx="6264696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solidFill>
                  <a:prstClr val="black"/>
                </a:solidFill>
              </a:rPr>
              <a:t>Реструктуризация сети образовательных учреждений профобразования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1508706" y="3347317"/>
            <a:ext cx="7123043" cy="276999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solidFill>
                  <a:prstClr val="black"/>
                </a:solidFill>
              </a:rPr>
              <a:t>Развитие сети ведущих университетов, в том числе программа 5 – ТОП-100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1200180" y="4341773"/>
            <a:ext cx="7437318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solidFill>
                  <a:prstClr val="black"/>
                </a:solidFill>
              </a:rPr>
              <a:t>Поддержка международной академической мобильности студентов и преподавателей вузов</a:t>
            </a:r>
            <a:endParaRPr lang="en-US" sz="1200" b="1" dirty="0">
              <a:solidFill>
                <a:prstClr val="black"/>
              </a:solidFill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971600" y="1712124"/>
            <a:ext cx="7950217" cy="552450"/>
            <a:chOff x="683569" y="3950422"/>
            <a:chExt cx="8386116" cy="552450"/>
          </a:xfrm>
        </p:grpSpPr>
        <p:sp>
          <p:nvSpPr>
            <p:cNvPr id="37" name="AutoShape 35"/>
            <p:cNvSpPr>
              <a:spLocks noChangeArrowheads="1"/>
            </p:cNvSpPr>
            <p:nvPr/>
          </p:nvSpPr>
          <p:spPr bwMode="gray">
            <a:xfrm>
              <a:off x="5076056" y="3950422"/>
              <a:ext cx="3993629" cy="552450"/>
            </a:xfrm>
            <a:prstGeom prst="rightArrow">
              <a:avLst>
                <a:gd name="adj1" fmla="val 50000"/>
                <a:gd name="adj2" fmla="val 63206"/>
              </a:avLst>
            </a:prstGeom>
            <a:solidFill>
              <a:srgbClr val="FF9966"/>
            </a:solidFill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200" b="1">
                <a:solidFill>
                  <a:prstClr val="black"/>
                </a:solidFill>
              </a:endParaRPr>
            </a:p>
          </p:txBody>
        </p: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683569" y="4082587"/>
              <a:ext cx="8049631" cy="261610"/>
            </a:xfrm>
            <a:prstGeom prst="rect">
              <a:avLst/>
            </a:prstGeom>
            <a:solidFill>
              <a:srgbClr val="FF9966"/>
            </a:solidFill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100" b="1" dirty="0" smtClean="0">
                  <a:solidFill>
                    <a:prstClr val="black"/>
                  </a:solidFill>
                </a:rPr>
                <a:t>Модернизация инфраструктуры профессионального образования (общежития, лабораторные корпуса, кампусы)</a:t>
              </a:r>
              <a:endParaRPr lang="en-US" sz="11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542513" y="3787775"/>
            <a:ext cx="5832641" cy="276999"/>
          </a:xfrm>
          <a:prstGeom prst="rect">
            <a:avLst/>
          </a:prstGeom>
          <a:solidFill>
            <a:srgbClr val="FF996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solidFill>
                  <a:prstClr val="black"/>
                </a:solidFill>
              </a:rPr>
              <a:t>Инструменты поддержки вузовской науки (Постановления № 218-220)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gray">
          <a:xfrm>
            <a:off x="1753495" y="5369852"/>
            <a:ext cx="314325" cy="330200"/>
          </a:xfrm>
          <a:prstGeom prst="ellipse">
            <a:avLst/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20395" y="5755022"/>
            <a:ext cx="147844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100" b="1" dirty="0" smtClean="0">
                <a:solidFill>
                  <a:prstClr val="black"/>
                </a:solidFill>
              </a:rPr>
              <a:t>Сокращение сети филиалов на 30%, вузов – на 15%</a:t>
            </a:r>
            <a:endParaRPr lang="ru-RU" sz="1100" b="1" dirty="0">
              <a:solidFill>
                <a:prstClr val="black"/>
              </a:solidFill>
            </a:endParaRPr>
          </a:p>
        </p:txBody>
      </p:sp>
      <p:sp>
        <p:nvSpPr>
          <p:cNvPr id="42" name="Oval 38"/>
          <p:cNvSpPr>
            <a:spLocks noChangeArrowheads="1"/>
          </p:cNvSpPr>
          <p:nvPr/>
        </p:nvSpPr>
        <p:spPr bwMode="gray">
          <a:xfrm>
            <a:off x="7919531" y="5388441"/>
            <a:ext cx="314325" cy="330200"/>
          </a:xfrm>
          <a:prstGeom prst="ellipse">
            <a:avLst/>
          </a:prstGeom>
          <a:gradFill rotWithShape="1">
            <a:gsLst>
              <a:gs pos="0">
                <a:schemeClr val="accent4">
                  <a:lumMod val="75000"/>
                </a:schemeClr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946646" y="5781096"/>
            <a:ext cx="113858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000" b="1" dirty="0" smtClean="0">
                <a:solidFill>
                  <a:prstClr val="black"/>
                </a:solidFill>
              </a:rPr>
              <a:t>Повышение публикационной активности</a:t>
            </a:r>
          </a:p>
          <a:p>
            <a:pPr algn="ctr" eaLnBrk="0" hangingPunct="0"/>
            <a:r>
              <a:rPr lang="ru-RU" sz="1000" b="1" dirty="0" smtClean="0">
                <a:solidFill>
                  <a:prstClr val="black"/>
                </a:solidFill>
              </a:rPr>
              <a:t>(до 2,44%)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5272888" y="5696458"/>
            <a:ext cx="152477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eaLnBrk="0" hangingPunct="0">
              <a:defRPr sz="1200" b="1">
                <a:solidFill>
                  <a:prstClr val="black"/>
                </a:solidFill>
              </a:defRPr>
            </a:lvl1pPr>
          </a:lstStyle>
          <a:p>
            <a:r>
              <a:rPr lang="ru-RU" sz="1000" dirty="0"/>
              <a:t>Рост заработной платы ППС ВПО до 180% от средней заработной платы по региону</a:t>
            </a:r>
            <a:endParaRPr lang="en-US" sz="1000" dirty="0"/>
          </a:p>
        </p:txBody>
      </p:sp>
      <p:sp>
        <p:nvSpPr>
          <p:cNvPr id="45" name="Oval 38"/>
          <p:cNvSpPr>
            <a:spLocks noChangeArrowheads="1"/>
          </p:cNvSpPr>
          <p:nvPr/>
        </p:nvSpPr>
        <p:spPr bwMode="gray">
          <a:xfrm>
            <a:off x="4783431" y="5360918"/>
            <a:ext cx="314325" cy="330200"/>
          </a:xfrm>
          <a:prstGeom prst="ellipse">
            <a:avLst/>
          </a:prstGeom>
          <a:gradFill rotWithShape="1">
            <a:gsLst>
              <a:gs pos="0">
                <a:schemeClr val="accent3">
                  <a:lumMod val="75000"/>
                </a:schemeClr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6" name="Text Box 21"/>
          <p:cNvSpPr txBox="1">
            <a:spLocks noChangeArrowheads="1"/>
          </p:cNvSpPr>
          <p:nvPr/>
        </p:nvSpPr>
        <p:spPr bwMode="auto">
          <a:xfrm>
            <a:off x="6821663" y="5696458"/>
            <a:ext cx="219573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000" b="1" dirty="0" smtClean="0">
                <a:solidFill>
                  <a:prstClr val="black"/>
                </a:solidFill>
              </a:rPr>
              <a:t>5 российских университетов входят в топ-100 международного рейтинга</a:t>
            </a:r>
            <a:endParaRPr lang="en-US" sz="10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7" name="AutoShape 6"/>
          <p:cNvSpPr>
            <a:spLocks noChangeArrowheads="1"/>
          </p:cNvSpPr>
          <p:nvPr/>
        </p:nvSpPr>
        <p:spPr bwMode="gray">
          <a:xfrm flipV="1">
            <a:off x="1292682" y="1048821"/>
            <a:ext cx="1235952" cy="4306561"/>
          </a:xfrm>
          <a:prstGeom prst="upArrow">
            <a:avLst>
              <a:gd name="adj1" fmla="val 66602"/>
              <a:gd name="adj2" fmla="val 48259"/>
            </a:avLst>
          </a:prstGeom>
          <a:gradFill rotWithShape="1">
            <a:gsLst>
              <a:gs pos="0">
                <a:schemeClr val="accent2">
                  <a:lumMod val="75000"/>
                  <a:alpha val="44000"/>
                </a:schemeClr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vert="eaVert"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108808" y="5718641"/>
            <a:ext cx="1548399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000" b="1" dirty="0" smtClean="0">
                <a:solidFill>
                  <a:prstClr val="black"/>
                </a:solidFill>
              </a:rPr>
              <a:t>843 </a:t>
            </a:r>
            <a:r>
              <a:rPr lang="ru-RU" sz="1000" b="1" dirty="0">
                <a:solidFill>
                  <a:prstClr val="black"/>
                </a:solidFill>
              </a:rPr>
              <a:t>тыс. мест</a:t>
            </a:r>
          </a:p>
          <a:p>
            <a:pPr algn="ctr" eaLnBrk="0" hangingPunct="0"/>
            <a:r>
              <a:rPr lang="ru-RU" sz="1000" b="1" dirty="0">
                <a:solidFill>
                  <a:prstClr val="black"/>
                </a:solidFill>
              </a:rPr>
              <a:t>мест в общежитиях государственных и </a:t>
            </a:r>
            <a:r>
              <a:rPr lang="ru-RU" sz="1000" b="1" dirty="0" smtClean="0">
                <a:solidFill>
                  <a:prstClr val="black"/>
                </a:solidFill>
              </a:rPr>
              <a:t>муниципальных</a:t>
            </a:r>
          </a:p>
          <a:p>
            <a:pPr algn="ctr" eaLnBrk="0" hangingPunct="0"/>
            <a:r>
              <a:rPr lang="ru-RU" sz="1000" b="1" dirty="0" smtClean="0">
                <a:solidFill>
                  <a:prstClr val="black"/>
                </a:solidFill>
              </a:rPr>
              <a:t>учреждений </a:t>
            </a:r>
            <a:r>
              <a:rPr lang="ru-RU" sz="1000" b="1" dirty="0">
                <a:solidFill>
                  <a:prstClr val="black"/>
                </a:solidFill>
              </a:rPr>
              <a:t>ВПО</a:t>
            </a:r>
          </a:p>
        </p:txBody>
      </p:sp>
      <p:sp>
        <p:nvSpPr>
          <p:cNvPr id="50" name="Oval 38"/>
          <p:cNvSpPr>
            <a:spLocks noChangeArrowheads="1"/>
          </p:cNvSpPr>
          <p:nvPr/>
        </p:nvSpPr>
        <p:spPr bwMode="gray">
          <a:xfrm>
            <a:off x="3289291" y="5360918"/>
            <a:ext cx="314325" cy="330200"/>
          </a:xfrm>
          <a:prstGeom prst="ellipse">
            <a:avLst/>
          </a:prstGeom>
          <a:gradFill rotWithShape="1"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2" name="Oval 38"/>
          <p:cNvSpPr>
            <a:spLocks noChangeArrowheads="1"/>
          </p:cNvSpPr>
          <p:nvPr/>
        </p:nvSpPr>
        <p:spPr bwMode="gray">
          <a:xfrm>
            <a:off x="6475929" y="5355383"/>
            <a:ext cx="314325" cy="330200"/>
          </a:xfrm>
          <a:prstGeom prst="ellipse">
            <a:avLst/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9" name="Text Box 15"/>
          <p:cNvSpPr txBox="1">
            <a:spLocks noChangeArrowheads="1"/>
          </p:cNvSpPr>
          <p:nvPr/>
        </p:nvSpPr>
        <p:spPr bwMode="auto">
          <a:xfrm>
            <a:off x="3249790" y="2427108"/>
            <a:ext cx="5204055" cy="27699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solidFill>
                  <a:prstClr val="black"/>
                </a:solidFill>
              </a:rPr>
              <a:t>Мониторинг качества образования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526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AutoShape 6"/>
          <p:cNvSpPr>
            <a:spLocks noChangeArrowheads="1"/>
          </p:cNvSpPr>
          <p:nvPr/>
        </p:nvSpPr>
        <p:spPr bwMode="gray">
          <a:xfrm flipV="1">
            <a:off x="4008291" y="3014925"/>
            <a:ext cx="1235952" cy="2438658"/>
          </a:xfrm>
          <a:prstGeom prst="upArrow">
            <a:avLst>
              <a:gd name="adj1" fmla="val 66602"/>
              <a:gd name="adj2" fmla="val 48259"/>
            </a:avLst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1" name="AutoShape 6"/>
          <p:cNvSpPr>
            <a:spLocks noChangeArrowheads="1"/>
          </p:cNvSpPr>
          <p:nvPr/>
        </p:nvSpPr>
        <p:spPr bwMode="gray">
          <a:xfrm flipV="1">
            <a:off x="5952986" y="1760941"/>
            <a:ext cx="1235952" cy="3594439"/>
          </a:xfrm>
          <a:prstGeom prst="upArrow">
            <a:avLst>
              <a:gd name="adj1" fmla="val 66602"/>
              <a:gd name="adj2" fmla="val 48259"/>
            </a:avLst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0" name="AutoShape 35"/>
          <p:cNvSpPr>
            <a:spLocks noChangeArrowheads="1"/>
          </p:cNvSpPr>
          <p:nvPr/>
        </p:nvSpPr>
        <p:spPr bwMode="gray">
          <a:xfrm>
            <a:off x="6448466" y="2413576"/>
            <a:ext cx="2649872" cy="741031"/>
          </a:xfrm>
          <a:prstGeom prst="rightArrow">
            <a:avLst>
              <a:gd name="adj1" fmla="val 50000"/>
              <a:gd name="adj2" fmla="val 63206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1200" b="1">
              <a:solidFill>
                <a:prstClr val="black"/>
              </a:solidFill>
            </a:endParaRPr>
          </a:p>
        </p:txBody>
      </p:sp>
      <p:sp>
        <p:nvSpPr>
          <p:cNvPr id="56" name="AutoShape 35"/>
          <p:cNvSpPr>
            <a:spLocks noChangeArrowheads="1"/>
          </p:cNvSpPr>
          <p:nvPr/>
        </p:nvSpPr>
        <p:spPr bwMode="gray">
          <a:xfrm>
            <a:off x="6902796" y="3081740"/>
            <a:ext cx="2112560" cy="552450"/>
          </a:xfrm>
          <a:prstGeom prst="rightArrow">
            <a:avLst>
              <a:gd name="adj1" fmla="val 50000"/>
              <a:gd name="adj2" fmla="val 63206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1200" b="1">
              <a:solidFill>
                <a:prstClr val="black"/>
              </a:solidFill>
            </a:endParaRPr>
          </a:p>
        </p:txBody>
      </p:sp>
      <p:sp>
        <p:nvSpPr>
          <p:cNvPr id="55" name="AutoShape 35"/>
          <p:cNvSpPr>
            <a:spLocks noChangeArrowheads="1"/>
          </p:cNvSpPr>
          <p:nvPr/>
        </p:nvSpPr>
        <p:spPr bwMode="gray">
          <a:xfrm>
            <a:off x="5150372" y="818096"/>
            <a:ext cx="3736340" cy="552450"/>
          </a:xfrm>
          <a:prstGeom prst="rightArrow">
            <a:avLst>
              <a:gd name="adj1" fmla="val 50000"/>
              <a:gd name="adj2" fmla="val 63206"/>
            </a:avLst>
          </a:prstGeom>
          <a:solidFill>
            <a:srgbClr val="CCCCFF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1200" b="1">
              <a:solidFill>
                <a:prstClr val="black"/>
              </a:solidFill>
            </a:endParaRPr>
          </a:p>
        </p:txBody>
      </p:sp>
      <p:sp>
        <p:nvSpPr>
          <p:cNvPr id="54" name="AutoShape 6"/>
          <p:cNvSpPr>
            <a:spLocks noChangeArrowheads="1"/>
          </p:cNvSpPr>
          <p:nvPr/>
        </p:nvSpPr>
        <p:spPr bwMode="gray">
          <a:xfrm flipV="1">
            <a:off x="7366869" y="2553260"/>
            <a:ext cx="1235952" cy="2802116"/>
          </a:xfrm>
          <a:prstGeom prst="upArrow">
            <a:avLst>
              <a:gd name="adj1" fmla="val 66602"/>
              <a:gd name="adj2" fmla="val 48259"/>
            </a:avLst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  <a:extLst/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eaVert"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азвание 1"/>
          <p:cNvSpPr>
            <a:spLocks noGrp="1"/>
          </p:cNvSpPr>
          <p:nvPr>
            <p:ph type="title"/>
          </p:nvPr>
        </p:nvSpPr>
        <p:spPr>
          <a:xfrm>
            <a:off x="0" y="-22944"/>
            <a:ext cx="9144000" cy="761999"/>
          </a:xfrm>
        </p:spPr>
        <p:txBody>
          <a:bodyPr>
            <a:noAutofit/>
          </a:bodyPr>
          <a:lstStyle/>
          <a:p>
            <a:pPr algn="ctr"/>
            <a:r>
              <a:rPr lang="ru-RU" sz="2000" b="1" kern="1200" dirty="0" smtClean="0">
                <a:solidFill>
                  <a:schemeClr val="bg1"/>
                </a:solidFill>
                <a:effectLst/>
                <a:latin typeface="Calibri"/>
                <a:ea typeface="Verdana" pitchFamily="34" charset="0"/>
                <a:cs typeface="Calibri"/>
              </a:rPr>
              <a:t>Дорожная карта развития оценки качества </a:t>
            </a:r>
            <a:r>
              <a:rPr lang="ru-RU" sz="2000" b="1" dirty="0">
                <a:solidFill>
                  <a:schemeClr val="bg1"/>
                </a:solidFill>
                <a:effectLst/>
                <a:latin typeface="Calibri"/>
                <a:ea typeface="Verdana" pitchFamily="34" charset="0"/>
                <a:cs typeface="Calibri"/>
              </a:rPr>
              <a:t>образования и информационной прозрачности системы образования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572602" y="896422"/>
            <a:ext cx="79208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584421" y="591622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2012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292682" y="591622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2013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168596" y="589723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2014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032692" y="592888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2015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4832892" y="590989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2017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968796" y="590989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2016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768996" y="598448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2018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633092" y="589723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2019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7569196" y="579732"/>
            <a:ext cx="121231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2020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 rot="16200000">
            <a:off x="-1372558" y="2468621"/>
            <a:ext cx="3438525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prstClr val="black"/>
                </a:solidFill>
              </a:rPr>
              <a:t>МЕРОПРИЯТИЯ</a:t>
            </a:r>
            <a:endParaRPr lang="en-US" sz="1400" b="1" dirty="0">
              <a:solidFill>
                <a:prstClr val="black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508706" y="897688"/>
            <a:ext cx="0" cy="3167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372802" y="903248"/>
            <a:ext cx="0" cy="3161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39" idx="0"/>
          </p:cNvCxnSpPr>
          <p:nvPr/>
        </p:nvCxnSpPr>
        <p:spPr>
          <a:xfrm>
            <a:off x="3222362" y="742154"/>
            <a:ext cx="2104909" cy="3167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173002" y="900716"/>
            <a:ext cx="0" cy="3164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037098" y="903248"/>
            <a:ext cx="0" cy="330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973202" y="903248"/>
            <a:ext cx="0" cy="3438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837298" y="903248"/>
            <a:ext cx="0" cy="3438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773402" y="903248"/>
            <a:ext cx="0" cy="3438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993763" y="958048"/>
            <a:ext cx="7541639" cy="26161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100" b="1" dirty="0">
                <a:solidFill>
                  <a:prstClr val="black"/>
                </a:solidFill>
              </a:rPr>
              <a:t>Реализация механизма внешней оценки качества общего  образования  (ЕГЭ, ГИА)</a:t>
            </a:r>
            <a:endParaRPr lang="en-US" sz="1100" b="1" dirty="0">
              <a:solidFill>
                <a:prstClr val="black"/>
              </a:solidFill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1536233" y="3248898"/>
            <a:ext cx="7123043" cy="276999"/>
          </a:xfrm>
          <a:prstGeom prst="rect">
            <a:avLst/>
          </a:prstGeom>
          <a:solidFill>
            <a:srgbClr val="FFCCFF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/>
              <a:t>Создание системы мониторингов в области образования и социализации</a:t>
            </a:r>
            <a:endParaRPr lang="en-US" sz="1200" b="1" dirty="0">
              <a:solidFill>
                <a:prstClr val="black"/>
              </a:solidFill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3158475" y="1700160"/>
            <a:ext cx="5623039" cy="552450"/>
            <a:chOff x="701027" y="4211394"/>
            <a:chExt cx="8554628" cy="552450"/>
          </a:xfrm>
        </p:grpSpPr>
        <p:sp>
          <p:nvSpPr>
            <p:cNvPr id="37" name="AutoShape 35"/>
            <p:cNvSpPr>
              <a:spLocks noChangeArrowheads="1"/>
            </p:cNvSpPr>
            <p:nvPr/>
          </p:nvSpPr>
          <p:spPr bwMode="gray">
            <a:xfrm>
              <a:off x="5541918" y="4211394"/>
              <a:ext cx="3713737" cy="552450"/>
            </a:xfrm>
            <a:prstGeom prst="rightArrow">
              <a:avLst>
                <a:gd name="adj1" fmla="val 50000"/>
                <a:gd name="adj2" fmla="val 63206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1200" b="1">
                <a:solidFill>
                  <a:prstClr val="black"/>
                </a:solidFill>
              </a:endParaRPr>
            </a:p>
          </p:txBody>
        </p: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701027" y="4272176"/>
              <a:ext cx="8049629" cy="430887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100" b="1" dirty="0" smtClean="0">
                  <a:solidFill>
                    <a:prstClr val="black"/>
                  </a:solidFill>
                </a:rPr>
                <a:t>Реализация механизма внешней оценки качества профессионального образования </a:t>
              </a:r>
              <a:endParaRPr lang="en-US" sz="11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2051720" y="3909241"/>
            <a:ext cx="6551101" cy="46166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solidFill>
                  <a:prstClr val="black"/>
                </a:solidFill>
              </a:rPr>
              <a:t>Поддержка программ по подготовке </a:t>
            </a:r>
            <a:r>
              <a:rPr lang="ru-RU" sz="1200" b="1" dirty="0"/>
              <a:t>общественных управляющих, общественных и общественно-профессиональных экспертов в сфере образования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gray">
          <a:xfrm>
            <a:off x="2617592" y="5613086"/>
            <a:ext cx="314325" cy="330200"/>
          </a:xfrm>
          <a:prstGeom prst="ellipse">
            <a:avLst/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99592" y="5839545"/>
            <a:ext cx="176943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000" b="1" dirty="0" smtClean="0">
                <a:solidFill>
                  <a:prstClr val="black"/>
                </a:solidFill>
              </a:rPr>
              <a:t>Совершенствование ЕГЭ и ГИА, в том числе – учет индивидуальных достижений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42" name="Oval 38"/>
          <p:cNvSpPr>
            <a:spLocks noChangeArrowheads="1"/>
          </p:cNvSpPr>
          <p:nvPr/>
        </p:nvSpPr>
        <p:spPr bwMode="gray">
          <a:xfrm>
            <a:off x="7919531" y="5388441"/>
            <a:ext cx="314325" cy="330200"/>
          </a:xfrm>
          <a:prstGeom prst="ellipse">
            <a:avLst/>
          </a:prstGeom>
          <a:gradFill rotWithShape="1">
            <a:gsLst>
              <a:gs pos="0">
                <a:schemeClr val="accent4">
                  <a:lumMod val="75000"/>
                </a:schemeClr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4995085" y="5837010"/>
            <a:ext cx="191580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eaLnBrk="0" hangingPunct="0">
              <a:defRPr sz="1200" b="1">
                <a:solidFill>
                  <a:prstClr val="black"/>
                </a:solidFill>
              </a:defRPr>
            </a:lvl1pPr>
          </a:lstStyle>
          <a:p>
            <a:r>
              <a:rPr lang="ru-RU" sz="1000" dirty="0" smtClean="0"/>
              <a:t>На 6 уровнях образования реализуются механизмы внешней оценки качества образования</a:t>
            </a:r>
            <a:endParaRPr lang="en-US" sz="1000" dirty="0"/>
          </a:p>
        </p:txBody>
      </p:sp>
      <p:sp>
        <p:nvSpPr>
          <p:cNvPr id="46" name="Text Box 21"/>
          <p:cNvSpPr txBox="1">
            <a:spLocks noChangeArrowheads="1"/>
          </p:cNvSpPr>
          <p:nvPr/>
        </p:nvSpPr>
        <p:spPr bwMode="auto">
          <a:xfrm>
            <a:off x="7188938" y="5837324"/>
            <a:ext cx="182846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100" b="1" dirty="0" smtClean="0">
                <a:solidFill>
                  <a:prstClr val="black"/>
                </a:solidFill>
              </a:rPr>
              <a:t>РФ участвует в не менее 7 международных исследованиях качества образования</a:t>
            </a:r>
            <a:endParaRPr lang="en-US" sz="11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7" name="AutoShape 6"/>
          <p:cNvSpPr>
            <a:spLocks noChangeArrowheads="1"/>
          </p:cNvSpPr>
          <p:nvPr/>
        </p:nvSpPr>
        <p:spPr bwMode="gray">
          <a:xfrm flipV="1">
            <a:off x="2156779" y="1234116"/>
            <a:ext cx="1235952" cy="4306561"/>
          </a:xfrm>
          <a:prstGeom prst="upArrow">
            <a:avLst>
              <a:gd name="adj1" fmla="val 66602"/>
              <a:gd name="adj2" fmla="val 48259"/>
            </a:avLst>
          </a:prstGeom>
          <a:gradFill rotWithShape="1">
            <a:gsLst>
              <a:gs pos="0">
                <a:schemeClr val="accent2">
                  <a:lumMod val="75000"/>
                  <a:alpha val="44000"/>
                </a:schemeClr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vert="eaVert"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931917" y="5856218"/>
            <a:ext cx="169434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000" b="1" dirty="0" smtClean="0">
                <a:solidFill>
                  <a:prstClr val="black"/>
                </a:solidFill>
              </a:rPr>
              <a:t>Все уровни образования охвачены системой мониторинга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50" name="Oval 38"/>
          <p:cNvSpPr>
            <a:spLocks noChangeArrowheads="1"/>
          </p:cNvSpPr>
          <p:nvPr/>
        </p:nvSpPr>
        <p:spPr bwMode="gray">
          <a:xfrm>
            <a:off x="4469105" y="5526018"/>
            <a:ext cx="314325" cy="330200"/>
          </a:xfrm>
          <a:prstGeom prst="ellipse">
            <a:avLst/>
          </a:prstGeom>
          <a:gradFill rotWithShape="1"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2" name="Oval 38"/>
          <p:cNvSpPr>
            <a:spLocks noChangeArrowheads="1"/>
          </p:cNvSpPr>
          <p:nvPr/>
        </p:nvSpPr>
        <p:spPr bwMode="gray">
          <a:xfrm>
            <a:off x="6475929" y="5355383"/>
            <a:ext cx="314325" cy="330200"/>
          </a:xfrm>
          <a:prstGeom prst="ellipse">
            <a:avLst/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9" name="Text Box 15"/>
          <p:cNvSpPr txBox="1">
            <a:spLocks noChangeArrowheads="1"/>
          </p:cNvSpPr>
          <p:nvPr/>
        </p:nvSpPr>
        <p:spPr bwMode="auto">
          <a:xfrm>
            <a:off x="993763" y="2553260"/>
            <a:ext cx="7622424" cy="46166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 smtClean="0">
                <a:solidFill>
                  <a:prstClr val="black"/>
                </a:solidFill>
              </a:rPr>
              <a:t>Участие Российской Федерации в международных сопоставительных исследованиях качества образования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6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1535576402"/>
              </p:ext>
            </p:extLst>
          </p:nvPr>
        </p:nvGraphicFramePr>
        <p:xfrm>
          <a:off x="107504" y="1052736"/>
          <a:ext cx="892899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5571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986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9415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44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1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988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6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3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libri"/>
                <a:cs typeface="Calibri"/>
              </a:rPr>
              <a:t>Указы Президента Российской Федерации от 7 мая 2012 года</a:t>
            </a:r>
            <a:endParaRPr lang="ru-RU" sz="24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66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413729523"/>
              </p:ext>
            </p:extLst>
          </p:nvPr>
        </p:nvGraphicFramePr>
        <p:xfrm>
          <a:off x="0" y="584201"/>
          <a:ext cx="9036496" cy="5869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5571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986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9415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44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1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988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6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3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libri"/>
                <a:cs typeface="Calibri"/>
              </a:rPr>
              <a:t>Указ Президента Российской Федерации от 7 мая 2012 года № 597</a:t>
            </a:r>
            <a:endParaRPr lang="ru-RU" sz="24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956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724694930"/>
              </p:ext>
            </p:extLst>
          </p:nvPr>
        </p:nvGraphicFramePr>
        <p:xfrm>
          <a:off x="107504" y="1628800"/>
          <a:ext cx="892899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5571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986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9415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44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1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988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6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3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libri"/>
                <a:cs typeface="Calibri"/>
              </a:rPr>
              <a:t>Указ Президента Российской Федерации от 7 мая 2012 года № 599</a:t>
            </a:r>
            <a:endParaRPr lang="ru-RU" sz="24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948172" y="764703"/>
            <a:ext cx="6720172" cy="864097"/>
            <a:chOff x="2998896" y="216017"/>
            <a:chExt cx="2777490" cy="1328549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998896" y="216017"/>
              <a:ext cx="2767807" cy="130297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dirty="0" smtClean="0"/>
                <a:t> </a:t>
              </a:r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008579" y="216019"/>
              <a:ext cx="2767807" cy="13285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tx1"/>
                  </a:solidFill>
                </a:rPr>
                <a:t>Некоторые </a:t>
              </a:r>
              <a:r>
                <a:rPr lang="ru-RU" sz="2000" b="1" kern="1200" dirty="0" smtClean="0">
                  <a:solidFill>
                    <a:srgbClr val="FF0000"/>
                  </a:solidFill>
                </a:rPr>
                <a:t>показатели</a:t>
              </a:r>
              <a:r>
                <a:rPr lang="ru-RU" sz="2000" b="1" kern="1200" dirty="0" smtClean="0">
                  <a:solidFill>
                    <a:schemeClr val="tx1"/>
                  </a:solidFill>
                </a:rPr>
                <a:t> Указа Президента Российской Федерации от 7 мая 2012 года № 599 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09801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4660" y="0"/>
            <a:ext cx="8794679" cy="584200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5571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986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9415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44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1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988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6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3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3200" b="1" dirty="0" smtClean="0">
                <a:solidFill>
                  <a:schemeClr val="bg1"/>
                </a:solidFill>
                <a:latin typeface="Calibri"/>
                <a:cs typeface="Calibri"/>
              </a:rPr>
              <a:t>Принципиальные изменения в системе</a:t>
            </a:r>
            <a:endParaRPr lang="ru-RU"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0549" y="939800"/>
            <a:ext cx="9072081" cy="5471274"/>
          </a:xfrm>
        </p:spPr>
        <p:txBody>
          <a:bodyPr/>
          <a:lstStyle/>
          <a:p>
            <a:pPr algn="just"/>
            <a:r>
              <a:rPr lang="ru-RU" sz="2000" dirty="0" smtClean="0"/>
              <a:t>Дифференциация вузов</a:t>
            </a:r>
          </a:p>
          <a:p>
            <a:pPr algn="just"/>
            <a:r>
              <a:rPr lang="ru-RU" sz="2000" dirty="0" smtClean="0"/>
              <a:t>Восстановление аспирантуры и магистратуры полного дня </a:t>
            </a:r>
          </a:p>
          <a:p>
            <a:pPr algn="just"/>
            <a:r>
              <a:rPr lang="ru-RU" sz="2000" dirty="0" smtClean="0"/>
              <a:t>Интеграция НПО и СПО, формирование центров прикладных квалификаций</a:t>
            </a:r>
          </a:p>
          <a:p>
            <a:pPr algn="just"/>
            <a:r>
              <a:rPr lang="ru-RU" sz="2000" dirty="0" smtClean="0"/>
              <a:t>Повышение роли дополнительного образования школьников</a:t>
            </a:r>
          </a:p>
          <a:p>
            <a:pPr algn="just"/>
            <a:r>
              <a:rPr lang="ru-RU" sz="2000" dirty="0"/>
              <a:t>Вариативность дошкольного </a:t>
            </a:r>
            <a:r>
              <a:rPr lang="ru-RU" sz="2000" dirty="0" smtClean="0"/>
              <a:t>образования</a:t>
            </a:r>
          </a:p>
          <a:p>
            <a:pPr algn="just"/>
            <a:r>
              <a:rPr lang="ru-RU" sz="2000" dirty="0" smtClean="0"/>
              <a:t>Поддержка раннего развития детей</a:t>
            </a:r>
          </a:p>
          <a:p>
            <a:pPr algn="just"/>
            <a:r>
              <a:rPr lang="ru-RU" sz="2000" dirty="0" smtClean="0"/>
              <a:t>Сокращение разрыва в качестве образования</a:t>
            </a:r>
          </a:p>
          <a:p>
            <a:pPr algn="just"/>
            <a:r>
              <a:rPr lang="ru-RU" sz="2000" dirty="0" smtClean="0"/>
              <a:t>Эффективный контракт</a:t>
            </a:r>
          </a:p>
          <a:p>
            <a:pPr algn="just"/>
            <a:r>
              <a:rPr lang="ru-RU" sz="2000" dirty="0" smtClean="0"/>
              <a:t>Повышение </a:t>
            </a:r>
            <a:r>
              <a:rPr lang="ru-RU" sz="2000" dirty="0"/>
              <a:t>роли непрерывного и открытого (неформального) образования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52036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819250697"/>
              </p:ext>
            </p:extLst>
          </p:nvPr>
        </p:nvGraphicFramePr>
        <p:xfrm>
          <a:off x="323528" y="1988841"/>
          <a:ext cx="856895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291920454"/>
              </p:ext>
            </p:extLst>
          </p:nvPr>
        </p:nvGraphicFramePr>
        <p:xfrm>
          <a:off x="395536" y="692696"/>
          <a:ext cx="8424936" cy="1248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351152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4660" y="0"/>
            <a:ext cx="8794679" cy="764704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5571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986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9415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44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1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988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6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3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Calibri"/>
                <a:cs typeface="Calibri"/>
              </a:rPr>
              <a:t>2013</a:t>
            </a:r>
            <a:endParaRPr lang="ru-RU" sz="40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28236640"/>
              </p:ext>
            </p:extLst>
          </p:nvPr>
        </p:nvGraphicFramePr>
        <p:xfrm>
          <a:off x="20549" y="939800"/>
          <a:ext cx="9072081" cy="5471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55384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0" y="-22944"/>
            <a:ext cx="9144000" cy="761999"/>
          </a:xfr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3000" b="1" dirty="0">
                <a:solidFill>
                  <a:schemeClr val="bg1"/>
                </a:solidFill>
              </a:rPr>
              <a:t>Особенности финансового обеспечения госпрограммы</a:t>
            </a:r>
            <a:endParaRPr lang="ru-RU" sz="3000" b="1" dirty="0">
              <a:solidFill>
                <a:schemeClr val="bg1"/>
              </a:solidFill>
              <a:latin typeface="Calibri"/>
              <a:ea typeface="Verdana" pitchFamily="34" charset="0"/>
              <a:cs typeface="Calibri"/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60682395"/>
              </p:ext>
            </p:extLst>
          </p:nvPr>
        </p:nvGraphicFramePr>
        <p:xfrm>
          <a:off x="107504" y="980728"/>
          <a:ext cx="8826946" cy="5267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42051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4660" y="0"/>
            <a:ext cx="8794679" cy="584200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5571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986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9415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44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1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988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6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3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3200" b="1" dirty="0" smtClean="0">
                <a:solidFill>
                  <a:schemeClr val="bg1"/>
                </a:solidFill>
                <a:latin typeface="Calibri"/>
                <a:cs typeface="Calibri"/>
              </a:rPr>
              <a:t>Финансовые инструменты политики</a:t>
            </a:r>
            <a:endParaRPr lang="ru-RU"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0549" y="584200"/>
            <a:ext cx="9072081" cy="5826874"/>
          </a:xfrm>
        </p:spPr>
        <p:txBody>
          <a:bodyPr/>
          <a:lstStyle/>
          <a:p>
            <a:pPr algn="just"/>
            <a:r>
              <a:rPr lang="ru-RU" sz="2600" dirty="0" smtClean="0"/>
              <a:t>Государственное задание федеральным </a:t>
            </a:r>
            <a:r>
              <a:rPr lang="ru-RU" sz="2600" dirty="0"/>
              <a:t>учреждениям  </a:t>
            </a:r>
            <a:r>
              <a:rPr lang="ru-RU" sz="2600" dirty="0" smtClean="0"/>
              <a:t>(дифференцированное </a:t>
            </a:r>
            <a:r>
              <a:rPr lang="ru-RU" sz="2600" dirty="0" err="1" smtClean="0"/>
              <a:t>госзадание</a:t>
            </a:r>
            <a:r>
              <a:rPr lang="ru-RU" sz="2600" dirty="0" smtClean="0"/>
              <a:t>) </a:t>
            </a:r>
          </a:p>
          <a:p>
            <a:pPr algn="just"/>
            <a:r>
              <a:rPr lang="ru-RU" sz="2600" dirty="0"/>
              <a:t>Субсидии  регионам </a:t>
            </a:r>
            <a:r>
              <a:rPr lang="ru-RU" sz="2600" dirty="0" smtClean="0"/>
              <a:t>(катализирующие, «выравнивающие», на поддержку и распространение «лучших практик»</a:t>
            </a:r>
            <a:r>
              <a:rPr lang="ru-RU" sz="2600" smtClean="0"/>
              <a:t>, проекты межрегионального </a:t>
            </a:r>
            <a:r>
              <a:rPr lang="ru-RU" sz="2600" dirty="0" smtClean="0"/>
              <a:t>партнерства)</a:t>
            </a:r>
          </a:p>
          <a:p>
            <a:pPr algn="just"/>
            <a:r>
              <a:rPr lang="ru-RU" sz="2600" dirty="0" smtClean="0"/>
              <a:t>Конкурсная поддержка: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600" dirty="0" smtClean="0"/>
              <a:t>проектов </a:t>
            </a:r>
            <a:r>
              <a:rPr lang="ru-RU" sz="2600" dirty="0"/>
              <a:t>и инициатив профессиональных </a:t>
            </a:r>
            <a:r>
              <a:rPr lang="ru-RU" sz="2600" dirty="0" smtClean="0"/>
              <a:t>объединений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600" dirty="0" smtClean="0"/>
              <a:t>проектов образовательных учреждений и их сетей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600" dirty="0" smtClean="0"/>
              <a:t>проектов социально-ориентированных некоммерческих организаций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600" dirty="0" smtClean="0"/>
              <a:t>проектов педагогов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55938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457200" y="-85402"/>
            <a:ext cx="8229600" cy="77809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Совокупные расходы на образование в России и зарубежных странах в %% к ВВП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Содержимое 5"/>
          <p:cNvSpPr>
            <a:spLocks noGrp="1"/>
          </p:cNvSpPr>
          <p:nvPr>
            <p:ph sz="half" idx="2"/>
          </p:nvPr>
        </p:nvSpPr>
        <p:spPr>
          <a:xfrm>
            <a:off x="5092778" y="1614098"/>
            <a:ext cx="3594021" cy="3975142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ru-RU" sz="1800" dirty="0" smtClean="0"/>
              <a:t>В начале 2010-х годов финансирование образования из всех источников в России не достигло уровня западных стран, но установилось на уровне 5,1% к ВВП</a:t>
            </a:r>
          </a:p>
          <a:p>
            <a:pPr>
              <a:spcAft>
                <a:spcPts val="1200"/>
              </a:spcAft>
            </a:pPr>
            <a:r>
              <a:rPr lang="ru-RU" sz="1800" dirty="0" smtClean="0"/>
              <a:t>При реализации бюджетного сценария к 2015 году Россия потеряет достигнутый задел по финансированию образования</a:t>
            </a:r>
          </a:p>
          <a:p>
            <a:r>
              <a:rPr lang="ru-RU" sz="1800" dirty="0" smtClean="0"/>
              <a:t>Реализация </a:t>
            </a:r>
            <a:r>
              <a:rPr lang="ru-RU" sz="1800" dirty="0" err="1" smtClean="0"/>
              <a:t>модернизационного</a:t>
            </a:r>
            <a:r>
              <a:rPr lang="ru-RU" sz="1800" dirty="0" smtClean="0"/>
              <a:t> сценария позволит удержать к 2015 году расходы на образование на достигнутом уровне и реализовать положения Указов Президента Российской Федерации № 597 и 599 от 07.02.2012 года</a:t>
            </a:r>
            <a:endParaRPr lang="ru-RU" sz="1800" dirty="0"/>
          </a:p>
        </p:txBody>
      </p:sp>
      <p:graphicFrame>
        <p:nvGraphicFramePr>
          <p:cNvPr id="8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081517058"/>
              </p:ext>
            </p:extLst>
          </p:nvPr>
        </p:nvGraphicFramePr>
        <p:xfrm>
          <a:off x="457200" y="692696"/>
          <a:ext cx="4635578" cy="5376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1043608" y="2276872"/>
            <a:ext cx="3873493" cy="1187871"/>
          </a:xfrm>
          <a:prstGeom prst="roundRect">
            <a:avLst/>
          </a:prstGeom>
          <a:noFill/>
          <a:ln w="15875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745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372241003"/>
              </p:ext>
            </p:extLst>
          </p:nvPr>
        </p:nvGraphicFramePr>
        <p:xfrm>
          <a:off x="323528" y="1772816"/>
          <a:ext cx="856895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396537847"/>
              </p:ext>
            </p:extLst>
          </p:nvPr>
        </p:nvGraphicFramePr>
        <p:xfrm>
          <a:off x="395536" y="692696"/>
          <a:ext cx="8424936" cy="1248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241739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973124454"/>
              </p:ext>
            </p:extLst>
          </p:nvPr>
        </p:nvGraphicFramePr>
        <p:xfrm>
          <a:off x="323528" y="1988841"/>
          <a:ext cx="856895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082457074"/>
              </p:ext>
            </p:extLst>
          </p:nvPr>
        </p:nvGraphicFramePr>
        <p:xfrm>
          <a:off x="395536" y="692696"/>
          <a:ext cx="8424936" cy="1248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77835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4660" y="0"/>
            <a:ext cx="8794679" cy="584200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5571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986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9415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44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1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988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6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3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Calibri"/>
                <a:cs typeface="Calibri"/>
              </a:rPr>
              <a:t>ПРИНЦИПЫ ФОРМИРОВАНИЯ</a:t>
            </a:r>
            <a:endParaRPr lang="ru-RU"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0549" y="939800"/>
            <a:ext cx="9072081" cy="547127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/>
              <a:t> </a:t>
            </a:r>
            <a:endParaRPr lang="ru-RU" sz="2000" b="1" dirty="0"/>
          </a:p>
          <a:p>
            <a:r>
              <a:rPr lang="ru-RU" sz="1800" i="1" dirty="0" smtClean="0"/>
              <a:t>на </a:t>
            </a:r>
            <a:r>
              <a:rPr lang="ru-RU" sz="1800" i="1" dirty="0"/>
              <a:t>основе долгосрочных целей социально-экономического развития и показателей (индикаторов) </a:t>
            </a:r>
            <a:r>
              <a:rPr lang="ru-RU" sz="1800" dirty="0"/>
              <a:t>их достижения и </a:t>
            </a:r>
            <a:r>
              <a:rPr lang="ru-RU" sz="1800" i="1" dirty="0"/>
              <a:t>учета положений стратегических документов,</a:t>
            </a:r>
            <a:r>
              <a:rPr lang="ru-RU" sz="1800" dirty="0"/>
              <a:t> утвержденных Президентом Российской Федерации или Правительством Российской Федерации, и отдельных решений Президента Российской Федерации и Правительства Российской Федерации;</a:t>
            </a:r>
          </a:p>
          <a:p>
            <a:r>
              <a:rPr lang="ru-RU" sz="1800" dirty="0"/>
              <a:t>наиболее </a:t>
            </a:r>
            <a:r>
              <a:rPr lang="ru-RU" sz="1800" i="1" dirty="0"/>
              <a:t>полного охвата сфер социально-экономического развития и бюджетных ассигнований федерального бюджета</a:t>
            </a:r>
            <a:r>
              <a:rPr lang="ru-RU" sz="1800" dirty="0"/>
              <a:t>;</a:t>
            </a:r>
          </a:p>
          <a:p>
            <a:r>
              <a:rPr lang="ru-RU" sz="1800" dirty="0"/>
              <a:t>установления для государственных программ </a:t>
            </a:r>
            <a:r>
              <a:rPr lang="ru-RU" sz="1800" i="1" dirty="0"/>
              <a:t>измеримых результатов их реализации </a:t>
            </a:r>
            <a:r>
              <a:rPr lang="ru-RU" sz="1800" dirty="0"/>
              <a:t>(конечных результатов, то есть характеризуемого количественными и/или качественными показателями состояния (изменения состояния) социально-экономического развития или обеспечения национальной безопасности Российской Федерации, которое отражает выгоды от реализации государственной программы (подпрограммы), и непосредственных результатов, то есть характеристики объема и качества реализации мероприятия, направленного на достижение конечного результата реализации государственной программы (подпрограммы</a:t>
            </a:r>
            <a:r>
              <a:rPr lang="ru-RU" sz="1800" dirty="0" smtClean="0"/>
              <a:t>)</a:t>
            </a:r>
            <a:endParaRPr lang="ru-RU" sz="18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86556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4660" y="0"/>
            <a:ext cx="8794679" cy="584200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5571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986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9415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44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1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988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6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3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3200" b="1" dirty="0">
                <a:solidFill>
                  <a:schemeClr val="bg1"/>
                </a:solidFill>
                <a:latin typeface="Calibri"/>
                <a:cs typeface="Calibri"/>
              </a:rPr>
              <a:t>ПРИНЦИПЫ </a:t>
            </a:r>
            <a:r>
              <a:rPr lang="ru-RU" sz="3200" b="1" dirty="0" smtClean="0">
                <a:solidFill>
                  <a:schemeClr val="bg1"/>
                </a:solidFill>
                <a:latin typeface="Calibri"/>
                <a:cs typeface="Calibri"/>
              </a:rPr>
              <a:t>ФОРМИРОВАНИЯ</a:t>
            </a:r>
            <a:endParaRPr lang="ru-RU"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0549" y="939800"/>
            <a:ext cx="9072081" cy="5471274"/>
          </a:xfrm>
        </p:spPr>
        <p:txBody>
          <a:bodyPr/>
          <a:lstStyle/>
          <a:p>
            <a:r>
              <a:rPr lang="ru-RU" sz="2000" dirty="0" smtClean="0"/>
              <a:t>интеграции </a:t>
            </a:r>
            <a:r>
              <a:rPr lang="ru-RU" sz="2000" i="1" dirty="0"/>
              <a:t>государственных регулятивных</a:t>
            </a:r>
            <a:r>
              <a:rPr lang="ru-RU" sz="2000" dirty="0"/>
              <a:t> (правоустанавливающих, правоприменительных и контрольных) и </a:t>
            </a:r>
            <a:r>
              <a:rPr lang="ru-RU" sz="2000" i="1" dirty="0"/>
              <a:t>финансовых</a:t>
            </a:r>
            <a:r>
              <a:rPr lang="ru-RU" sz="2000" dirty="0"/>
              <a:t> (бюджетных, налоговых, таможенных, имущественных, кредитных, долговых и валютных) </a:t>
            </a:r>
            <a:r>
              <a:rPr lang="ru-RU" sz="2000" i="1" dirty="0"/>
              <a:t>мер</a:t>
            </a:r>
            <a:r>
              <a:rPr lang="ru-RU" sz="2000" dirty="0"/>
              <a:t> для достижения целей государственных программ;</a:t>
            </a:r>
          </a:p>
          <a:p>
            <a:r>
              <a:rPr lang="ru-RU" sz="2000" dirty="0"/>
              <a:t>определения федерального органа исполнительной власти, ответственного за реализацию государственной программы (достижение конечных результатов);</a:t>
            </a:r>
          </a:p>
          <a:p>
            <a:r>
              <a:rPr lang="ru-RU" sz="2000" i="1" dirty="0"/>
              <a:t>наличия</a:t>
            </a:r>
            <a:r>
              <a:rPr lang="ru-RU" sz="2000" dirty="0"/>
              <a:t> у участников реализации государственной программы </a:t>
            </a:r>
            <a:r>
              <a:rPr lang="ru-RU" sz="2000" i="1" dirty="0"/>
              <a:t>полномочий</a:t>
            </a:r>
            <a:r>
              <a:rPr lang="ru-RU" sz="2000" dirty="0"/>
              <a:t>, необходимых и достаточных для достижения целей государственной программы;</a:t>
            </a:r>
          </a:p>
          <a:p>
            <a:r>
              <a:rPr lang="ru-RU" sz="2000" dirty="0"/>
              <a:t>проведения </a:t>
            </a:r>
            <a:r>
              <a:rPr lang="ru-RU" sz="2000" i="1" dirty="0"/>
              <a:t>регулярной оценки результативности и эффективности </a:t>
            </a:r>
            <a:r>
              <a:rPr lang="ru-RU" sz="2000" dirty="0"/>
              <a:t>реализации государственных </a:t>
            </a:r>
            <a:r>
              <a:rPr lang="ru-RU" sz="2000" dirty="0" smtClean="0"/>
              <a:t>программ (в </a:t>
            </a:r>
            <a:r>
              <a:rPr lang="ru-RU" sz="2000" dirty="0"/>
              <a:t>том числе внешней экспертизы с привлечением независимых </a:t>
            </a:r>
            <a:r>
              <a:rPr lang="ru-RU" sz="2000" dirty="0" smtClean="0"/>
              <a:t>экспертов), </a:t>
            </a:r>
            <a:r>
              <a:rPr lang="ru-RU" sz="2000" dirty="0"/>
              <a:t>оценки их вклада в решение вопросов модернизации и инновационного развития экономики с возможностью их корректировки или досрочного прекращения, а также установление ответственности должностных лиц в случае неэффективной реализации программ.</a:t>
            </a:r>
          </a:p>
        </p:txBody>
      </p:sp>
    </p:spTree>
    <p:extLst>
      <p:ext uri="{BB962C8B-B14F-4D97-AF65-F5344CB8AC3E}">
        <p14:creationId xmlns:p14="http://schemas.microsoft.com/office/powerpoint/2010/main" xmlns="" val="18043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4660" y="0"/>
            <a:ext cx="8794679" cy="764704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5571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986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9415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44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1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988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6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3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alibri"/>
                <a:cs typeface="Calibri"/>
              </a:rPr>
              <a:t>Финансовое обеспечение реализации государственных программ </a:t>
            </a:r>
            <a:endParaRPr lang="ru-RU" sz="28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0549" y="939800"/>
            <a:ext cx="9072081" cy="5471274"/>
          </a:xfrm>
        </p:spPr>
        <p:txBody>
          <a:bodyPr/>
          <a:lstStyle/>
          <a:p>
            <a:r>
              <a:rPr lang="ru-RU" sz="2000" dirty="0" smtClean="0"/>
              <a:t>Финансовое </a:t>
            </a:r>
            <a:r>
              <a:rPr lang="ru-RU" sz="2000" dirty="0"/>
              <a:t>обеспечение реализации государственных программ в части расходных обязательств Российской Федерации осуществляется за счет бюджетных ассигнований федерального </a:t>
            </a:r>
            <a:r>
              <a:rPr lang="ru-RU" sz="2000" dirty="0" smtClean="0"/>
              <a:t>бюджета. Распределение </a:t>
            </a:r>
            <a:r>
              <a:rPr lang="ru-RU" sz="2000" dirty="0"/>
              <a:t>бюджетных ассигнований на реализацию государственных программ (подпрограмм) утверждается федеральным законом о федеральном бюджете на очередной финансовый год и плановый период.</a:t>
            </a:r>
          </a:p>
          <a:p>
            <a:r>
              <a:rPr lang="ru-RU" sz="2000" dirty="0" smtClean="0"/>
              <a:t>Внесение </a:t>
            </a:r>
            <a:r>
              <a:rPr lang="ru-RU" sz="2000" dirty="0"/>
              <a:t>изменений в государственные программы является основанием для подготовки законопроекта о внесении изменений в федеральный бюджет в соответствии с бюджетным законодательством Российской Федерации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Финансирование федеральных целевых программ, включенных в состав государственной программы, а также ведомственных целевых программ, включенных в состав подпрограмм, осуществляется в порядке и за счет средств, которые предусмотрены соответственно для федеральных целевых программ и ведомственных целевых программ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6371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4660" y="0"/>
            <a:ext cx="8794679" cy="764704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255713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986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9415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4413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16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988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60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3213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alibri"/>
                <a:cs typeface="Calibri"/>
              </a:rPr>
              <a:t>Финансовое обеспечение реализации государственных программ </a:t>
            </a:r>
            <a:endParaRPr lang="ru-RU" sz="28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0549" y="939800"/>
            <a:ext cx="9072081" cy="5471274"/>
          </a:xfrm>
        </p:spPr>
        <p:txBody>
          <a:bodyPr/>
          <a:lstStyle/>
          <a:p>
            <a:r>
              <a:rPr lang="ru-RU" sz="2000" dirty="0" smtClean="0"/>
              <a:t>Финансовое </a:t>
            </a:r>
            <a:r>
              <a:rPr lang="ru-RU" sz="2000" dirty="0"/>
              <a:t>обеспечение строительства, реконструкции и модернизации объектов капитального строительства, реализуемых в рамках государственной программы, осуществляется за счет бюджетных ассигнований в порядке, установленном Правительством Российской Федерации в отношении формирования и реализации федеральной адресной инвестиционной программы.</a:t>
            </a:r>
          </a:p>
          <a:p>
            <a:r>
              <a:rPr lang="ru-RU" sz="2000" dirty="0" smtClean="0"/>
              <a:t>Планирование </a:t>
            </a:r>
            <a:r>
              <a:rPr lang="ru-RU" sz="2000" dirty="0"/>
              <a:t>бюджетных ассигнований на реализацию государственных программ в очередном году и плановом периоде осуществляется в соответствии с нормативными правовыми актами, регулирующими порядок составления проекта федерального бюджета и планирование бюджетных ассигнований</a:t>
            </a:r>
          </a:p>
        </p:txBody>
      </p:sp>
    </p:spTree>
    <p:extLst>
      <p:ext uri="{BB962C8B-B14F-4D97-AF65-F5344CB8AC3E}">
        <p14:creationId xmlns:p14="http://schemas.microsoft.com/office/powerpoint/2010/main" xmlns="" val="333619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2554</Words>
  <Application>Microsoft Office PowerPoint</Application>
  <PresentationFormat>On-screen Show (4:3)</PresentationFormat>
  <Paragraphs>314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Оформление по умолчанию</vt:lpstr>
      <vt:lpstr>Солнцестояние</vt:lpstr>
      <vt:lpstr>1_Солнцестояние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АКТУАЛЬНАЯ СИТУАЦИЯ</vt:lpstr>
      <vt:lpstr> ОСНОВАНИЕ ЦЕЛЕПОЛАГАНИЯ</vt:lpstr>
      <vt:lpstr>Slide 20</vt:lpstr>
      <vt:lpstr>Slide 21</vt:lpstr>
      <vt:lpstr>Дорожная карта развития дошкольного образования и дополнительного образования детей </vt:lpstr>
      <vt:lpstr>Дорожная карта развития общего образования</vt:lpstr>
      <vt:lpstr>Дорожная карта развития профессионального образования</vt:lpstr>
      <vt:lpstr>Дорожная карта развития оценки качества образования и информационной прозрачности системы образования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Совокупные расходы на образование в России и зарубежных странах в %% к ВВП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михаил</cp:lastModifiedBy>
  <cp:revision>109</cp:revision>
  <dcterms:modified xsi:type="dcterms:W3CDTF">2012-09-27T21:47:38Z</dcterms:modified>
</cp:coreProperties>
</file>