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5" r:id="rId2"/>
    <p:sldId id="295" r:id="rId3"/>
    <p:sldId id="294" r:id="rId4"/>
    <p:sldId id="305" r:id="rId5"/>
    <p:sldId id="293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66D4B4-4D83-4A55-BBDA-33085506E30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BF77B3-2A08-4DA6-BC07-9C9F04D88CA9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89600">
              <a:schemeClr val="tx2"/>
            </a:gs>
            <a:gs pos="100000">
              <a:schemeClr val="tx2">
                <a:lumMod val="75000"/>
              </a:schemeClr>
            </a:gs>
            <a:gs pos="0">
              <a:srgbClr val="005E9D"/>
            </a:gs>
          </a:gsLst>
          <a:lin ang="5400000" scaled="1"/>
        </a:gradFill>
        <a:ln>
          <a:noFill/>
        </a:ln>
      </dgm:spPr>
      <dgm:t>
        <a:bodyPr/>
        <a:lstStyle/>
        <a:p>
          <a:r>
            <a:rPr lang="ru-RU" sz="2000" b="0" dirty="0" smtClean="0">
              <a:solidFill>
                <a:schemeClr val="bg1"/>
              </a:solidFill>
            </a:rPr>
            <a:t>Образец заголовка</a:t>
          </a:r>
          <a:endParaRPr lang="ru-RU" sz="2000" b="0" dirty="0">
            <a:solidFill>
              <a:schemeClr val="bg1"/>
            </a:solidFill>
          </a:endParaRPr>
        </a:p>
      </dgm:t>
    </dgm:pt>
    <dgm:pt modelId="{72616E24-1510-4A7A-8D5B-19F68095CA12}" type="parTrans" cxnId="{3788FC8E-1EA9-46B6-8215-B6EC2E487C29}">
      <dgm:prSet/>
      <dgm:spPr/>
      <dgm:t>
        <a:bodyPr/>
        <a:lstStyle/>
        <a:p>
          <a:endParaRPr lang="ru-RU"/>
        </a:p>
      </dgm:t>
    </dgm:pt>
    <dgm:pt modelId="{A39ECE1F-6A0F-45A4-8138-DDB3F74597E6}" type="sibTrans" cxnId="{3788FC8E-1EA9-46B6-8215-B6EC2E487C29}">
      <dgm:prSet/>
      <dgm:spPr/>
      <dgm:t>
        <a:bodyPr/>
        <a:lstStyle/>
        <a:p>
          <a:endParaRPr lang="ru-RU"/>
        </a:p>
      </dgm:t>
    </dgm:pt>
    <dgm:pt modelId="{2E06C772-684D-4433-87F8-245669F70032}">
      <dgm:prSet phldrT="[Текст]"/>
      <dgm:sp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>
                <a:lumMod val="9500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</dgm:spPr>
      <dgm:t>
        <a:bodyPr lIns="576000" tIns="396000" rIns="108000"/>
        <a:lstStyle/>
        <a:p>
          <a:pPr>
            <a:lnSpc>
              <a:spcPts val="1600"/>
            </a:lnSpc>
          </a:pPr>
          <a:r>
            <a:rPr lang="ru-RU" b="0" dirty="0" smtClean="0">
              <a:solidFill>
                <a:srgbClr val="004176"/>
              </a:solidFill>
              <a:latin typeface="Calibri" pitchFamily="34" charset="0"/>
            </a:rPr>
            <a:t>охватывает все образовательные учреждения Москвы вне зависимости от  формы собственности и ведомственной принадлежности;</a:t>
          </a:r>
          <a:endParaRPr lang="ru-RU" b="0" dirty="0">
            <a:solidFill>
              <a:srgbClr val="004176"/>
            </a:solidFill>
          </a:endParaRPr>
        </a:p>
      </dgm:t>
    </dgm:pt>
    <dgm:pt modelId="{9CBFDA2A-4FF1-44B8-896D-38AC262517E4}" type="parTrans" cxnId="{93C8F6F4-B09E-4AE5-BFD3-EC53BC939938}">
      <dgm:prSet/>
      <dgm:spPr/>
      <dgm:t>
        <a:bodyPr/>
        <a:lstStyle/>
        <a:p>
          <a:endParaRPr lang="ru-RU"/>
        </a:p>
      </dgm:t>
    </dgm:pt>
    <dgm:pt modelId="{1FB63E21-7D41-4FC1-932F-72947457D2D5}" type="sibTrans" cxnId="{93C8F6F4-B09E-4AE5-BFD3-EC53BC939938}">
      <dgm:prSet/>
      <dgm:spPr/>
      <dgm:t>
        <a:bodyPr/>
        <a:lstStyle/>
        <a:p>
          <a:endParaRPr lang="ru-RU"/>
        </a:p>
      </dgm:t>
    </dgm:pt>
    <dgm:pt modelId="{BFD9CBE5-D609-4A43-8473-26E4DEF112C2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89600">
              <a:schemeClr val="tx2"/>
            </a:gs>
            <a:gs pos="100000">
              <a:schemeClr val="tx2">
                <a:lumMod val="75000"/>
              </a:schemeClr>
            </a:gs>
            <a:gs pos="0">
              <a:srgbClr val="005E9D"/>
            </a:gs>
          </a:gsLst>
          <a:lin ang="5400000" scaled="1"/>
        </a:gradFill>
        <a:ln>
          <a:noFill/>
        </a:ln>
      </dgm:spPr>
      <dgm:t>
        <a:bodyPr/>
        <a:lstStyle/>
        <a:p>
          <a:r>
            <a:rPr lang="ru-RU" sz="2000" b="0" dirty="0" err="1" smtClean="0">
              <a:solidFill>
                <a:schemeClr val="bg1"/>
              </a:solidFill>
              <a:latin typeface="Calibri" pitchFamily="34" charset="0"/>
            </a:rPr>
            <a:t>Интегративность</a:t>
          </a:r>
          <a:endParaRPr lang="ru-RU" sz="2000" b="0" dirty="0">
            <a:solidFill>
              <a:schemeClr val="bg1"/>
            </a:solidFill>
          </a:endParaRPr>
        </a:p>
      </dgm:t>
    </dgm:pt>
    <dgm:pt modelId="{7D725BBD-52E5-49EB-BDE7-D019BB0E85F7}" type="parTrans" cxnId="{14CABDD7-CE77-4802-BA9E-A0E3F76D5347}">
      <dgm:prSet/>
      <dgm:spPr/>
      <dgm:t>
        <a:bodyPr/>
        <a:lstStyle/>
        <a:p>
          <a:endParaRPr lang="ru-RU"/>
        </a:p>
      </dgm:t>
    </dgm:pt>
    <dgm:pt modelId="{04442CC8-93A4-430B-A570-4A88A4A37250}" type="sibTrans" cxnId="{14CABDD7-CE77-4802-BA9E-A0E3F76D5347}">
      <dgm:prSet/>
      <dgm:spPr/>
      <dgm:t>
        <a:bodyPr/>
        <a:lstStyle/>
        <a:p>
          <a:endParaRPr lang="ru-RU"/>
        </a:p>
      </dgm:t>
    </dgm:pt>
    <dgm:pt modelId="{EEFA014C-E19F-4E0F-BCA2-42F255C3659F}">
      <dgm:prSet phldrT="[Текст]"/>
      <dgm:sp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>
                <a:lumMod val="9500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</dgm:spPr>
      <dgm:t>
        <a:bodyPr lIns="576000" rIns="108000"/>
        <a:lstStyle/>
        <a:p>
          <a:r>
            <a:rPr lang="ru-RU" b="0" dirty="0" smtClean="0">
              <a:solidFill>
                <a:srgbClr val="004176"/>
              </a:solidFill>
              <a:latin typeface="Calibri" pitchFamily="34" charset="0"/>
            </a:rPr>
            <a:t>воздействует на всех участников и потребителей образовательного процесса.</a:t>
          </a:r>
          <a:endParaRPr lang="ru-RU" b="0" dirty="0">
            <a:solidFill>
              <a:srgbClr val="004176"/>
            </a:solidFill>
          </a:endParaRPr>
        </a:p>
      </dgm:t>
    </dgm:pt>
    <dgm:pt modelId="{753A67EF-339B-446C-83E0-4D14201574C4}" type="parTrans" cxnId="{F7FD92BC-4A49-4EEE-ADEB-C5698419C791}">
      <dgm:prSet/>
      <dgm:spPr/>
      <dgm:t>
        <a:bodyPr/>
        <a:lstStyle/>
        <a:p>
          <a:endParaRPr lang="ru-RU"/>
        </a:p>
      </dgm:t>
    </dgm:pt>
    <dgm:pt modelId="{BC70DA16-62CE-4F1C-8CCE-EE25D61591AF}" type="sibTrans" cxnId="{F7FD92BC-4A49-4EEE-ADEB-C5698419C791}">
      <dgm:prSet/>
      <dgm:spPr/>
      <dgm:t>
        <a:bodyPr/>
        <a:lstStyle/>
        <a:p>
          <a:endParaRPr lang="ru-RU"/>
        </a:p>
      </dgm:t>
    </dgm:pt>
    <dgm:pt modelId="{2F481499-BBE7-458E-9DA0-93FFDAD3BE0C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89600">
              <a:schemeClr val="tx2"/>
            </a:gs>
            <a:gs pos="100000">
              <a:schemeClr val="tx2">
                <a:lumMod val="75000"/>
              </a:schemeClr>
            </a:gs>
            <a:gs pos="0">
              <a:srgbClr val="005E9D"/>
            </a:gs>
          </a:gsLst>
          <a:lin ang="5400000" scaled="1"/>
        </a:gra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0" dirty="0" smtClean="0">
              <a:solidFill>
                <a:schemeClr val="bg1"/>
              </a:solidFill>
              <a:latin typeface="Calibri" pitchFamily="34" charset="0"/>
            </a:rPr>
            <a:t>Прозрачность </a:t>
          </a:r>
          <a:r>
            <a:rPr lang="en-US" sz="2000" b="0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2000" b="0" dirty="0" smtClean="0">
              <a:solidFill>
                <a:schemeClr val="bg1"/>
              </a:solidFill>
              <a:latin typeface="Calibri" pitchFamily="34" charset="0"/>
            </a:rPr>
            <a:t>и информационная открытость</a:t>
          </a:r>
          <a:endParaRPr lang="ru-RU" sz="2000" b="0" dirty="0">
            <a:solidFill>
              <a:schemeClr val="bg1"/>
            </a:solidFill>
          </a:endParaRPr>
        </a:p>
      </dgm:t>
    </dgm:pt>
    <dgm:pt modelId="{2764CB6C-BDAF-4B35-92A0-7645D1BE5857}" type="parTrans" cxnId="{E3DBAFCA-7CDB-4197-8951-D220BABD0C21}">
      <dgm:prSet/>
      <dgm:spPr/>
      <dgm:t>
        <a:bodyPr/>
        <a:lstStyle/>
        <a:p>
          <a:endParaRPr lang="ru-RU"/>
        </a:p>
      </dgm:t>
    </dgm:pt>
    <dgm:pt modelId="{E6FB6A0E-BB9E-4DC9-A286-3188EDCE2ECA}" type="sibTrans" cxnId="{E3DBAFCA-7CDB-4197-8951-D220BABD0C21}">
      <dgm:prSet/>
      <dgm:spPr/>
      <dgm:t>
        <a:bodyPr/>
        <a:lstStyle/>
        <a:p>
          <a:endParaRPr lang="ru-RU"/>
        </a:p>
      </dgm:t>
    </dgm:pt>
    <dgm:pt modelId="{378041C1-C154-4F8A-A481-E5DA743AF753}">
      <dgm:prSet phldrT="[Текст]"/>
      <dgm:sp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>
                <a:lumMod val="9500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</dgm:spPr>
      <dgm:t>
        <a:bodyPr lIns="576000" rIns="108000"/>
        <a:lstStyle/>
        <a:p>
          <a:r>
            <a:rPr lang="ru-RU" b="0" dirty="0" smtClean="0">
              <a:solidFill>
                <a:srgbClr val="004176"/>
              </a:solidFill>
              <a:latin typeface="Calibri" pitchFamily="34" charset="0"/>
            </a:rPr>
            <a:t>вовлеченность московских семей и общественности в процесс оценки качества образования.</a:t>
          </a:r>
          <a:endParaRPr lang="ru-RU" b="0" dirty="0">
            <a:solidFill>
              <a:srgbClr val="004176"/>
            </a:solidFill>
          </a:endParaRPr>
        </a:p>
      </dgm:t>
    </dgm:pt>
    <dgm:pt modelId="{9720C0F9-B632-47B1-8BC7-88FF9DCD6F71}" type="parTrans" cxnId="{C49BF4CB-2AC8-4D2D-8782-8515255A1935}">
      <dgm:prSet/>
      <dgm:spPr/>
      <dgm:t>
        <a:bodyPr/>
        <a:lstStyle/>
        <a:p>
          <a:endParaRPr lang="ru-RU"/>
        </a:p>
      </dgm:t>
    </dgm:pt>
    <dgm:pt modelId="{B831405D-4AEE-4B42-ABE6-757EE73626D6}" type="sibTrans" cxnId="{C49BF4CB-2AC8-4D2D-8782-8515255A1935}">
      <dgm:prSet/>
      <dgm:spPr/>
      <dgm:t>
        <a:bodyPr/>
        <a:lstStyle/>
        <a:p>
          <a:endParaRPr lang="ru-RU"/>
        </a:p>
      </dgm:t>
    </dgm:pt>
    <dgm:pt modelId="{116DFC18-0010-47A3-BEA7-F70A6E485FD2}">
      <dgm:prSet/>
      <dgm:sp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>
                <a:lumMod val="9500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</dgm:spPr>
      <dgm:t>
        <a:bodyPr lIns="576000" tIns="396000" rIns="108000"/>
        <a:lstStyle/>
        <a:p>
          <a:pPr>
            <a:lnSpc>
              <a:spcPts val="1600"/>
            </a:lnSpc>
          </a:pPr>
          <a:r>
            <a:rPr lang="ru-RU" b="0" dirty="0" smtClean="0">
              <a:solidFill>
                <a:srgbClr val="004176"/>
              </a:solidFill>
              <a:latin typeface="Calibri" pitchFamily="34" charset="0"/>
            </a:rPr>
            <a:t>охвачены все процессы,  относящиеся к образованию.</a:t>
          </a:r>
          <a:endParaRPr lang="ru-RU" b="0" dirty="0">
            <a:solidFill>
              <a:srgbClr val="004176"/>
            </a:solidFill>
            <a:latin typeface="Calibri" pitchFamily="34" charset="0"/>
          </a:endParaRPr>
        </a:p>
      </dgm:t>
    </dgm:pt>
    <dgm:pt modelId="{8DBA899A-702C-435B-A49B-5F5B42EEB4F7}" type="sibTrans" cxnId="{7E5D7390-BBBA-49C0-8249-BA677771F45E}">
      <dgm:prSet/>
      <dgm:spPr/>
      <dgm:t>
        <a:bodyPr/>
        <a:lstStyle/>
        <a:p>
          <a:endParaRPr lang="ru-RU"/>
        </a:p>
      </dgm:t>
    </dgm:pt>
    <dgm:pt modelId="{79748DCC-9BD0-42E5-8499-3A13714D197C}" type="parTrans" cxnId="{7E5D7390-BBBA-49C0-8249-BA677771F45E}">
      <dgm:prSet/>
      <dgm:spPr/>
      <dgm:t>
        <a:bodyPr/>
        <a:lstStyle/>
        <a:p>
          <a:endParaRPr lang="ru-RU"/>
        </a:p>
      </dgm:t>
    </dgm:pt>
    <dgm:pt modelId="{A87739ED-DA1D-4059-9B50-F2109DD22DA1}">
      <dgm:prSet/>
      <dgm:sp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>
                <a:lumMod val="9500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</dgm:spPr>
      <dgm:t>
        <a:bodyPr lIns="576000" tIns="396000" rIns="108000"/>
        <a:lstStyle/>
        <a:p>
          <a:pPr>
            <a:lnSpc>
              <a:spcPts val="1600"/>
            </a:lnSpc>
          </a:pPr>
          <a:r>
            <a:rPr lang="ru-RU" b="0" dirty="0" smtClean="0">
              <a:solidFill>
                <a:srgbClr val="004176"/>
              </a:solidFill>
              <a:latin typeface="Calibri" pitchFamily="34" charset="0"/>
            </a:rPr>
            <a:t>вовлечены все структуры, связанные с образованием;</a:t>
          </a:r>
          <a:endParaRPr lang="ru-RU" b="0" dirty="0">
            <a:solidFill>
              <a:srgbClr val="004176"/>
            </a:solidFill>
            <a:latin typeface="Calibri" pitchFamily="34" charset="0"/>
          </a:endParaRPr>
        </a:p>
      </dgm:t>
    </dgm:pt>
    <dgm:pt modelId="{C3750084-9A51-450B-A9CF-67F9BF08BDE9}" type="sibTrans" cxnId="{6933A036-4D41-4082-839F-DD5581EEDC6D}">
      <dgm:prSet/>
      <dgm:spPr/>
      <dgm:t>
        <a:bodyPr/>
        <a:lstStyle/>
        <a:p>
          <a:endParaRPr lang="ru-RU"/>
        </a:p>
      </dgm:t>
    </dgm:pt>
    <dgm:pt modelId="{83FB006F-E8C6-4852-B614-66A552B1625E}" type="parTrans" cxnId="{6933A036-4D41-4082-839F-DD5581EEDC6D}">
      <dgm:prSet/>
      <dgm:spPr/>
      <dgm:t>
        <a:bodyPr/>
        <a:lstStyle/>
        <a:p>
          <a:endParaRPr lang="ru-RU"/>
        </a:p>
      </dgm:t>
    </dgm:pt>
    <dgm:pt modelId="{8FD383E7-80E1-48C6-8CA0-70801846599C}" type="pres">
      <dgm:prSet presAssocID="{9266D4B4-4D83-4A55-BBDA-33085506E3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1436B3-DE0D-4C0E-8D72-D7798283BCF7}" type="pres">
      <dgm:prSet presAssocID="{08BF77B3-2A08-4DA6-BC07-9C9F04D88CA9}" presName="parentLin" presStyleCnt="0"/>
      <dgm:spPr/>
    </dgm:pt>
    <dgm:pt modelId="{860E10F1-8B6B-4F35-85A6-8B321BD45C87}" type="pres">
      <dgm:prSet presAssocID="{08BF77B3-2A08-4DA6-BC07-9C9F04D88CA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2F2B367-789F-495B-9F91-0DB0CB362229}" type="pres">
      <dgm:prSet presAssocID="{08BF77B3-2A08-4DA6-BC07-9C9F04D88CA9}" presName="parentText" presStyleLbl="node1" presStyleIdx="0" presStyleCnt="3" custLinFactNeighborY="-178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F2E9D-4A2A-4EF2-A726-79F89C4BA95B}" type="pres">
      <dgm:prSet presAssocID="{08BF77B3-2A08-4DA6-BC07-9C9F04D88CA9}" presName="negativeSpace" presStyleCnt="0"/>
      <dgm:spPr/>
    </dgm:pt>
    <dgm:pt modelId="{6C3F2809-309A-4263-B818-F649943C83B0}" type="pres">
      <dgm:prSet presAssocID="{08BF77B3-2A08-4DA6-BC07-9C9F04D88CA9}" presName="childText" presStyleLbl="conFgAcc1" presStyleIdx="0" presStyleCnt="3" custScaleX="91342" custLinFactNeighborY="-1733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4A96DD6-1FA3-4FE8-8EA0-04F65223DAB3}" type="pres">
      <dgm:prSet presAssocID="{A39ECE1F-6A0F-45A4-8138-DDB3F74597E6}" presName="spaceBetweenRectangles" presStyleCnt="0"/>
      <dgm:spPr/>
    </dgm:pt>
    <dgm:pt modelId="{0D13F82C-D932-4495-99A9-8E72727A5730}" type="pres">
      <dgm:prSet presAssocID="{BFD9CBE5-D609-4A43-8473-26E4DEF112C2}" presName="parentLin" presStyleCnt="0"/>
      <dgm:spPr/>
    </dgm:pt>
    <dgm:pt modelId="{F3E7CB72-B9B5-4238-AE31-723BAC474E0D}" type="pres">
      <dgm:prSet presAssocID="{BFD9CBE5-D609-4A43-8473-26E4DEF112C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F74746B-6748-47AB-B79C-47753DC5EB9D}" type="pres">
      <dgm:prSet presAssocID="{BFD9CBE5-D609-4A43-8473-26E4DEF112C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7BEEC-B644-4E32-8C1A-27491A94C669}" type="pres">
      <dgm:prSet presAssocID="{BFD9CBE5-D609-4A43-8473-26E4DEF112C2}" presName="negativeSpace" presStyleCnt="0"/>
      <dgm:spPr/>
    </dgm:pt>
    <dgm:pt modelId="{8F3E0E88-FE53-4B53-B49B-14FC845A01D9}" type="pres">
      <dgm:prSet presAssocID="{BFD9CBE5-D609-4A43-8473-26E4DEF112C2}" presName="childText" presStyleLbl="conFgAcc1" presStyleIdx="1" presStyleCnt="3" custScaleX="91342" custScaleY="12868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96C1827-223C-4E8C-B255-27AFA4F3135B}" type="pres">
      <dgm:prSet presAssocID="{04442CC8-93A4-430B-A570-4A88A4A37250}" presName="spaceBetweenRectangles" presStyleCnt="0"/>
      <dgm:spPr/>
    </dgm:pt>
    <dgm:pt modelId="{3620A22A-B0A5-483A-B0E4-A64D5B9FF2CE}" type="pres">
      <dgm:prSet presAssocID="{2F481499-BBE7-458E-9DA0-93FFDAD3BE0C}" presName="parentLin" presStyleCnt="0"/>
      <dgm:spPr/>
    </dgm:pt>
    <dgm:pt modelId="{67FAE62B-1E46-4EF0-976A-D2C3E51D1875}" type="pres">
      <dgm:prSet presAssocID="{2F481499-BBE7-458E-9DA0-93FFDAD3BE0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774A4A7-6972-4DEB-B770-78A03819A165}" type="pres">
      <dgm:prSet presAssocID="{2F481499-BBE7-458E-9DA0-93FFDAD3BE0C}" presName="parentText" presStyleLbl="node1" presStyleIdx="2" presStyleCnt="3" custLinFactNeighborY="10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46CB9-3F5B-4BFE-BAA0-740B88A95ED8}" type="pres">
      <dgm:prSet presAssocID="{2F481499-BBE7-458E-9DA0-93FFDAD3BE0C}" presName="negativeSpace" presStyleCnt="0"/>
      <dgm:spPr/>
    </dgm:pt>
    <dgm:pt modelId="{34FD4BC0-46E3-4DF8-BDA0-ED0778836CC2}" type="pres">
      <dgm:prSet presAssocID="{2F481499-BBE7-458E-9DA0-93FFDAD3BE0C}" presName="childText" presStyleLbl="conFgAcc1" presStyleIdx="2" presStyleCnt="3" custScaleX="91342" custScaleY="118096" custLinFactY="3352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3788FC8E-1EA9-46B6-8215-B6EC2E487C29}" srcId="{9266D4B4-4D83-4A55-BBDA-33085506E30A}" destId="{08BF77B3-2A08-4DA6-BC07-9C9F04D88CA9}" srcOrd="0" destOrd="0" parTransId="{72616E24-1510-4A7A-8D5B-19F68095CA12}" sibTransId="{A39ECE1F-6A0F-45A4-8138-DDB3F74597E6}"/>
    <dgm:cxn modelId="{6933A036-4D41-4082-839F-DD5581EEDC6D}" srcId="{08BF77B3-2A08-4DA6-BC07-9C9F04D88CA9}" destId="{A87739ED-DA1D-4059-9B50-F2109DD22DA1}" srcOrd="1" destOrd="0" parTransId="{83FB006F-E8C6-4852-B614-66A552B1625E}" sibTransId="{C3750084-9A51-450B-A9CF-67F9BF08BDE9}"/>
    <dgm:cxn modelId="{32495C7A-9626-4FAF-985D-BEB1F21365C9}" type="presOf" srcId="{378041C1-C154-4F8A-A481-E5DA743AF753}" destId="{34FD4BC0-46E3-4DF8-BDA0-ED0778836CC2}" srcOrd="0" destOrd="0" presId="urn:microsoft.com/office/officeart/2005/8/layout/list1"/>
    <dgm:cxn modelId="{81B85759-64DF-4018-9081-D945BFFCC9FD}" type="presOf" srcId="{2E06C772-684D-4433-87F8-245669F70032}" destId="{6C3F2809-309A-4263-B818-F649943C83B0}" srcOrd="0" destOrd="0" presId="urn:microsoft.com/office/officeart/2005/8/layout/list1"/>
    <dgm:cxn modelId="{FCA69211-1B78-4355-8110-5003AA7C8589}" type="presOf" srcId="{2F481499-BBE7-458E-9DA0-93FFDAD3BE0C}" destId="{67FAE62B-1E46-4EF0-976A-D2C3E51D1875}" srcOrd="0" destOrd="0" presId="urn:microsoft.com/office/officeart/2005/8/layout/list1"/>
    <dgm:cxn modelId="{F7FD92BC-4A49-4EEE-ADEB-C5698419C791}" srcId="{BFD9CBE5-D609-4A43-8473-26E4DEF112C2}" destId="{EEFA014C-E19F-4E0F-BCA2-42F255C3659F}" srcOrd="0" destOrd="0" parTransId="{753A67EF-339B-446C-83E0-4D14201574C4}" sibTransId="{BC70DA16-62CE-4F1C-8CCE-EE25D61591AF}"/>
    <dgm:cxn modelId="{7E5D7390-BBBA-49C0-8249-BA677771F45E}" srcId="{08BF77B3-2A08-4DA6-BC07-9C9F04D88CA9}" destId="{116DFC18-0010-47A3-BEA7-F70A6E485FD2}" srcOrd="2" destOrd="0" parTransId="{79748DCC-9BD0-42E5-8499-3A13714D197C}" sibTransId="{8DBA899A-702C-435B-A49B-5F5B42EEB4F7}"/>
    <dgm:cxn modelId="{45CADEC5-0CF6-4DA6-8FB9-7618E6D1BEC2}" type="presOf" srcId="{116DFC18-0010-47A3-BEA7-F70A6E485FD2}" destId="{6C3F2809-309A-4263-B818-F649943C83B0}" srcOrd="0" destOrd="2" presId="urn:microsoft.com/office/officeart/2005/8/layout/list1"/>
    <dgm:cxn modelId="{14CABDD7-CE77-4802-BA9E-A0E3F76D5347}" srcId="{9266D4B4-4D83-4A55-BBDA-33085506E30A}" destId="{BFD9CBE5-D609-4A43-8473-26E4DEF112C2}" srcOrd="1" destOrd="0" parTransId="{7D725BBD-52E5-49EB-BDE7-D019BB0E85F7}" sibTransId="{04442CC8-93A4-430B-A570-4A88A4A37250}"/>
    <dgm:cxn modelId="{84CFB0A3-1C16-49D3-8C32-530B612FD7BB}" type="presOf" srcId="{9266D4B4-4D83-4A55-BBDA-33085506E30A}" destId="{8FD383E7-80E1-48C6-8CA0-70801846599C}" srcOrd="0" destOrd="0" presId="urn:microsoft.com/office/officeart/2005/8/layout/list1"/>
    <dgm:cxn modelId="{C49BF4CB-2AC8-4D2D-8782-8515255A1935}" srcId="{2F481499-BBE7-458E-9DA0-93FFDAD3BE0C}" destId="{378041C1-C154-4F8A-A481-E5DA743AF753}" srcOrd="0" destOrd="0" parTransId="{9720C0F9-B632-47B1-8BC7-88FF9DCD6F71}" sibTransId="{B831405D-4AEE-4B42-ABE6-757EE73626D6}"/>
    <dgm:cxn modelId="{0E75287E-04D1-49E1-B1CB-D6E15CAB8DF0}" type="presOf" srcId="{08BF77B3-2A08-4DA6-BC07-9C9F04D88CA9}" destId="{F2F2B367-789F-495B-9F91-0DB0CB362229}" srcOrd="1" destOrd="0" presId="urn:microsoft.com/office/officeart/2005/8/layout/list1"/>
    <dgm:cxn modelId="{32660699-378F-4234-B8EB-BA3238405374}" type="presOf" srcId="{2F481499-BBE7-458E-9DA0-93FFDAD3BE0C}" destId="{2774A4A7-6972-4DEB-B770-78A03819A165}" srcOrd="1" destOrd="0" presId="urn:microsoft.com/office/officeart/2005/8/layout/list1"/>
    <dgm:cxn modelId="{93C8F6F4-B09E-4AE5-BFD3-EC53BC939938}" srcId="{08BF77B3-2A08-4DA6-BC07-9C9F04D88CA9}" destId="{2E06C772-684D-4433-87F8-245669F70032}" srcOrd="0" destOrd="0" parTransId="{9CBFDA2A-4FF1-44B8-896D-38AC262517E4}" sibTransId="{1FB63E21-7D41-4FC1-932F-72947457D2D5}"/>
    <dgm:cxn modelId="{82BF5F3A-08BC-40B6-B059-CFB8A870B05D}" type="presOf" srcId="{08BF77B3-2A08-4DA6-BC07-9C9F04D88CA9}" destId="{860E10F1-8B6B-4F35-85A6-8B321BD45C87}" srcOrd="0" destOrd="0" presId="urn:microsoft.com/office/officeart/2005/8/layout/list1"/>
    <dgm:cxn modelId="{02F73A76-BE43-4CA6-A2CE-E76D0EEC3041}" type="presOf" srcId="{BFD9CBE5-D609-4A43-8473-26E4DEF112C2}" destId="{F3E7CB72-B9B5-4238-AE31-723BAC474E0D}" srcOrd="0" destOrd="0" presId="urn:microsoft.com/office/officeart/2005/8/layout/list1"/>
    <dgm:cxn modelId="{E3DBAFCA-7CDB-4197-8951-D220BABD0C21}" srcId="{9266D4B4-4D83-4A55-BBDA-33085506E30A}" destId="{2F481499-BBE7-458E-9DA0-93FFDAD3BE0C}" srcOrd="2" destOrd="0" parTransId="{2764CB6C-BDAF-4B35-92A0-7645D1BE5857}" sibTransId="{E6FB6A0E-BB9E-4DC9-A286-3188EDCE2ECA}"/>
    <dgm:cxn modelId="{3DC41DDE-73F8-4794-A9CE-FB71C9D3EB7E}" type="presOf" srcId="{A87739ED-DA1D-4059-9B50-F2109DD22DA1}" destId="{6C3F2809-309A-4263-B818-F649943C83B0}" srcOrd="0" destOrd="1" presId="urn:microsoft.com/office/officeart/2005/8/layout/list1"/>
    <dgm:cxn modelId="{AE251E87-49A9-4F8B-A3C3-D68D5E6EE6A4}" type="presOf" srcId="{EEFA014C-E19F-4E0F-BCA2-42F255C3659F}" destId="{8F3E0E88-FE53-4B53-B49B-14FC845A01D9}" srcOrd="0" destOrd="0" presId="urn:microsoft.com/office/officeart/2005/8/layout/list1"/>
    <dgm:cxn modelId="{7176B591-BF28-4A6A-8141-E4D7EFF7E3BD}" type="presOf" srcId="{BFD9CBE5-D609-4A43-8473-26E4DEF112C2}" destId="{AF74746B-6748-47AB-B79C-47753DC5EB9D}" srcOrd="1" destOrd="0" presId="urn:microsoft.com/office/officeart/2005/8/layout/list1"/>
    <dgm:cxn modelId="{DC894551-518C-4105-9E66-5F8274BDF5AF}" type="presParOf" srcId="{8FD383E7-80E1-48C6-8CA0-70801846599C}" destId="{2D1436B3-DE0D-4C0E-8D72-D7798283BCF7}" srcOrd="0" destOrd="0" presId="urn:microsoft.com/office/officeart/2005/8/layout/list1"/>
    <dgm:cxn modelId="{347CC8D7-39B1-49CE-8E71-5577A49CD5FC}" type="presParOf" srcId="{2D1436B3-DE0D-4C0E-8D72-D7798283BCF7}" destId="{860E10F1-8B6B-4F35-85A6-8B321BD45C87}" srcOrd="0" destOrd="0" presId="urn:microsoft.com/office/officeart/2005/8/layout/list1"/>
    <dgm:cxn modelId="{BCBB35B2-6B9D-43CD-9EA8-993EBA12D568}" type="presParOf" srcId="{2D1436B3-DE0D-4C0E-8D72-D7798283BCF7}" destId="{F2F2B367-789F-495B-9F91-0DB0CB362229}" srcOrd="1" destOrd="0" presId="urn:microsoft.com/office/officeart/2005/8/layout/list1"/>
    <dgm:cxn modelId="{4EFFE482-A41E-4FBE-990F-EC36D984FEE2}" type="presParOf" srcId="{8FD383E7-80E1-48C6-8CA0-70801846599C}" destId="{090F2E9D-4A2A-4EF2-A726-79F89C4BA95B}" srcOrd="1" destOrd="0" presId="urn:microsoft.com/office/officeart/2005/8/layout/list1"/>
    <dgm:cxn modelId="{5D2B98E2-5F69-46E2-9023-5219DEC5CD43}" type="presParOf" srcId="{8FD383E7-80E1-48C6-8CA0-70801846599C}" destId="{6C3F2809-309A-4263-B818-F649943C83B0}" srcOrd="2" destOrd="0" presId="urn:microsoft.com/office/officeart/2005/8/layout/list1"/>
    <dgm:cxn modelId="{8AA3C984-F575-40EB-BF1E-F529EB426901}" type="presParOf" srcId="{8FD383E7-80E1-48C6-8CA0-70801846599C}" destId="{E4A96DD6-1FA3-4FE8-8EA0-04F65223DAB3}" srcOrd="3" destOrd="0" presId="urn:microsoft.com/office/officeart/2005/8/layout/list1"/>
    <dgm:cxn modelId="{2368F3E5-6B93-43BB-A969-6F171788DCF7}" type="presParOf" srcId="{8FD383E7-80E1-48C6-8CA0-70801846599C}" destId="{0D13F82C-D932-4495-99A9-8E72727A5730}" srcOrd="4" destOrd="0" presId="urn:microsoft.com/office/officeart/2005/8/layout/list1"/>
    <dgm:cxn modelId="{D6E90789-689E-4E5B-AC38-1833FA5326A7}" type="presParOf" srcId="{0D13F82C-D932-4495-99A9-8E72727A5730}" destId="{F3E7CB72-B9B5-4238-AE31-723BAC474E0D}" srcOrd="0" destOrd="0" presId="urn:microsoft.com/office/officeart/2005/8/layout/list1"/>
    <dgm:cxn modelId="{2F3B3A3B-FF5B-41C1-9B48-462097A2B2FD}" type="presParOf" srcId="{0D13F82C-D932-4495-99A9-8E72727A5730}" destId="{AF74746B-6748-47AB-B79C-47753DC5EB9D}" srcOrd="1" destOrd="0" presId="urn:microsoft.com/office/officeart/2005/8/layout/list1"/>
    <dgm:cxn modelId="{539D148D-5E62-4724-9CD6-260461937330}" type="presParOf" srcId="{8FD383E7-80E1-48C6-8CA0-70801846599C}" destId="{9457BEEC-B644-4E32-8C1A-27491A94C669}" srcOrd="5" destOrd="0" presId="urn:microsoft.com/office/officeart/2005/8/layout/list1"/>
    <dgm:cxn modelId="{8467B4F5-410D-4B88-83AB-110952ED9F5F}" type="presParOf" srcId="{8FD383E7-80E1-48C6-8CA0-70801846599C}" destId="{8F3E0E88-FE53-4B53-B49B-14FC845A01D9}" srcOrd="6" destOrd="0" presId="urn:microsoft.com/office/officeart/2005/8/layout/list1"/>
    <dgm:cxn modelId="{AE191E43-BC13-4591-83C0-8AF595E663E7}" type="presParOf" srcId="{8FD383E7-80E1-48C6-8CA0-70801846599C}" destId="{796C1827-223C-4E8C-B255-27AFA4F3135B}" srcOrd="7" destOrd="0" presId="urn:microsoft.com/office/officeart/2005/8/layout/list1"/>
    <dgm:cxn modelId="{3E1DD6BB-6B59-409E-A076-CCAC35AAEEFA}" type="presParOf" srcId="{8FD383E7-80E1-48C6-8CA0-70801846599C}" destId="{3620A22A-B0A5-483A-B0E4-A64D5B9FF2CE}" srcOrd="8" destOrd="0" presId="urn:microsoft.com/office/officeart/2005/8/layout/list1"/>
    <dgm:cxn modelId="{F179253A-4D65-40B6-983F-ECDFD62AC01C}" type="presParOf" srcId="{3620A22A-B0A5-483A-B0E4-A64D5B9FF2CE}" destId="{67FAE62B-1E46-4EF0-976A-D2C3E51D1875}" srcOrd="0" destOrd="0" presId="urn:microsoft.com/office/officeart/2005/8/layout/list1"/>
    <dgm:cxn modelId="{3D650F94-68A7-4A41-84D1-F62AB583C295}" type="presParOf" srcId="{3620A22A-B0A5-483A-B0E4-A64D5B9FF2CE}" destId="{2774A4A7-6972-4DEB-B770-78A03819A165}" srcOrd="1" destOrd="0" presId="urn:microsoft.com/office/officeart/2005/8/layout/list1"/>
    <dgm:cxn modelId="{23B9C9CB-476F-42D9-B523-A13D65446EB4}" type="presParOf" srcId="{8FD383E7-80E1-48C6-8CA0-70801846599C}" destId="{B5946CB9-3F5B-4BFE-BAA0-740B88A95ED8}" srcOrd="9" destOrd="0" presId="urn:microsoft.com/office/officeart/2005/8/layout/list1"/>
    <dgm:cxn modelId="{61EC6EB8-81C5-4CF3-8636-7D443FDC2C8A}" type="presParOf" srcId="{8FD383E7-80E1-48C6-8CA0-70801846599C}" destId="{34FD4BC0-46E3-4DF8-BDA0-ED0778836CC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66D4B4-4D83-4A55-BBDA-33085506E30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BF77B3-2A08-4DA6-BC07-9C9F04D88CA9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89600">
              <a:schemeClr val="tx2"/>
            </a:gs>
            <a:gs pos="100000">
              <a:schemeClr val="tx2">
                <a:lumMod val="75000"/>
              </a:schemeClr>
            </a:gs>
            <a:gs pos="0">
              <a:srgbClr val="005E9D"/>
            </a:gs>
          </a:gsLst>
          <a:lin ang="5400000" scaled="1"/>
        </a:gradFill>
        <a:ln>
          <a:noFill/>
        </a:ln>
      </dgm:spPr>
      <dgm:t>
        <a:bodyPr/>
        <a:lstStyle/>
        <a:p>
          <a:r>
            <a:rPr lang="ru-RU" sz="2000" b="0" dirty="0" smtClean="0">
              <a:solidFill>
                <a:schemeClr val="bg1"/>
              </a:solidFill>
            </a:rPr>
            <a:t>Образец заголовка</a:t>
          </a:r>
          <a:endParaRPr lang="ru-RU" sz="2000" b="0" dirty="0">
            <a:solidFill>
              <a:schemeClr val="bg1"/>
            </a:solidFill>
          </a:endParaRPr>
        </a:p>
      </dgm:t>
    </dgm:pt>
    <dgm:pt modelId="{72616E24-1510-4A7A-8D5B-19F68095CA12}" type="parTrans" cxnId="{3788FC8E-1EA9-46B6-8215-B6EC2E487C29}">
      <dgm:prSet/>
      <dgm:spPr/>
      <dgm:t>
        <a:bodyPr/>
        <a:lstStyle/>
        <a:p>
          <a:endParaRPr lang="ru-RU"/>
        </a:p>
      </dgm:t>
    </dgm:pt>
    <dgm:pt modelId="{A39ECE1F-6A0F-45A4-8138-DDB3F74597E6}" type="sibTrans" cxnId="{3788FC8E-1EA9-46B6-8215-B6EC2E487C29}">
      <dgm:prSet/>
      <dgm:spPr/>
      <dgm:t>
        <a:bodyPr/>
        <a:lstStyle/>
        <a:p>
          <a:endParaRPr lang="ru-RU"/>
        </a:p>
      </dgm:t>
    </dgm:pt>
    <dgm:pt modelId="{2E06C772-684D-4433-87F8-245669F70032}">
      <dgm:prSet phldrT="[Текст]"/>
      <dgm:sp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>
                <a:lumMod val="9500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</dgm:spPr>
      <dgm:t>
        <a:bodyPr lIns="576000" tIns="396000" rIns="108000"/>
        <a:lstStyle/>
        <a:p>
          <a:pPr>
            <a:lnSpc>
              <a:spcPts val="1600"/>
            </a:lnSpc>
          </a:pPr>
          <a:r>
            <a:rPr lang="ru-RU" b="0" dirty="0" smtClean="0">
              <a:solidFill>
                <a:srgbClr val="004176"/>
              </a:solidFill>
              <a:latin typeface="Calibri" pitchFamily="34" charset="0"/>
            </a:rPr>
            <a:t>охватывает все образовательные учреждения Москвы вне зависимости от  формы собственности и ведомственной принадлежности;</a:t>
          </a:r>
          <a:endParaRPr lang="ru-RU" b="0" dirty="0">
            <a:solidFill>
              <a:srgbClr val="004176"/>
            </a:solidFill>
          </a:endParaRPr>
        </a:p>
      </dgm:t>
    </dgm:pt>
    <dgm:pt modelId="{9CBFDA2A-4FF1-44B8-896D-38AC262517E4}" type="parTrans" cxnId="{93C8F6F4-B09E-4AE5-BFD3-EC53BC939938}">
      <dgm:prSet/>
      <dgm:spPr/>
      <dgm:t>
        <a:bodyPr/>
        <a:lstStyle/>
        <a:p>
          <a:endParaRPr lang="ru-RU"/>
        </a:p>
      </dgm:t>
    </dgm:pt>
    <dgm:pt modelId="{1FB63E21-7D41-4FC1-932F-72947457D2D5}" type="sibTrans" cxnId="{93C8F6F4-B09E-4AE5-BFD3-EC53BC939938}">
      <dgm:prSet/>
      <dgm:spPr/>
      <dgm:t>
        <a:bodyPr/>
        <a:lstStyle/>
        <a:p>
          <a:endParaRPr lang="ru-RU"/>
        </a:p>
      </dgm:t>
    </dgm:pt>
    <dgm:pt modelId="{BFD9CBE5-D609-4A43-8473-26E4DEF112C2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89600">
              <a:schemeClr val="tx2"/>
            </a:gs>
            <a:gs pos="100000">
              <a:schemeClr val="tx2">
                <a:lumMod val="75000"/>
              </a:schemeClr>
            </a:gs>
            <a:gs pos="0">
              <a:srgbClr val="005E9D"/>
            </a:gs>
          </a:gsLst>
          <a:lin ang="5400000" scaled="1"/>
        </a:gradFill>
        <a:ln>
          <a:noFill/>
        </a:ln>
      </dgm:spPr>
      <dgm:t>
        <a:bodyPr/>
        <a:lstStyle/>
        <a:p>
          <a:r>
            <a:rPr lang="ru-RU" sz="2000" b="0" dirty="0" err="1" smtClean="0">
              <a:solidFill>
                <a:schemeClr val="bg1"/>
              </a:solidFill>
              <a:latin typeface="Calibri" pitchFamily="34" charset="0"/>
            </a:rPr>
            <a:t>Интегративность</a:t>
          </a:r>
          <a:endParaRPr lang="ru-RU" sz="2000" b="0" dirty="0">
            <a:solidFill>
              <a:schemeClr val="bg1"/>
            </a:solidFill>
          </a:endParaRPr>
        </a:p>
      </dgm:t>
    </dgm:pt>
    <dgm:pt modelId="{7D725BBD-52E5-49EB-BDE7-D019BB0E85F7}" type="parTrans" cxnId="{14CABDD7-CE77-4802-BA9E-A0E3F76D5347}">
      <dgm:prSet/>
      <dgm:spPr/>
      <dgm:t>
        <a:bodyPr/>
        <a:lstStyle/>
        <a:p>
          <a:endParaRPr lang="ru-RU"/>
        </a:p>
      </dgm:t>
    </dgm:pt>
    <dgm:pt modelId="{04442CC8-93A4-430B-A570-4A88A4A37250}" type="sibTrans" cxnId="{14CABDD7-CE77-4802-BA9E-A0E3F76D5347}">
      <dgm:prSet/>
      <dgm:spPr/>
      <dgm:t>
        <a:bodyPr/>
        <a:lstStyle/>
        <a:p>
          <a:endParaRPr lang="ru-RU"/>
        </a:p>
      </dgm:t>
    </dgm:pt>
    <dgm:pt modelId="{EEFA014C-E19F-4E0F-BCA2-42F255C3659F}">
      <dgm:prSet phldrT="[Текст]"/>
      <dgm:sp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>
                <a:lumMod val="9500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</dgm:spPr>
      <dgm:t>
        <a:bodyPr lIns="576000" rIns="108000"/>
        <a:lstStyle/>
        <a:p>
          <a:r>
            <a:rPr lang="ru-RU" b="0" dirty="0" smtClean="0">
              <a:solidFill>
                <a:srgbClr val="004176"/>
              </a:solidFill>
              <a:latin typeface="Calibri" pitchFamily="34" charset="0"/>
            </a:rPr>
            <a:t>воздействует на всех участников и потребителей образовательного процесса.</a:t>
          </a:r>
          <a:endParaRPr lang="ru-RU" b="0" dirty="0">
            <a:solidFill>
              <a:srgbClr val="004176"/>
            </a:solidFill>
          </a:endParaRPr>
        </a:p>
      </dgm:t>
    </dgm:pt>
    <dgm:pt modelId="{753A67EF-339B-446C-83E0-4D14201574C4}" type="parTrans" cxnId="{F7FD92BC-4A49-4EEE-ADEB-C5698419C791}">
      <dgm:prSet/>
      <dgm:spPr/>
      <dgm:t>
        <a:bodyPr/>
        <a:lstStyle/>
        <a:p>
          <a:endParaRPr lang="ru-RU"/>
        </a:p>
      </dgm:t>
    </dgm:pt>
    <dgm:pt modelId="{BC70DA16-62CE-4F1C-8CCE-EE25D61591AF}" type="sibTrans" cxnId="{F7FD92BC-4A49-4EEE-ADEB-C5698419C791}">
      <dgm:prSet/>
      <dgm:spPr/>
      <dgm:t>
        <a:bodyPr/>
        <a:lstStyle/>
        <a:p>
          <a:endParaRPr lang="ru-RU"/>
        </a:p>
      </dgm:t>
    </dgm:pt>
    <dgm:pt modelId="{2F481499-BBE7-458E-9DA0-93FFDAD3BE0C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89600">
              <a:schemeClr val="tx2"/>
            </a:gs>
            <a:gs pos="100000">
              <a:schemeClr val="tx2">
                <a:lumMod val="75000"/>
              </a:schemeClr>
            </a:gs>
            <a:gs pos="0">
              <a:srgbClr val="005E9D"/>
            </a:gs>
          </a:gsLst>
          <a:lin ang="5400000" scaled="1"/>
        </a:gradFill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0" dirty="0" smtClean="0">
              <a:solidFill>
                <a:schemeClr val="bg1"/>
              </a:solidFill>
              <a:latin typeface="Calibri" pitchFamily="34" charset="0"/>
            </a:rPr>
            <a:t>Прозрачность </a:t>
          </a:r>
          <a:r>
            <a:rPr lang="en-US" sz="2000" b="0" dirty="0" smtClean="0">
              <a:solidFill>
                <a:schemeClr val="bg1"/>
              </a:solidFill>
              <a:latin typeface="Calibri" pitchFamily="34" charset="0"/>
            </a:rPr>
            <a:t> </a:t>
          </a:r>
          <a:r>
            <a:rPr lang="ru-RU" sz="2000" b="0" dirty="0" smtClean="0">
              <a:solidFill>
                <a:schemeClr val="bg1"/>
              </a:solidFill>
              <a:latin typeface="Calibri" pitchFamily="34" charset="0"/>
            </a:rPr>
            <a:t>и информационная открытость</a:t>
          </a:r>
          <a:endParaRPr lang="ru-RU" sz="2000" b="0" dirty="0">
            <a:solidFill>
              <a:schemeClr val="bg1"/>
            </a:solidFill>
          </a:endParaRPr>
        </a:p>
      </dgm:t>
    </dgm:pt>
    <dgm:pt modelId="{2764CB6C-BDAF-4B35-92A0-7645D1BE5857}" type="parTrans" cxnId="{E3DBAFCA-7CDB-4197-8951-D220BABD0C21}">
      <dgm:prSet/>
      <dgm:spPr/>
      <dgm:t>
        <a:bodyPr/>
        <a:lstStyle/>
        <a:p>
          <a:endParaRPr lang="ru-RU"/>
        </a:p>
      </dgm:t>
    </dgm:pt>
    <dgm:pt modelId="{E6FB6A0E-BB9E-4DC9-A286-3188EDCE2ECA}" type="sibTrans" cxnId="{E3DBAFCA-7CDB-4197-8951-D220BABD0C21}">
      <dgm:prSet/>
      <dgm:spPr/>
      <dgm:t>
        <a:bodyPr/>
        <a:lstStyle/>
        <a:p>
          <a:endParaRPr lang="ru-RU"/>
        </a:p>
      </dgm:t>
    </dgm:pt>
    <dgm:pt modelId="{378041C1-C154-4F8A-A481-E5DA743AF753}">
      <dgm:prSet phldrT="[Текст]"/>
      <dgm:sp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>
                <a:lumMod val="9500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</dgm:spPr>
      <dgm:t>
        <a:bodyPr lIns="576000" rIns="108000"/>
        <a:lstStyle/>
        <a:p>
          <a:r>
            <a:rPr lang="ru-RU" b="0" dirty="0" smtClean="0">
              <a:solidFill>
                <a:srgbClr val="004176"/>
              </a:solidFill>
              <a:latin typeface="Calibri" pitchFamily="34" charset="0"/>
            </a:rPr>
            <a:t>вовлеченность московских семей и общественности в процесс оценки качества образования.</a:t>
          </a:r>
          <a:endParaRPr lang="ru-RU" b="0" dirty="0">
            <a:solidFill>
              <a:srgbClr val="004176"/>
            </a:solidFill>
          </a:endParaRPr>
        </a:p>
      </dgm:t>
    </dgm:pt>
    <dgm:pt modelId="{9720C0F9-B632-47B1-8BC7-88FF9DCD6F71}" type="parTrans" cxnId="{C49BF4CB-2AC8-4D2D-8782-8515255A1935}">
      <dgm:prSet/>
      <dgm:spPr/>
      <dgm:t>
        <a:bodyPr/>
        <a:lstStyle/>
        <a:p>
          <a:endParaRPr lang="ru-RU"/>
        </a:p>
      </dgm:t>
    </dgm:pt>
    <dgm:pt modelId="{B831405D-4AEE-4B42-ABE6-757EE73626D6}" type="sibTrans" cxnId="{C49BF4CB-2AC8-4D2D-8782-8515255A1935}">
      <dgm:prSet/>
      <dgm:spPr/>
      <dgm:t>
        <a:bodyPr/>
        <a:lstStyle/>
        <a:p>
          <a:endParaRPr lang="ru-RU"/>
        </a:p>
      </dgm:t>
    </dgm:pt>
    <dgm:pt modelId="{116DFC18-0010-47A3-BEA7-F70A6E485FD2}">
      <dgm:prSet/>
      <dgm:sp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>
                <a:lumMod val="9500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</dgm:spPr>
      <dgm:t>
        <a:bodyPr lIns="576000" tIns="396000" rIns="108000"/>
        <a:lstStyle/>
        <a:p>
          <a:pPr>
            <a:lnSpc>
              <a:spcPts val="1600"/>
            </a:lnSpc>
          </a:pPr>
          <a:r>
            <a:rPr lang="ru-RU" b="0" dirty="0" smtClean="0">
              <a:solidFill>
                <a:srgbClr val="004176"/>
              </a:solidFill>
              <a:latin typeface="Calibri" pitchFamily="34" charset="0"/>
            </a:rPr>
            <a:t>охвачены все процессы,  относящиеся к образованию.</a:t>
          </a:r>
          <a:endParaRPr lang="ru-RU" b="0" dirty="0">
            <a:solidFill>
              <a:srgbClr val="004176"/>
            </a:solidFill>
            <a:latin typeface="Calibri" pitchFamily="34" charset="0"/>
          </a:endParaRPr>
        </a:p>
      </dgm:t>
    </dgm:pt>
    <dgm:pt modelId="{8DBA899A-702C-435B-A49B-5F5B42EEB4F7}" type="sibTrans" cxnId="{7E5D7390-BBBA-49C0-8249-BA677771F45E}">
      <dgm:prSet/>
      <dgm:spPr/>
      <dgm:t>
        <a:bodyPr/>
        <a:lstStyle/>
        <a:p>
          <a:endParaRPr lang="ru-RU"/>
        </a:p>
      </dgm:t>
    </dgm:pt>
    <dgm:pt modelId="{79748DCC-9BD0-42E5-8499-3A13714D197C}" type="parTrans" cxnId="{7E5D7390-BBBA-49C0-8249-BA677771F45E}">
      <dgm:prSet/>
      <dgm:spPr/>
      <dgm:t>
        <a:bodyPr/>
        <a:lstStyle/>
        <a:p>
          <a:endParaRPr lang="ru-RU"/>
        </a:p>
      </dgm:t>
    </dgm:pt>
    <dgm:pt modelId="{A87739ED-DA1D-4059-9B50-F2109DD22DA1}">
      <dgm:prSet/>
      <dgm:sp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>
                <a:lumMod val="9500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</dgm:spPr>
      <dgm:t>
        <a:bodyPr lIns="576000" tIns="396000" rIns="108000"/>
        <a:lstStyle/>
        <a:p>
          <a:pPr>
            <a:lnSpc>
              <a:spcPts val="1600"/>
            </a:lnSpc>
          </a:pPr>
          <a:r>
            <a:rPr lang="ru-RU" b="0" dirty="0" smtClean="0">
              <a:solidFill>
                <a:srgbClr val="004176"/>
              </a:solidFill>
              <a:latin typeface="Calibri" pitchFamily="34" charset="0"/>
            </a:rPr>
            <a:t>вовлечены все структуры, связанные с образованием;</a:t>
          </a:r>
          <a:endParaRPr lang="ru-RU" b="0" dirty="0">
            <a:solidFill>
              <a:srgbClr val="004176"/>
            </a:solidFill>
            <a:latin typeface="Calibri" pitchFamily="34" charset="0"/>
          </a:endParaRPr>
        </a:p>
      </dgm:t>
    </dgm:pt>
    <dgm:pt modelId="{C3750084-9A51-450B-A9CF-67F9BF08BDE9}" type="sibTrans" cxnId="{6933A036-4D41-4082-839F-DD5581EEDC6D}">
      <dgm:prSet/>
      <dgm:spPr/>
      <dgm:t>
        <a:bodyPr/>
        <a:lstStyle/>
        <a:p>
          <a:endParaRPr lang="ru-RU"/>
        </a:p>
      </dgm:t>
    </dgm:pt>
    <dgm:pt modelId="{83FB006F-E8C6-4852-B614-66A552B1625E}" type="parTrans" cxnId="{6933A036-4D41-4082-839F-DD5581EEDC6D}">
      <dgm:prSet/>
      <dgm:spPr/>
      <dgm:t>
        <a:bodyPr/>
        <a:lstStyle/>
        <a:p>
          <a:endParaRPr lang="ru-RU"/>
        </a:p>
      </dgm:t>
    </dgm:pt>
    <dgm:pt modelId="{8FD383E7-80E1-48C6-8CA0-70801846599C}" type="pres">
      <dgm:prSet presAssocID="{9266D4B4-4D83-4A55-BBDA-33085506E3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1436B3-DE0D-4C0E-8D72-D7798283BCF7}" type="pres">
      <dgm:prSet presAssocID="{08BF77B3-2A08-4DA6-BC07-9C9F04D88CA9}" presName="parentLin" presStyleCnt="0"/>
      <dgm:spPr/>
    </dgm:pt>
    <dgm:pt modelId="{860E10F1-8B6B-4F35-85A6-8B321BD45C87}" type="pres">
      <dgm:prSet presAssocID="{08BF77B3-2A08-4DA6-BC07-9C9F04D88CA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2F2B367-789F-495B-9F91-0DB0CB362229}" type="pres">
      <dgm:prSet presAssocID="{08BF77B3-2A08-4DA6-BC07-9C9F04D88CA9}" presName="parentText" presStyleLbl="node1" presStyleIdx="0" presStyleCnt="3" custLinFactNeighborY="-178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F2E9D-4A2A-4EF2-A726-79F89C4BA95B}" type="pres">
      <dgm:prSet presAssocID="{08BF77B3-2A08-4DA6-BC07-9C9F04D88CA9}" presName="negativeSpace" presStyleCnt="0"/>
      <dgm:spPr/>
    </dgm:pt>
    <dgm:pt modelId="{6C3F2809-309A-4263-B818-F649943C83B0}" type="pres">
      <dgm:prSet presAssocID="{08BF77B3-2A08-4DA6-BC07-9C9F04D88CA9}" presName="childText" presStyleLbl="conFgAcc1" presStyleIdx="0" presStyleCnt="3" custScaleX="91342" custLinFactNeighborY="-1733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4A96DD6-1FA3-4FE8-8EA0-04F65223DAB3}" type="pres">
      <dgm:prSet presAssocID="{A39ECE1F-6A0F-45A4-8138-DDB3F74597E6}" presName="spaceBetweenRectangles" presStyleCnt="0"/>
      <dgm:spPr/>
    </dgm:pt>
    <dgm:pt modelId="{0D13F82C-D932-4495-99A9-8E72727A5730}" type="pres">
      <dgm:prSet presAssocID="{BFD9CBE5-D609-4A43-8473-26E4DEF112C2}" presName="parentLin" presStyleCnt="0"/>
      <dgm:spPr/>
    </dgm:pt>
    <dgm:pt modelId="{F3E7CB72-B9B5-4238-AE31-723BAC474E0D}" type="pres">
      <dgm:prSet presAssocID="{BFD9CBE5-D609-4A43-8473-26E4DEF112C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F74746B-6748-47AB-B79C-47753DC5EB9D}" type="pres">
      <dgm:prSet presAssocID="{BFD9CBE5-D609-4A43-8473-26E4DEF112C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7BEEC-B644-4E32-8C1A-27491A94C669}" type="pres">
      <dgm:prSet presAssocID="{BFD9CBE5-D609-4A43-8473-26E4DEF112C2}" presName="negativeSpace" presStyleCnt="0"/>
      <dgm:spPr/>
    </dgm:pt>
    <dgm:pt modelId="{8F3E0E88-FE53-4B53-B49B-14FC845A01D9}" type="pres">
      <dgm:prSet presAssocID="{BFD9CBE5-D609-4A43-8473-26E4DEF112C2}" presName="childText" presStyleLbl="conFgAcc1" presStyleIdx="1" presStyleCnt="3" custScaleX="91342" custScaleY="12868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96C1827-223C-4E8C-B255-27AFA4F3135B}" type="pres">
      <dgm:prSet presAssocID="{04442CC8-93A4-430B-A570-4A88A4A37250}" presName="spaceBetweenRectangles" presStyleCnt="0"/>
      <dgm:spPr/>
    </dgm:pt>
    <dgm:pt modelId="{3620A22A-B0A5-483A-B0E4-A64D5B9FF2CE}" type="pres">
      <dgm:prSet presAssocID="{2F481499-BBE7-458E-9DA0-93FFDAD3BE0C}" presName="parentLin" presStyleCnt="0"/>
      <dgm:spPr/>
    </dgm:pt>
    <dgm:pt modelId="{67FAE62B-1E46-4EF0-976A-D2C3E51D1875}" type="pres">
      <dgm:prSet presAssocID="{2F481499-BBE7-458E-9DA0-93FFDAD3BE0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774A4A7-6972-4DEB-B770-78A03819A165}" type="pres">
      <dgm:prSet presAssocID="{2F481499-BBE7-458E-9DA0-93FFDAD3BE0C}" presName="parentText" presStyleLbl="node1" presStyleIdx="2" presStyleCnt="3" custLinFactNeighborY="10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46CB9-3F5B-4BFE-BAA0-740B88A95ED8}" type="pres">
      <dgm:prSet presAssocID="{2F481499-BBE7-458E-9DA0-93FFDAD3BE0C}" presName="negativeSpace" presStyleCnt="0"/>
      <dgm:spPr/>
    </dgm:pt>
    <dgm:pt modelId="{34FD4BC0-46E3-4DF8-BDA0-ED0778836CC2}" type="pres">
      <dgm:prSet presAssocID="{2F481499-BBE7-458E-9DA0-93FFDAD3BE0C}" presName="childText" presStyleLbl="conFgAcc1" presStyleIdx="2" presStyleCnt="3" custScaleX="91342" custScaleY="118096" custLinFactY="3352" custLinFactNeighborY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578F1FBA-D852-40D5-BF1D-341F2E8D5A9E}" type="presOf" srcId="{2F481499-BBE7-458E-9DA0-93FFDAD3BE0C}" destId="{67FAE62B-1E46-4EF0-976A-D2C3E51D1875}" srcOrd="0" destOrd="0" presId="urn:microsoft.com/office/officeart/2005/8/layout/list1"/>
    <dgm:cxn modelId="{3788FC8E-1EA9-46B6-8215-B6EC2E487C29}" srcId="{9266D4B4-4D83-4A55-BBDA-33085506E30A}" destId="{08BF77B3-2A08-4DA6-BC07-9C9F04D88CA9}" srcOrd="0" destOrd="0" parTransId="{72616E24-1510-4A7A-8D5B-19F68095CA12}" sibTransId="{A39ECE1F-6A0F-45A4-8138-DDB3F74597E6}"/>
    <dgm:cxn modelId="{6933A036-4D41-4082-839F-DD5581EEDC6D}" srcId="{08BF77B3-2A08-4DA6-BC07-9C9F04D88CA9}" destId="{A87739ED-DA1D-4059-9B50-F2109DD22DA1}" srcOrd="1" destOrd="0" parTransId="{83FB006F-E8C6-4852-B614-66A552B1625E}" sibTransId="{C3750084-9A51-450B-A9CF-67F9BF08BDE9}"/>
    <dgm:cxn modelId="{F7FD92BC-4A49-4EEE-ADEB-C5698419C791}" srcId="{BFD9CBE5-D609-4A43-8473-26E4DEF112C2}" destId="{EEFA014C-E19F-4E0F-BCA2-42F255C3659F}" srcOrd="0" destOrd="0" parTransId="{753A67EF-339B-446C-83E0-4D14201574C4}" sibTransId="{BC70DA16-62CE-4F1C-8CCE-EE25D61591AF}"/>
    <dgm:cxn modelId="{7E5D7390-BBBA-49C0-8249-BA677771F45E}" srcId="{08BF77B3-2A08-4DA6-BC07-9C9F04D88CA9}" destId="{116DFC18-0010-47A3-BEA7-F70A6E485FD2}" srcOrd="2" destOrd="0" parTransId="{79748DCC-9BD0-42E5-8499-3A13714D197C}" sibTransId="{8DBA899A-702C-435B-A49B-5F5B42EEB4F7}"/>
    <dgm:cxn modelId="{14CABDD7-CE77-4802-BA9E-A0E3F76D5347}" srcId="{9266D4B4-4D83-4A55-BBDA-33085506E30A}" destId="{BFD9CBE5-D609-4A43-8473-26E4DEF112C2}" srcOrd="1" destOrd="0" parTransId="{7D725BBD-52E5-49EB-BDE7-D019BB0E85F7}" sibTransId="{04442CC8-93A4-430B-A570-4A88A4A37250}"/>
    <dgm:cxn modelId="{C49BF4CB-2AC8-4D2D-8782-8515255A1935}" srcId="{2F481499-BBE7-458E-9DA0-93FFDAD3BE0C}" destId="{378041C1-C154-4F8A-A481-E5DA743AF753}" srcOrd="0" destOrd="0" parTransId="{9720C0F9-B632-47B1-8BC7-88FF9DCD6F71}" sibTransId="{B831405D-4AEE-4B42-ABE6-757EE73626D6}"/>
    <dgm:cxn modelId="{93C8F6F4-B09E-4AE5-BFD3-EC53BC939938}" srcId="{08BF77B3-2A08-4DA6-BC07-9C9F04D88CA9}" destId="{2E06C772-684D-4433-87F8-245669F70032}" srcOrd="0" destOrd="0" parTransId="{9CBFDA2A-4FF1-44B8-896D-38AC262517E4}" sibTransId="{1FB63E21-7D41-4FC1-932F-72947457D2D5}"/>
    <dgm:cxn modelId="{45225FF1-19F8-4902-A8E8-1666251088BF}" type="presOf" srcId="{378041C1-C154-4F8A-A481-E5DA743AF753}" destId="{34FD4BC0-46E3-4DF8-BDA0-ED0778836CC2}" srcOrd="0" destOrd="0" presId="urn:microsoft.com/office/officeart/2005/8/layout/list1"/>
    <dgm:cxn modelId="{1BF755F3-BE40-4694-A0EA-4431D6336226}" type="presOf" srcId="{116DFC18-0010-47A3-BEA7-F70A6E485FD2}" destId="{6C3F2809-309A-4263-B818-F649943C83B0}" srcOrd="0" destOrd="2" presId="urn:microsoft.com/office/officeart/2005/8/layout/list1"/>
    <dgm:cxn modelId="{1463EBB1-7999-4048-886B-56E3F8A90120}" type="presOf" srcId="{08BF77B3-2A08-4DA6-BC07-9C9F04D88CA9}" destId="{860E10F1-8B6B-4F35-85A6-8B321BD45C87}" srcOrd="0" destOrd="0" presId="urn:microsoft.com/office/officeart/2005/8/layout/list1"/>
    <dgm:cxn modelId="{E3DBAFCA-7CDB-4197-8951-D220BABD0C21}" srcId="{9266D4B4-4D83-4A55-BBDA-33085506E30A}" destId="{2F481499-BBE7-458E-9DA0-93FFDAD3BE0C}" srcOrd="2" destOrd="0" parTransId="{2764CB6C-BDAF-4B35-92A0-7645D1BE5857}" sibTransId="{E6FB6A0E-BB9E-4DC9-A286-3188EDCE2ECA}"/>
    <dgm:cxn modelId="{C8877522-C6E9-49AF-AF0B-8D54D976058C}" type="presOf" srcId="{EEFA014C-E19F-4E0F-BCA2-42F255C3659F}" destId="{8F3E0E88-FE53-4B53-B49B-14FC845A01D9}" srcOrd="0" destOrd="0" presId="urn:microsoft.com/office/officeart/2005/8/layout/list1"/>
    <dgm:cxn modelId="{3835A67E-A29D-40A8-9D21-10DA66170533}" type="presOf" srcId="{2E06C772-684D-4433-87F8-245669F70032}" destId="{6C3F2809-309A-4263-B818-F649943C83B0}" srcOrd="0" destOrd="0" presId="urn:microsoft.com/office/officeart/2005/8/layout/list1"/>
    <dgm:cxn modelId="{79A6DB56-0D5B-4092-90D5-F4E5944FDFFD}" type="presOf" srcId="{BFD9CBE5-D609-4A43-8473-26E4DEF112C2}" destId="{AF74746B-6748-47AB-B79C-47753DC5EB9D}" srcOrd="1" destOrd="0" presId="urn:microsoft.com/office/officeart/2005/8/layout/list1"/>
    <dgm:cxn modelId="{B77A3278-CCC6-474E-864F-E2F2C13AD100}" type="presOf" srcId="{9266D4B4-4D83-4A55-BBDA-33085506E30A}" destId="{8FD383E7-80E1-48C6-8CA0-70801846599C}" srcOrd="0" destOrd="0" presId="urn:microsoft.com/office/officeart/2005/8/layout/list1"/>
    <dgm:cxn modelId="{8624EF6C-1105-41CC-90E7-1629879B85E9}" type="presOf" srcId="{BFD9CBE5-D609-4A43-8473-26E4DEF112C2}" destId="{F3E7CB72-B9B5-4238-AE31-723BAC474E0D}" srcOrd="0" destOrd="0" presId="urn:microsoft.com/office/officeart/2005/8/layout/list1"/>
    <dgm:cxn modelId="{E4B4C446-276A-4F16-9818-40174DC2C3E4}" type="presOf" srcId="{A87739ED-DA1D-4059-9B50-F2109DD22DA1}" destId="{6C3F2809-309A-4263-B818-F649943C83B0}" srcOrd="0" destOrd="1" presId="urn:microsoft.com/office/officeart/2005/8/layout/list1"/>
    <dgm:cxn modelId="{BA1E8A88-C4A5-41E9-88E2-49402BD3DF95}" type="presOf" srcId="{08BF77B3-2A08-4DA6-BC07-9C9F04D88CA9}" destId="{F2F2B367-789F-495B-9F91-0DB0CB362229}" srcOrd="1" destOrd="0" presId="urn:microsoft.com/office/officeart/2005/8/layout/list1"/>
    <dgm:cxn modelId="{257782CF-83C7-4867-A4D5-3D5C24328578}" type="presOf" srcId="{2F481499-BBE7-458E-9DA0-93FFDAD3BE0C}" destId="{2774A4A7-6972-4DEB-B770-78A03819A165}" srcOrd="1" destOrd="0" presId="urn:microsoft.com/office/officeart/2005/8/layout/list1"/>
    <dgm:cxn modelId="{BF872CA5-E965-4216-89B4-A8F27CCA426F}" type="presParOf" srcId="{8FD383E7-80E1-48C6-8CA0-70801846599C}" destId="{2D1436B3-DE0D-4C0E-8D72-D7798283BCF7}" srcOrd="0" destOrd="0" presId="urn:microsoft.com/office/officeart/2005/8/layout/list1"/>
    <dgm:cxn modelId="{2DD1CD78-235A-45A4-B748-07238B6B1B45}" type="presParOf" srcId="{2D1436B3-DE0D-4C0E-8D72-D7798283BCF7}" destId="{860E10F1-8B6B-4F35-85A6-8B321BD45C87}" srcOrd="0" destOrd="0" presId="urn:microsoft.com/office/officeart/2005/8/layout/list1"/>
    <dgm:cxn modelId="{59E0F0B7-A0E4-4C4A-AC0E-10C8913A3EA3}" type="presParOf" srcId="{2D1436B3-DE0D-4C0E-8D72-D7798283BCF7}" destId="{F2F2B367-789F-495B-9F91-0DB0CB362229}" srcOrd="1" destOrd="0" presId="urn:microsoft.com/office/officeart/2005/8/layout/list1"/>
    <dgm:cxn modelId="{F0D6DA36-1A35-4CD2-A140-4AB89C97A9F4}" type="presParOf" srcId="{8FD383E7-80E1-48C6-8CA0-70801846599C}" destId="{090F2E9D-4A2A-4EF2-A726-79F89C4BA95B}" srcOrd="1" destOrd="0" presId="urn:microsoft.com/office/officeart/2005/8/layout/list1"/>
    <dgm:cxn modelId="{0C6A9957-090E-4772-AA72-AB3A3CF7CC8B}" type="presParOf" srcId="{8FD383E7-80E1-48C6-8CA0-70801846599C}" destId="{6C3F2809-309A-4263-B818-F649943C83B0}" srcOrd="2" destOrd="0" presId="urn:microsoft.com/office/officeart/2005/8/layout/list1"/>
    <dgm:cxn modelId="{B0D54F43-8D82-490B-9E56-3C1966820AA7}" type="presParOf" srcId="{8FD383E7-80E1-48C6-8CA0-70801846599C}" destId="{E4A96DD6-1FA3-4FE8-8EA0-04F65223DAB3}" srcOrd="3" destOrd="0" presId="urn:microsoft.com/office/officeart/2005/8/layout/list1"/>
    <dgm:cxn modelId="{E3595A79-A0E1-4C09-8426-57F04E67294F}" type="presParOf" srcId="{8FD383E7-80E1-48C6-8CA0-70801846599C}" destId="{0D13F82C-D932-4495-99A9-8E72727A5730}" srcOrd="4" destOrd="0" presId="urn:microsoft.com/office/officeart/2005/8/layout/list1"/>
    <dgm:cxn modelId="{BEF52F92-B884-426C-9A38-FFA297687277}" type="presParOf" srcId="{0D13F82C-D932-4495-99A9-8E72727A5730}" destId="{F3E7CB72-B9B5-4238-AE31-723BAC474E0D}" srcOrd="0" destOrd="0" presId="urn:microsoft.com/office/officeart/2005/8/layout/list1"/>
    <dgm:cxn modelId="{77EF3A36-D202-4E46-89AF-551BB10A2D54}" type="presParOf" srcId="{0D13F82C-D932-4495-99A9-8E72727A5730}" destId="{AF74746B-6748-47AB-B79C-47753DC5EB9D}" srcOrd="1" destOrd="0" presId="urn:microsoft.com/office/officeart/2005/8/layout/list1"/>
    <dgm:cxn modelId="{9EA6B35F-4C2F-4FE3-B58A-A49C839E5E15}" type="presParOf" srcId="{8FD383E7-80E1-48C6-8CA0-70801846599C}" destId="{9457BEEC-B644-4E32-8C1A-27491A94C669}" srcOrd="5" destOrd="0" presId="urn:microsoft.com/office/officeart/2005/8/layout/list1"/>
    <dgm:cxn modelId="{7F8C3D43-DD6D-48A3-907C-1690B4A1D3D7}" type="presParOf" srcId="{8FD383E7-80E1-48C6-8CA0-70801846599C}" destId="{8F3E0E88-FE53-4B53-B49B-14FC845A01D9}" srcOrd="6" destOrd="0" presId="urn:microsoft.com/office/officeart/2005/8/layout/list1"/>
    <dgm:cxn modelId="{2AF60866-ED1B-4336-B722-B33E16F2000C}" type="presParOf" srcId="{8FD383E7-80E1-48C6-8CA0-70801846599C}" destId="{796C1827-223C-4E8C-B255-27AFA4F3135B}" srcOrd="7" destOrd="0" presId="urn:microsoft.com/office/officeart/2005/8/layout/list1"/>
    <dgm:cxn modelId="{B94C3876-EAD4-43DA-AB12-F2D6625E4A65}" type="presParOf" srcId="{8FD383E7-80E1-48C6-8CA0-70801846599C}" destId="{3620A22A-B0A5-483A-B0E4-A64D5B9FF2CE}" srcOrd="8" destOrd="0" presId="urn:microsoft.com/office/officeart/2005/8/layout/list1"/>
    <dgm:cxn modelId="{0A96F227-058C-4213-B678-D3AB27998196}" type="presParOf" srcId="{3620A22A-B0A5-483A-B0E4-A64D5B9FF2CE}" destId="{67FAE62B-1E46-4EF0-976A-D2C3E51D1875}" srcOrd="0" destOrd="0" presId="urn:microsoft.com/office/officeart/2005/8/layout/list1"/>
    <dgm:cxn modelId="{C1204602-201A-4B79-BE1A-1F18B12F181B}" type="presParOf" srcId="{3620A22A-B0A5-483A-B0E4-A64D5B9FF2CE}" destId="{2774A4A7-6972-4DEB-B770-78A03819A165}" srcOrd="1" destOrd="0" presId="urn:microsoft.com/office/officeart/2005/8/layout/list1"/>
    <dgm:cxn modelId="{429C419D-123C-4A09-9761-89B0100E864F}" type="presParOf" srcId="{8FD383E7-80E1-48C6-8CA0-70801846599C}" destId="{B5946CB9-3F5B-4BFE-BAA0-740B88A95ED8}" srcOrd="9" destOrd="0" presId="urn:microsoft.com/office/officeart/2005/8/layout/list1"/>
    <dgm:cxn modelId="{535B0653-5AD8-4E2D-8DB5-85EDA2B79E8F}" type="presParOf" srcId="{8FD383E7-80E1-48C6-8CA0-70801846599C}" destId="{34FD4BC0-46E3-4DF8-BDA0-ED0778836CC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68542-1F44-4D99-A213-0F0DD0AD7C1C}" type="datetimeFigureOut">
              <a:rPr lang="ru-RU" smtClean="0"/>
              <a:t>02.12.2013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D4C17-4EA1-4453-87DE-EF3CE0AEC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223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>
              <a:ea typeface="ＭＳ Ｐゴシック" pitchFamily="34" charset="-128"/>
            </a:endParaRP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B005DDE-2D28-441F-AC81-9D0FC89ACEB2}" type="slidenum">
              <a:rPr lang="ru-RU" altLang="ru-RU">
                <a:solidFill>
                  <a:prstClr val="black"/>
                </a:solidFill>
                <a:cs typeface="Arial" charset="0"/>
              </a:rPr>
              <a:pPr eaLnBrk="1" hangingPunct="1"/>
              <a:t>1</a:t>
            </a:fld>
            <a:endParaRPr lang="ru-RU" altLang="ru-RU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4077072"/>
            <a:ext cx="6696744" cy="1728192"/>
          </a:xfrm>
        </p:spPr>
        <p:txBody>
          <a:bodyPr anchor="b"/>
          <a:lstStyle>
            <a:lvl1pPr algn="l">
              <a:defRPr sz="3200">
                <a:solidFill>
                  <a:srgbClr val="F5F5F5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780856"/>
            <a:ext cx="6696744" cy="88850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rgbClr val="F5F5F5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7950" y="6303963"/>
            <a:ext cx="208756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71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08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034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1556792"/>
            <a:ext cx="5680720" cy="1392560"/>
          </a:xfrm>
        </p:spPr>
        <p:txBody>
          <a:bodyPr/>
          <a:lstStyle>
            <a:lvl1pPr marL="0" indent="0" algn="ctr" eaLnBrk="1" hangingPunct="1">
              <a:lnSpc>
                <a:spcPct val="150000"/>
              </a:lnSpc>
              <a:buFont typeface="Arial" charset="0"/>
              <a:buNone/>
              <a:defRPr sz="3200">
                <a:solidFill>
                  <a:srgbClr val="F5F5F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F5F5F5"/>
                </a:solidFill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5F5F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5F5F5"/>
                </a:solidFill>
              </a:defRPr>
            </a:lvl1pPr>
          </a:lstStyle>
          <a:p>
            <a:pPr>
              <a:defRPr/>
            </a:pPr>
            <a:fld id="{1FB14EBE-97E7-44FB-973F-F48980867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026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1196753"/>
            <a:ext cx="5112568" cy="1368151"/>
          </a:xfrm>
          <a:prstGeom prst="rect">
            <a:avLst/>
          </a:prstGeom>
        </p:spPr>
        <p:txBody>
          <a:bodyPr/>
          <a:lstStyle>
            <a:lvl1pPr>
              <a:defRPr sz="3200" b="0" spc="-150" baseline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3779838" y="2708275"/>
            <a:ext cx="21336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11805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00" y="116632"/>
            <a:ext cx="7848000" cy="540000"/>
          </a:xfrm>
          <a:prstGeom prst="rect">
            <a:avLst/>
          </a:prstGeom>
        </p:spPr>
        <p:txBody>
          <a:bodyPr lIns="0" tIns="0" rIns="72000" bIns="0"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0"/>
          </p:nvPr>
        </p:nvSpPr>
        <p:spPr>
          <a:xfrm>
            <a:off x="468313" y="1052513"/>
            <a:ext cx="8496300" cy="5616575"/>
          </a:xfrm>
          <a:prstGeom prst="rect">
            <a:avLst/>
          </a:prstGeom>
        </p:spPr>
        <p:txBody>
          <a:bodyPr lIns="108000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914400" indent="-457200">
              <a:buFontTx/>
              <a:buBlip>
                <a:blip r:embed="rId2"/>
              </a:buBlip>
              <a:defRPr/>
            </a:lvl2pPr>
            <a:lvl3pPr marL="1371600" indent="-457200">
              <a:buClr>
                <a:srgbClr val="115C9B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115C9B"/>
              </a:buClr>
              <a:buFont typeface="Wingdings" pitchFamily="2" charset="2"/>
              <a:buChar char="§"/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406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2"/>
          <p:cNvGraphicFramePr/>
          <p:nvPr userDrawn="1"/>
        </p:nvGraphicFramePr>
        <p:xfrm>
          <a:off x="503238" y="1196752"/>
          <a:ext cx="8317233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303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16"/>
          <p:cNvSpPr>
            <a:spLocks noChangeArrowheads="1"/>
          </p:cNvSpPr>
          <p:nvPr userDrawn="1"/>
        </p:nvSpPr>
        <p:spPr bwMode="auto">
          <a:xfrm>
            <a:off x="500063" y="1412875"/>
            <a:ext cx="8104187" cy="5256213"/>
          </a:xfrm>
          <a:prstGeom prst="roundRect">
            <a:avLst>
              <a:gd name="adj" fmla="val 1819"/>
            </a:avLst>
          </a:prstGeom>
          <a:gradFill rotWithShape="1">
            <a:gsLst>
              <a:gs pos="0">
                <a:srgbClr val="115C9B"/>
              </a:gs>
              <a:gs pos="20000">
                <a:srgbClr val="1F497D"/>
              </a:gs>
              <a:gs pos="100000">
                <a:srgbClr val="17375E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FFFFFF"/>
                </a:solidFill>
                <a:cs typeface="Arial" charset="0"/>
              </a:rPr>
              <a:t>ИЗМЕНЕНИЯ:  </a:t>
            </a:r>
            <a:r>
              <a:rPr lang="ru-RU" altLang="ru-RU" smtClean="0">
                <a:solidFill>
                  <a:srgbClr val="FFFFFF"/>
                </a:solidFill>
                <a:cs typeface="Arial" charset="0"/>
              </a:rPr>
              <a:t>Общий прирост финансирования </a:t>
            </a:r>
            <a:r>
              <a:rPr lang="en-US" altLang="ru-RU" smtClean="0">
                <a:solidFill>
                  <a:srgbClr val="FFFFFF"/>
                </a:solidFill>
                <a:cs typeface="Arial" charset="0"/>
              </a:rPr>
              <a:t>&gt;30%</a:t>
            </a:r>
            <a:endParaRPr lang="ru-RU" altLang="ru-RU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Выноска со стрелкой вправо 6"/>
          <p:cNvSpPr>
            <a:spLocks noChangeArrowheads="1"/>
          </p:cNvSpPr>
          <p:nvPr userDrawn="1"/>
        </p:nvSpPr>
        <p:spPr bwMode="auto">
          <a:xfrm>
            <a:off x="2357438" y="2017713"/>
            <a:ext cx="914400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 rotWithShape="1">
            <a:gsLst>
              <a:gs pos="0">
                <a:srgbClr val="D9D9D9"/>
              </a:gs>
              <a:gs pos="35000">
                <a:srgbClr val="F2F2F2"/>
              </a:gs>
              <a:gs pos="100000">
                <a:srgbClr val="D9D9D9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" name="Скругленный прямоугольник 7"/>
          <p:cNvSpPr>
            <a:spLocks noChangeArrowheads="1"/>
          </p:cNvSpPr>
          <p:nvPr userDrawn="1"/>
        </p:nvSpPr>
        <p:spPr bwMode="auto">
          <a:xfrm>
            <a:off x="611188" y="1974850"/>
            <a:ext cx="2376487" cy="4630738"/>
          </a:xfrm>
          <a:prstGeom prst="roundRect">
            <a:avLst>
              <a:gd name="adj" fmla="val 5551"/>
            </a:avLst>
          </a:prstGeom>
          <a:gradFill rotWithShape="1">
            <a:gsLst>
              <a:gs pos="0">
                <a:srgbClr val="DEDEDE"/>
              </a:gs>
              <a:gs pos="64999">
                <a:srgbClr val="F2F2F2"/>
              </a:gs>
              <a:gs pos="100000">
                <a:srgbClr val="BFBFBF"/>
              </a:gs>
            </a:gsLst>
            <a:lin ang="5400000" scaled="1"/>
          </a:gradFill>
          <a:ln>
            <a:noFill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000000"/>
                </a:solidFill>
                <a:cs typeface="Arial" charset="0"/>
              </a:rPr>
              <a:t>МЕРОПРИЯТИЯ</a:t>
            </a:r>
          </a:p>
        </p:txBody>
      </p:sp>
      <p:sp>
        <p:nvSpPr>
          <p:cNvPr id="6" name="Скругленный прямоугольник 6"/>
          <p:cNvSpPr>
            <a:spLocks noChangeArrowheads="1"/>
          </p:cNvSpPr>
          <p:nvPr userDrawn="1"/>
        </p:nvSpPr>
        <p:spPr bwMode="auto">
          <a:xfrm>
            <a:off x="3276600" y="1974850"/>
            <a:ext cx="5256213" cy="4630738"/>
          </a:xfrm>
          <a:prstGeom prst="roundRect">
            <a:avLst>
              <a:gd name="adj" fmla="val 1444"/>
            </a:avLst>
          </a:prstGeom>
          <a:gradFill rotWithShape="1">
            <a:gsLst>
              <a:gs pos="0">
                <a:srgbClr val="DEDEDE"/>
              </a:gs>
              <a:gs pos="64999">
                <a:srgbClr val="F2F2F2"/>
              </a:gs>
              <a:gs pos="100000">
                <a:srgbClr val="BFBFBF"/>
              </a:gs>
            </a:gsLst>
            <a:lin ang="5400000" scaled="1"/>
          </a:gradFill>
          <a:ln>
            <a:noFill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000000"/>
                </a:solidFill>
                <a:cs typeface="Arial" charset="0"/>
              </a:rPr>
              <a:t>РЕЗУЛЬТАТЫ</a:t>
            </a:r>
          </a:p>
        </p:txBody>
      </p:sp>
      <p:sp>
        <p:nvSpPr>
          <p:cNvPr id="7" name="Скругленный прямоугольник 7"/>
          <p:cNvSpPr/>
          <p:nvPr userDrawn="1"/>
        </p:nvSpPr>
        <p:spPr>
          <a:xfrm>
            <a:off x="755650" y="2443163"/>
            <a:ext cx="2016125" cy="481012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Капитальный ремонт</a:t>
            </a:r>
          </a:p>
        </p:txBody>
      </p:sp>
      <p:sp>
        <p:nvSpPr>
          <p:cNvPr id="8" name="Скругленный прямоугольник 8"/>
          <p:cNvSpPr/>
          <p:nvPr userDrawn="1"/>
        </p:nvSpPr>
        <p:spPr>
          <a:xfrm>
            <a:off x="3384550" y="2443163"/>
            <a:ext cx="5075238" cy="496887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+66% объектов по сравнению с 2010 г.</a:t>
            </a:r>
          </a:p>
        </p:txBody>
      </p:sp>
      <p:sp>
        <p:nvSpPr>
          <p:cNvPr id="9" name="Скругленный прямоугольник 6"/>
          <p:cNvSpPr/>
          <p:nvPr userDrawn="1"/>
        </p:nvSpPr>
        <p:spPr>
          <a:xfrm>
            <a:off x="755650" y="2995613"/>
            <a:ext cx="2016125" cy="392112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Текущий ремонт</a:t>
            </a:r>
          </a:p>
        </p:txBody>
      </p:sp>
      <p:sp>
        <p:nvSpPr>
          <p:cNvPr id="10" name="Скругленный прямоугольник 6"/>
          <p:cNvSpPr/>
          <p:nvPr userDrawn="1"/>
        </p:nvSpPr>
        <p:spPr>
          <a:xfrm>
            <a:off x="755650" y="3459163"/>
            <a:ext cx="2016125" cy="500062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Благоустройство территорий</a:t>
            </a:r>
          </a:p>
        </p:txBody>
      </p:sp>
      <p:sp>
        <p:nvSpPr>
          <p:cNvPr id="11" name="Скругленный прямоугольник 6"/>
          <p:cNvSpPr/>
          <p:nvPr userDrawn="1"/>
        </p:nvSpPr>
        <p:spPr>
          <a:xfrm>
            <a:off x="755650" y="5446713"/>
            <a:ext cx="2016125" cy="99060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Развитие материально-технической базы</a:t>
            </a:r>
          </a:p>
        </p:txBody>
      </p:sp>
      <p:sp>
        <p:nvSpPr>
          <p:cNvPr id="12" name="Скругленный прямоугольник 6"/>
          <p:cNvSpPr/>
          <p:nvPr userDrawn="1"/>
        </p:nvSpPr>
        <p:spPr>
          <a:xfrm>
            <a:off x="755650" y="4030663"/>
            <a:ext cx="2016125" cy="500062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Строительство новых объектов</a:t>
            </a:r>
          </a:p>
        </p:txBody>
      </p:sp>
      <p:sp>
        <p:nvSpPr>
          <p:cNvPr id="13" name="Скругленный прямоугольник 6"/>
          <p:cNvSpPr/>
          <p:nvPr userDrawn="1"/>
        </p:nvSpPr>
        <p:spPr>
          <a:xfrm>
            <a:off x="755650" y="4602163"/>
            <a:ext cx="2016125" cy="77152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Устранение очередности в ДОУ</a:t>
            </a:r>
          </a:p>
        </p:txBody>
      </p:sp>
      <p:sp>
        <p:nvSpPr>
          <p:cNvPr id="14" name="Скругленный прямоугольник 7"/>
          <p:cNvSpPr/>
          <p:nvPr userDrawn="1"/>
        </p:nvSpPr>
        <p:spPr>
          <a:xfrm>
            <a:off x="3384550" y="3013075"/>
            <a:ext cx="5075238" cy="38893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+107% объектов по сравнению с 2010 г.</a:t>
            </a:r>
          </a:p>
        </p:txBody>
      </p:sp>
      <p:sp>
        <p:nvSpPr>
          <p:cNvPr id="15" name="Скругленный прямоугольник 7"/>
          <p:cNvSpPr/>
          <p:nvPr userDrawn="1"/>
        </p:nvSpPr>
        <p:spPr>
          <a:xfrm>
            <a:off x="3384550" y="3475038"/>
            <a:ext cx="5075238" cy="500062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2450 объектов на 8,8 млрд. руб.</a:t>
            </a:r>
          </a:p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В 2010 г. средства не выделялись</a:t>
            </a:r>
          </a:p>
        </p:txBody>
      </p:sp>
      <p:sp>
        <p:nvSpPr>
          <p:cNvPr id="16" name="Скругленный прямоугольник 7"/>
          <p:cNvSpPr/>
          <p:nvPr userDrawn="1"/>
        </p:nvSpPr>
        <p:spPr>
          <a:xfrm>
            <a:off x="3384550" y="4046538"/>
            <a:ext cx="5075238" cy="500062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+85% объектов  введено в эксплуатацию по сравнению с 2010 г.</a:t>
            </a:r>
          </a:p>
        </p:txBody>
      </p:sp>
      <p:sp>
        <p:nvSpPr>
          <p:cNvPr id="17" name="Скругленный прямоугольник 7"/>
          <p:cNvSpPr/>
          <p:nvPr userDrawn="1"/>
        </p:nvSpPr>
        <p:spPr>
          <a:xfrm>
            <a:off x="3384550" y="4618038"/>
            <a:ext cx="5075238" cy="77152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+ 50  000 дополнительных мест в  ДОУ</a:t>
            </a:r>
          </a:p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На 26.12.11 очередь – «0»</a:t>
            </a:r>
          </a:p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+104 семейных детских сада по сравнению с 2010 г.</a:t>
            </a:r>
          </a:p>
        </p:txBody>
      </p:sp>
      <p:sp>
        <p:nvSpPr>
          <p:cNvPr id="18" name="Скругленный прямоугольник 7"/>
          <p:cNvSpPr/>
          <p:nvPr userDrawn="1"/>
        </p:nvSpPr>
        <p:spPr>
          <a:xfrm>
            <a:off x="3384550" y="5461000"/>
            <a:ext cx="5075238" cy="99218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1438" indent="-28575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+55% ОУ охвачено по сравнению с 2010 г.*</a:t>
            </a:r>
          </a:p>
          <a:p>
            <a:pPr marL="71438" indent="-28575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Удовлетворены потребности начальной школы</a:t>
            </a:r>
          </a:p>
          <a:p>
            <a:pPr marL="71438" indent="-28575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Приобретено более 60 000 ед. компьютерной техники</a:t>
            </a:r>
          </a:p>
          <a:p>
            <a:pPr marL="71438" indent="-28575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100% ОУ  интернетезировано. Все школы – 10 мгб.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360000" y="144000"/>
            <a:ext cx="7848000" cy="540000"/>
          </a:xfrm>
          <a:prstGeom prst="rect">
            <a:avLst/>
          </a:prstGeom>
        </p:spPr>
        <p:txBody>
          <a:bodyPr lIns="0" tIns="0" rIns="72000" bIns="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129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00" y="116632"/>
            <a:ext cx="7848000" cy="540000"/>
          </a:xfrm>
          <a:prstGeom prst="rect">
            <a:avLst/>
          </a:prstGeom>
        </p:spPr>
        <p:txBody>
          <a:bodyPr lIns="0" tIns="0" rIns="72000" bIns="0"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0"/>
          </p:nvPr>
        </p:nvSpPr>
        <p:spPr>
          <a:xfrm>
            <a:off x="468313" y="1052513"/>
            <a:ext cx="8496300" cy="5616575"/>
          </a:xfrm>
          <a:prstGeom prst="rect">
            <a:avLst/>
          </a:prstGeom>
        </p:spPr>
        <p:txBody>
          <a:bodyPr lIns="108000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914400" indent="-457200">
              <a:buFontTx/>
              <a:buBlip>
                <a:blip r:embed="rId2"/>
              </a:buBlip>
              <a:defRPr/>
            </a:lvl2pPr>
            <a:lvl3pPr marL="1371600" indent="-457200">
              <a:buClr>
                <a:srgbClr val="115C9B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115C9B"/>
              </a:buClr>
              <a:buFont typeface="Wingdings" pitchFamily="2" charset="2"/>
              <a:buChar char="§"/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654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1556792"/>
            <a:ext cx="5680720" cy="1392560"/>
          </a:xfrm>
          <a:prstGeom prst="rect">
            <a:avLst/>
          </a:prstGeom>
        </p:spPr>
        <p:txBody>
          <a:bodyPr/>
          <a:lstStyle>
            <a:lvl1pPr marL="0" indent="0" algn="ctr" eaLnBrk="1" hangingPunct="1">
              <a:lnSpc>
                <a:spcPct val="150000"/>
              </a:lnSpc>
              <a:buFont typeface="Arial" charset="0"/>
              <a:buNone/>
              <a:defRPr sz="3200">
                <a:solidFill>
                  <a:srgbClr val="F5F5F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5F5F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5F5F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5F5F5"/>
                </a:solidFill>
              </a:defRPr>
            </a:lvl1pPr>
          </a:lstStyle>
          <a:p>
            <a:pPr>
              <a:defRPr/>
            </a:pPr>
            <a:fld id="{A4CA2C1F-DCF9-42D5-875C-31869DB19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294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2B53C-9501-4D52-9C44-5A8EE36CD1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06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24" y="188640"/>
            <a:ext cx="7941568" cy="648072"/>
          </a:xfrm>
        </p:spPr>
        <p:txBody>
          <a:bodyPr/>
          <a:lstStyle>
            <a:lvl1pPr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928992" cy="5328592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>
                <a:solidFill>
                  <a:srgbClr val="1F497D"/>
                </a:solidFill>
              </a:defRPr>
            </a:lvl1pPr>
            <a:lvl2pPr marL="742950" indent="-285750">
              <a:buClr>
                <a:srgbClr val="005793"/>
              </a:buClr>
              <a:buFont typeface="Wingdings" charset="2"/>
              <a:buChar char="ü"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1143000" indent="-228600">
              <a:buClr>
                <a:srgbClr val="005793"/>
              </a:buClr>
              <a:buSzPct val="119000"/>
              <a:buFont typeface="Wingdings" charset="2"/>
              <a:buChar char="§"/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buClr>
                <a:srgbClr val="005793"/>
              </a:buCl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buClr>
                <a:srgbClr val="005793"/>
              </a:buCl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468313" y="6453188"/>
            <a:ext cx="8567737" cy="365125"/>
          </a:xfrm>
        </p:spPr>
        <p:txBody>
          <a:bodyPr/>
          <a:lstStyle>
            <a:lvl1pPr>
              <a:defRPr>
                <a:solidFill>
                  <a:srgbClr val="115C9B"/>
                </a:solidFill>
              </a:defRPr>
            </a:lvl1pPr>
          </a:lstStyle>
          <a:p>
            <a:pPr>
              <a:defRPr/>
            </a:pPr>
            <a:fld id="{78B5E579-74FE-445A-8FFE-62833A243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129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1196753"/>
            <a:ext cx="5112568" cy="1368151"/>
          </a:xfrm>
          <a:prstGeom prst="rect">
            <a:avLst/>
          </a:prstGeom>
        </p:spPr>
        <p:txBody>
          <a:bodyPr/>
          <a:lstStyle>
            <a:lvl1pPr>
              <a:defRPr sz="3200" b="0" spc="-150" baseline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3779838" y="2708275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F497D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173503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2"/>
          <p:cNvGraphicFramePr/>
          <p:nvPr userDrawn="1"/>
        </p:nvGraphicFramePr>
        <p:xfrm>
          <a:off x="503238" y="1196752"/>
          <a:ext cx="8317233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4364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16"/>
          <p:cNvSpPr>
            <a:spLocks noChangeArrowheads="1"/>
          </p:cNvSpPr>
          <p:nvPr userDrawn="1"/>
        </p:nvSpPr>
        <p:spPr bwMode="auto">
          <a:xfrm>
            <a:off x="500063" y="1412875"/>
            <a:ext cx="8104187" cy="5256213"/>
          </a:xfrm>
          <a:prstGeom prst="roundRect">
            <a:avLst>
              <a:gd name="adj" fmla="val 1819"/>
            </a:avLst>
          </a:prstGeom>
          <a:gradFill rotWithShape="1">
            <a:gsLst>
              <a:gs pos="0">
                <a:srgbClr val="115C9B"/>
              </a:gs>
              <a:gs pos="20000">
                <a:srgbClr val="1F497D"/>
              </a:gs>
              <a:gs pos="100000">
                <a:srgbClr val="17375E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mtClean="0">
                <a:solidFill>
                  <a:srgbClr val="FFFFFF"/>
                </a:solidFill>
                <a:cs typeface="Arial" charset="0"/>
              </a:rPr>
              <a:t>ИЗМЕНЕНИЯ:  </a:t>
            </a:r>
            <a:r>
              <a:rPr lang="ru-RU" altLang="ru-RU" smtClean="0">
                <a:solidFill>
                  <a:srgbClr val="FFFFFF"/>
                </a:solidFill>
                <a:cs typeface="Arial" charset="0"/>
              </a:rPr>
              <a:t>Общий прирост финансирования </a:t>
            </a:r>
            <a:r>
              <a:rPr lang="en-US" altLang="ru-RU" smtClean="0">
                <a:solidFill>
                  <a:srgbClr val="FFFFFF"/>
                </a:solidFill>
                <a:cs typeface="Arial" charset="0"/>
              </a:rPr>
              <a:t>&gt;30%</a:t>
            </a:r>
            <a:endParaRPr lang="ru-RU" altLang="ru-RU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Выноска со стрелкой вправо 6"/>
          <p:cNvSpPr>
            <a:spLocks noChangeArrowheads="1"/>
          </p:cNvSpPr>
          <p:nvPr userDrawn="1"/>
        </p:nvSpPr>
        <p:spPr bwMode="auto">
          <a:xfrm>
            <a:off x="2357438" y="2017713"/>
            <a:ext cx="914400" cy="9144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 rotWithShape="1">
            <a:gsLst>
              <a:gs pos="0">
                <a:srgbClr val="D9D9D9"/>
              </a:gs>
              <a:gs pos="35000">
                <a:srgbClr val="F2F2F2"/>
              </a:gs>
              <a:gs pos="100000">
                <a:srgbClr val="D9D9D9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" name="Скругленный прямоугольник 7"/>
          <p:cNvSpPr>
            <a:spLocks noChangeArrowheads="1"/>
          </p:cNvSpPr>
          <p:nvPr userDrawn="1"/>
        </p:nvSpPr>
        <p:spPr bwMode="auto">
          <a:xfrm>
            <a:off x="611188" y="1974850"/>
            <a:ext cx="2376487" cy="4630738"/>
          </a:xfrm>
          <a:prstGeom prst="roundRect">
            <a:avLst>
              <a:gd name="adj" fmla="val 5551"/>
            </a:avLst>
          </a:prstGeom>
          <a:gradFill rotWithShape="1">
            <a:gsLst>
              <a:gs pos="0">
                <a:srgbClr val="DEDEDE"/>
              </a:gs>
              <a:gs pos="64999">
                <a:srgbClr val="F2F2F2"/>
              </a:gs>
              <a:gs pos="100000">
                <a:srgbClr val="BFBFBF"/>
              </a:gs>
            </a:gsLst>
            <a:lin ang="5400000" scaled="1"/>
          </a:gradFill>
          <a:ln>
            <a:noFill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000000"/>
                </a:solidFill>
                <a:cs typeface="Arial" charset="0"/>
              </a:rPr>
              <a:t>МЕРОПРИЯТИЯ</a:t>
            </a:r>
          </a:p>
        </p:txBody>
      </p:sp>
      <p:sp>
        <p:nvSpPr>
          <p:cNvPr id="6" name="Скругленный прямоугольник 6"/>
          <p:cNvSpPr>
            <a:spLocks noChangeArrowheads="1"/>
          </p:cNvSpPr>
          <p:nvPr userDrawn="1"/>
        </p:nvSpPr>
        <p:spPr bwMode="auto">
          <a:xfrm>
            <a:off x="3276600" y="1974850"/>
            <a:ext cx="5256213" cy="4630738"/>
          </a:xfrm>
          <a:prstGeom prst="roundRect">
            <a:avLst>
              <a:gd name="adj" fmla="val 1444"/>
            </a:avLst>
          </a:prstGeom>
          <a:gradFill rotWithShape="1">
            <a:gsLst>
              <a:gs pos="0">
                <a:srgbClr val="DEDEDE"/>
              </a:gs>
              <a:gs pos="64999">
                <a:srgbClr val="F2F2F2"/>
              </a:gs>
              <a:gs pos="100000">
                <a:srgbClr val="BFBFBF"/>
              </a:gs>
            </a:gsLst>
            <a:lin ang="5400000" scaled="1"/>
          </a:gradFill>
          <a:ln>
            <a:noFill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smtClean="0">
                <a:solidFill>
                  <a:srgbClr val="000000"/>
                </a:solidFill>
                <a:cs typeface="Arial" charset="0"/>
              </a:rPr>
              <a:t>РЕЗУЛЬТАТЫ</a:t>
            </a:r>
          </a:p>
        </p:txBody>
      </p:sp>
      <p:sp>
        <p:nvSpPr>
          <p:cNvPr id="7" name="Скругленный прямоугольник 7"/>
          <p:cNvSpPr/>
          <p:nvPr userDrawn="1"/>
        </p:nvSpPr>
        <p:spPr>
          <a:xfrm>
            <a:off x="755650" y="2443163"/>
            <a:ext cx="2016125" cy="481012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Капитальный ремонт</a:t>
            </a:r>
          </a:p>
        </p:txBody>
      </p:sp>
      <p:sp>
        <p:nvSpPr>
          <p:cNvPr id="8" name="Скругленный прямоугольник 8"/>
          <p:cNvSpPr/>
          <p:nvPr userDrawn="1"/>
        </p:nvSpPr>
        <p:spPr>
          <a:xfrm>
            <a:off x="3384550" y="2443163"/>
            <a:ext cx="5075238" cy="496887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+66% объектов по сравнению с 2010 г.</a:t>
            </a:r>
          </a:p>
        </p:txBody>
      </p:sp>
      <p:sp>
        <p:nvSpPr>
          <p:cNvPr id="9" name="Скругленный прямоугольник 6"/>
          <p:cNvSpPr/>
          <p:nvPr userDrawn="1"/>
        </p:nvSpPr>
        <p:spPr>
          <a:xfrm>
            <a:off x="755650" y="2995613"/>
            <a:ext cx="2016125" cy="392112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Текущий ремонт</a:t>
            </a:r>
          </a:p>
        </p:txBody>
      </p:sp>
      <p:sp>
        <p:nvSpPr>
          <p:cNvPr id="10" name="Скругленный прямоугольник 6"/>
          <p:cNvSpPr/>
          <p:nvPr userDrawn="1"/>
        </p:nvSpPr>
        <p:spPr>
          <a:xfrm>
            <a:off x="755650" y="3459163"/>
            <a:ext cx="2016125" cy="500062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Благоустройство территорий</a:t>
            </a:r>
          </a:p>
        </p:txBody>
      </p:sp>
      <p:sp>
        <p:nvSpPr>
          <p:cNvPr id="11" name="Скругленный прямоугольник 6"/>
          <p:cNvSpPr/>
          <p:nvPr userDrawn="1"/>
        </p:nvSpPr>
        <p:spPr>
          <a:xfrm>
            <a:off x="755650" y="5446713"/>
            <a:ext cx="2016125" cy="99060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Развитие материально-технической базы</a:t>
            </a:r>
          </a:p>
        </p:txBody>
      </p:sp>
      <p:sp>
        <p:nvSpPr>
          <p:cNvPr id="12" name="Скругленный прямоугольник 6"/>
          <p:cNvSpPr/>
          <p:nvPr userDrawn="1"/>
        </p:nvSpPr>
        <p:spPr>
          <a:xfrm>
            <a:off x="755650" y="4030663"/>
            <a:ext cx="2016125" cy="500062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Строительство новых объектов</a:t>
            </a:r>
          </a:p>
        </p:txBody>
      </p:sp>
      <p:sp>
        <p:nvSpPr>
          <p:cNvPr id="13" name="Скругленный прямоугольник 6"/>
          <p:cNvSpPr/>
          <p:nvPr userDrawn="1"/>
        </p:nvSpPr>
        <p:spPr>
          <a:xfrm>
            <a:off x="755650" y="4602163"/>
            <a:ext cx="2016125" cy="77152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Устранение очередности в ДОУ</a:t>
            </a:r>
          </a:p>
        </p:txBody>
      </p:sp>
      <p:sp>
        <p:nvSpPr>
          <p:cNvPr id="14" name="Скругленный прямоугольник 7"/>
          <p:cNvSpPr/>
          <p:nvPr userDrawn="1"/>
        </p:nvSpPr>
        <p:spPr>
          <a:xfrm>
            <a:off x="3384550" y="3013075"/>
            <a:ext cx="5075238" cy="38893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+107% объектов по сравнению с 2010 г.</a:t>
            </a:r>
          </a:p>
        </p:txBody>
      </p:sp>
      <p:sp>
        <p:nvSpPr>
          <p:cNvPr id="15" name="Скругленный прямоугольник 7"/>
          <p:cNvSpPr/>
          <p:nvPr userDrawn="1"/>
        </p:nvSpPr>
        <p:spPr>
          <a:xfrm>
            <a:off x="3384550" y="3475038"/>
            <a:ext cx="5075238" cy="500062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2450 объектов на 8,8 млрд. руб.</a:t>
            </a:r>
          </a:p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В 2010 г. средства не выделялись</a:t>
            </a:r>
          </a:p>
        </p:txBody>
      </p:sp>
      <p:sp>
        <p:nvSpPr>
          <p:cNvPr id="16" name="Скругленный прямоугольник 7"/>
          <p:cNvSpPr/>
          <p:nvPr userDrawn="1"/>
        </p:nvSpPr>
        <p:spPr>
          <a:xfrm>
            <a:off x="3384550" y="4046538"/>
            <a:ext cx="5075238" cy="500062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+85% объектов  введено в эксплуатацию по сравнению с 2010 г.</a:t>
            </a:r>
          </a:p>
        </p:txBody>
      </p:sp>
      <p:sp>
        <p:nvSpPr>
          <p:cNvPr id="17" name="Скругленный прямоугольник 7"/>
          <p:cNvSpPr/>
          <p:nvPr userDrawn="1"/>
        </p:nvSpPr>
        <p:spPr>
          <a:xfrm>
            <a:off x="3384550" y="4618038"/>
            <a:ext cx="5075238" cy="771525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+ 50  000 дополнительных мест в  ДОУ</a:t>
            </a:r>
          </a:p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На 26.12.11 очередь – «0»</a:t>
            </a:r>
          </a:p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+104 семейных детских сада по сравнению с 2010 г.</a:t>
            </a:r>
          </a:p>
        </p:txBody>
      </p:sp>
      <p:sp>
        <p:nvSpPr>
          <p:cNvPr id="18" name="Скругленный прямоугольник 7"/>
          <p:cNvSpPr/>
          <p:nvPr userDrawn="1"/>
        </p:nvSpPr>
        <p:spPr>
          <a:xfrm>
            <a:off x="3384550" y="5461000"/>
            <a:ext cx="5075238" cy="99218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1438" indent="-28575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+55% ОУ охвачено по сравнению с 2010 г.*</a:t>
            </a:r>
          </a:p>
          <a:p>
            <a:pPr marL="71438" indent="-28575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Удовлетворены потребности начальной школы</a:t>
            </a:r>
          </a:p>
          <a:p>
            <a:pPr marL="71438" indent="-28575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Приобретено более 60 000 ед. компьютерной техники</a:t>
            </a:r>
          </a:p>
          <a:p>
            <a:pPr marL="71438" indent="-285750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ru-RU" sz="1600">
                <a:solidFill>
                  <a:srgbClr val="0D0D0D"/>
                </a:solidFill>
                <a:ea typeface="ＭＳ Ｐゴシック" charset="-128"/>
                <a:cs typeface="Arial" pitchFamily="34" charset="0"/>
              </a:rPr>
              <a:t>100% ОУ  интернетезировано. Все школы – 10 мгб.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360000" y="144000"/>
            <a:ext cx="7848000" cy="540000"/>
          </a:xfrm>
          <a:prstGeom prst="rect">
            <a:avLst/>
          </a:prstGeom>
        </p:spPr>
        <p:txBody>
          <a:bodyPr lIns="0" tIns="0" rIns="72000" bIns="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8214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00" y="116632"/>
            <a:ext cx="7848000" cy="540000"/>
          </a:xfrm>
          <a:prstGeom prst="rect">
            <a:avLst/>
          </a:prstGeom>
        </p:spPr>
        <p:txBody>
          <a:bodyPr lIns="0" tIns="0" rIns="72000" bIns="0" anchor="t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0"/>
          </p:nvPr>
        </p:nvSpPr>
        <p:spPr>
          <a:xfrm>
            <a:off x="468313" y="1052513"/>
            <a:ext cx="8496300" cy="5616575"/>
          </a:xfrm>
          <a:prstGeom prst="rect">
            <a:avLst/>
          </a:prstGeom>
        </p:spPr>
        <p:txBody>
          <a:bodyPr lIns="108000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914400" indent="-457200">
              <a:buFontTx/>
              <a:buBlip>
                <a:blip r:embed="rId2"/>
              </a:buBlip>
              <a:defRPr/>
            </a:lvl2pPr>
            <a:lvl3pPr marL="1371600" indent="-457200">
              <a:buClr>
                <a:srgbClr val="115C9B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115C9B"/>
              </a:buClr>
              <a:buFont typeface="Wingdings" pitchFamily="2" charset="2"/>
              <a:buChar char="§"/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409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1556792"/>
            <a:ext cx="5680720" cy="1392560"/>
          </a:xfrm>
          <a:prstGeom prst="rect">
            <a:avLst/>
          </a:prstGeom>
        </p:spPr>
        <p:txBody>
          <a:bodyPr/>
          <a:lstStyle>
            <a:lvl1pPr marL="0" indent="0" algn="ctr" eaLnBrk="1" hangingPunct="1">
              <a:lnSpc>
                <a:spcPct val="150000"/>
              </a:lnSpc>
              <a:buFont typeface="Arial" charset="0"/>
              <a:buNone/>
              <a:defRPr sz="3200">
                <a:solidFill>
                  <a:srgbClr val="F5F5F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5F5F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5F5F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5F5F5"/>
                </a:solidFill>
              </a:defRPr>
            </a:lvl1pPr>
          </a:lstStyle>
          <a:p>
            <a:pPr>
              <a:defRPr/>
            </a:pPr>
            <a:fld id="{A6E9652C-81D6-4C8D-B436-90520E1C3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5892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8763F-5FBA-4D96-A11D-14EE1AC0B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14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1196753"/>
            <a:ext cx="5112568" cy="1368151"/>
          </a:xfrm>
          <a:prstGeom prst="rect">
            <a:avLst/>
          </a:prstGeom>
        </p:spPr>
        <p:txBody>
          <a:bodyPr/>
          <a:lstStyle>
            <a:lvl1pPr>
              <a:defRPr sz="3200" b="0" spc="-150" baseline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3779838" y="2708275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F497D">
                    <a:lumMod val="50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188910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002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38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03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81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46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978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21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85750" y="274638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85750" y="1341438"/>
            <a:ext cx="82296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68313" y="6356350"/>
            <a:ext cx="82184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ＭＳ Ｐゴシック" charset="-128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999A40-825A-4076-BA48-61E37FE673E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17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15C9B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5C9B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5C9B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5C9B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5C9B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A479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A479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A479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2A479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15C9B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15C9B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15C9B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15C9B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15C9B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483768" y="4365104"/>
            <a:ext cx="6408737" cy="18000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/>
                <a:ea typeface="Times New Roman"/>
                <a:cs typeface="Times New Roman"/>
              </a:rPr>
              <a:t>Презентации инновационного опыта организаций дополнительного образования Департамента образования города Москвы</a:t>
            </a:r>
            <a:endParaRPr lang="ru-RU" altLang="ru-RU" sz="2400" dirty="0" smtClean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8759705"/>
      </p:ext>
    </p:extLst>
  </p:cSld>
  <p:clrMapOvr>
    <a:masterClrMapping/>
  </p:clrMapOvr>
  <p:transition spd="slow" advTm="1074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Инновации в дополнительном образовании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775" y="980728"/>
            <a:ext cx="8928992" cy="5328592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«Центр технологической поддержки образования  (ЦТПО) МГТУ «</a:t>
            </a:r>
            <a:r>
              <a:rPr lang="ru-RU" b="1" dirty="0" err="1"/>
              <a:t>Станкин</a:t>
            </a:r>
            <a:r>
              <a:rPr lang="ru-RU" b="1" dirty="0"/>
              <a:t>» и его роль в проекте создания сети ЦТПО Департамента образования г. Москвы»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ЦТПО </a:t>
            </a:r>
            <a:r>
              <a:rPr lang="ru-RU" dirty="0"/>
              <a:t>МГТУ «СТАНКИН», Московский государственный технологический университет «</a:t>
            </a:r>
            <a:r>
              <a:rPr lang="ru-RU" dirty="0" smtClean="0"/>
              <a:t>СТАНКИН»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B5E579-74FE-445A-8FFE-62833A2438E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2567" y="4653136"/>
            <a:ext cx="3889504" cy="212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18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77"/>
    </mc:Choice>
    <mc:Fallback xmlns="">
      <p:transition spd="slow" advTm="1087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Инновации в дополнительном образовании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«Реализация комплекса мероприятий направленных на повышение интереса детей к инженерному (автомобильному) образованию с элементами профориентации и мероприятия по повышению детской дорожно-транспортной культуры</a:t>
            </a:r>
            <a:r>
              <a:rPr lang="ru-RU" b="1" dirty="0" smtClean="0"/>
              <a:t>»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Государственное </a:t>
            </a:r>
            <a:r>
              <a:rPr lang="ru-RU" dirty="0"/>
              <a:t>бюджетное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образовательное </a:t>
            </a:r>
            <a:r>
              <a:rPr lang="ru-RU" dirty="0"/>
              <a:t>учреждение Московский городской детско-юношеский центр «Юный автомобилист»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B5E579-74FE-445A-8FFE-62833A2438E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508870" cy="189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79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2"/>
    </mc:Choice>
    <mc:Fallback xmlns="">
      <p:transition spd="slow" advTm="1098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Инновации в дополнительном образовании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«</a:t>
            </a:r>
            <a:r>
              <a:rPr lang="ru-RU" b="1" dirty="0"/>
              <a:t>Презентация направлений работы и проектов ЦТПО РГГУ»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(ЦТПО РГГУ), Центр </a:t>
            </a:r>
            <a:r>
              <a:rPr lang="ru-RU" dirty="0" smtClean="0"/>
              <a:t>технологи-                          ческой </a:t>
            </a:r>
            <a:r>
              <a:rPr lang="ru-RU" dirty="0"/>
              <a:t>поддержки </a:t>
            </a:r>
            <a:r>
              <a:rPr lang="ru-RU" dirty="0" smtClean="0"/>
              <a:t>образования                   </a:t>
            </a:r>
            <a:r>
              <a:rPr lang="ru-RU" dirty="0"/>
              <a:t>Российского государственного </a:t>
            </a:r>
            <a:r>
              <a:rPr lang="ru-RU" dirty="0" smtClean="0"/>
              <a:t>                  гуманитарного университета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B5E579-74FE-445A-8FFE-62833A2438E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2104" y="2132856"/>
            <a:ext cx="3161895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09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9"/>
    </mc:Choice>
    <mc:Fallback xmlns="">
      <p:transition spd="slow" advTm="1113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3068960"/>
            <a:ext cx="7776864" cy="3384376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 smtClean="0"/>
              <a:t>Спасибо за  внимание!</a:t>
            </a:r>
            <a:endParaRPr lang="ru-RU" sz="4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B5E579-74FE-445A-8FFE-62833A2438E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91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4"/>
    </mc:Choice>
    <mc:Fallback xmlns="">
      <p:transition spd="slow" advTm="1070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Инновации в дополнительном образовании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«Инновации в </a:t>
            </a:r>
            <a:r>
              <a:rPr lang="ru-RU" b="1" dirty="0" err="1"/>
              <a:t>техносфере</a:t>
            </a:r>
            <a:r>
              <a:rPr lang="ru-RU" b="1" dirty="0"/>
              <a:t> образования»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Государственное бюджетное образовательное учреждение «Московский центр Технологической Модернизации Образования» («</a:t>
            </a:r>
            <a:r>
              <a:rPr lang="ru-RU" dirty="0" err="1"/>
              <a:t>ТемоЦентр</a:t>
            </a:r>
            <a:r>
              <a:rPr lang="ru-RU" dirty="0" smtClean="0"/>
              <a:t>»)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B5E579-74FE-445A-8FFE-62833A2438E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4293096"/>
            <a:ext cx="756084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46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71"/>
    </mc:Choice>
    <mc:Fallback xmlns="">
      <p:transition spd="slow" advTm="1077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Инновации в дополнительном образовании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012" y="908720"/>
            <a:ext cx="8928992" cy="5328592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«Инновационные подходы в туристско-краеведческом образовании»</a:t>
            </a: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Государственные бюджетные образовательные учреждения </a:t>
            </a:r>
            <a:r>
              <a:rPr lang="ru-RU" dirty="0"/>
              <a:t>города </a:t>
            </a:r>
            <a:r>
              <a:rPr lang="ru-RU" dirty="0" smtClean="0"/>
              <a:t>Москвы: </a:t>
            </a:r>
            <a:r>
              <a:rPr lang="ru-RU" dirty="0"/>
              <a:t>Ц</a:t>
            </a:r>
            <a:r>
              <a:rPr lang="ru-RU" dirty="0" smtClean="0"/>
              <a:t>ентр </a:t>
            </a:r>
            <a:r>
              <a:rPr lang="ru-RU" dirty="0"/>
              <a:t>дополнительного образования детей «Лаборатория путешествий</a:t>
            </a:r>
            <a:r>
              <a:rPr lang="ru-RU" dirty="0" smtClean="0"/>
              <a:t>», «</a:t>
            </a:r>
            <a:r>
              <a:rPr lang="ru-RU" dirty="0"/>
              <a:t>Московская городская станция юных туристов</a:t>
            </a:r>
            <a:r>
              <a:rPr lang="ru-RU" dirty="0" smtClean="0"/>
              <a:t>»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B5E579-74FE-445A-8FFE-62833A2438E2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2050" name="Picture 2" descr="http://pro-camp.ru/wp-content/uploads/2013/03/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60648" y="5085184"/>
            <a:ext cx="9858316" cy="188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70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31"/>
    </mc:Choice>
    <mc:Fallback xmlns="">
      <p:transition spd="slow" advTm="1173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Инновации в дополнительном образовании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012" y="908720"/>
            <a:ext cx="8928992" cy="532859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«Основные направления деятельности Московского детского эколого-биологического центра как регионального координатора дополнительного эколого-биологического образования»</a:t>
            </a: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Государственное бюджетное образовательное учреждение Московский детский эколого-биологический центр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B5E579-74FE-445A-8FFE-62833A2438E2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1029" name="Picture 5" descr="C:\Users\user.WINMGDD-P1692NQ\Desktop\1 (2)л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41168"/>
            <a:ext cx="6264696" cy="180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00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31"/>
    </mc:Choice>
    <mc:Fallback xmlns="">
      <p:transition spd="slow" advTm="1173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Инновации в дополнительном образовании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676" y="908720"/>
            <a:ext cx="8928992" cy="5328592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«Ассоциация учреждений дополнительного образования: результативное партнерство в конкурентной среде»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Государственное бюджетное образовательное учреждение Центр </a:t>
            </a:r>
            <a:r>
              <a:rPr lang="ru-RU" dirty="0" smtClean="0"/>
              <a:t>развития                                 </a:t>
            </a:r>
            <a:r>
              <a:rPr lang="ru-RU" dirty="0"/>
              <a:t>творчества детей </a:t>
            </a:r>
            <a:r>
              <a:rPr lang="ru-RU" dirty="0" smtClean="0"/>
              <a:t>и                                              </a:t>
            </a:r>
            <a:r>
              <a:rPr lang="ru-RU" dirty="0"/>
              <a:t>юношества им А.В. </a:t>
            </a:r>
            <a:r>
              <a:rPr lang="ru-RU" dirty="0" smtClean="0"/>
              <a:t>Косарева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B5E579-74FE-445A-8FFE-62833A2438E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717032"/>
            <a:ext cx="3491880" cy="299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51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82"/>
    </mc:Choice>
    <mc:Fallback xmlns="">
      <p:transition spd="slow" advTm="1118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Инновации в дополнительном образовании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«</a:t>
            </a:r>
            <a:r>
              <a:rPr lang="ru-RU" b="1" dirty="0" err="1"/>
              <a:t>Домисолька</a:t>
            </a:r>
            <a:r>
              <a:rPr lang="ru-RU" b="1" dirty="0"/>
              <a:t>» - ветер перемен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Государственное </a:t>
            </a:r>
            <a:r>
              <a:rPr lang="ru-RU" dirty="0"/>
              <a:t>бюджетное образовательное учреждение города Москвы центр детского творчества "Детский музыкальный театр "</a:t>
            </a:r>
            <a:r>
              <a:rPr lang="ru-RU" dirty="0" err="1"/>
              <a:t>Домисолька</a:t>
            </a:r>
            <a:r>
              <a:rPr lang="ru-RU" dirty="0" smtClean="0"/>
              <a:t>"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B5E579-74FE-445A-8FFE-62833A2438E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747864"/>
            <a:ext cx="6123409" cy="301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03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31"/>
    </mc:Choice>
    <mc:Fallback xmlns="">
      <p:transition spd="slow" advTm="1133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Инновации в дополнительном образовании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008" y="908720"/>
            <a:ext cx="8928992" cy="5328592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«Модель организации дополнительного образования детей в колледже архитектуры и строительства № 7</a:t>
            </a:r>
            <a:r>
              <a:rPr lang="ru-RU" b="1" dirty="0" smtClean="0"/>
              <a:t>»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Государственное бюджетное образовательное учреждение среднего </a:t>
            </a:r>
            <a:r>
              <a:rPr lang="ru-RU" dirty="0" smtClean="0"/>
              <a:t>                      профессионального                                      образования города                                          Москвы </a:t>
            </a:r>
            <a:r>
              <a:rPr lang="ru-RU" dirty="0"/>
              <a:t>Колледж </a:t>
            </a:r>
            <a:r>
              <a:rPr lang="ru-RU" dirty="0" smtClean="0"/>
              <a:t>                                         архитектуры </a:t>
            </a:r>
            <a:r>
              <a:rPr lang="ru-RU" dirty="0"/>
              <a:t>и </a:t>
            </a:r>
            <a:r>
              <a:rPr lang="ru-RU" dirty="0" smtClean="0"/>
              <a:t>                                               строительства </a:t>
            </a:r>
            <a:r>
              <a:rPr lang="ru-RU" dirty="0"/>
              <a:t>№ </a:t>
            </a:r>
            <a:r>
              <a:rPr lang="ru-RU" dirty="0" smtClean="0"/>
              <a:t>7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B5E579-74FE-445A-8FFE-62833A2438E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628888"/>
            <a:ext cx="4644008" cy="309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9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1"/>
    </mc:Choice>
    <mc:Fallback xmlns="">
      <p:transition spd="slow" advTm="1103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Инновации в дополнительном образовании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«</a:t>
            </a:r>
            <a:r>
              <a:rPr lang="ru-RU" b="1" dirty="0"/>
              <a:t>ЦТПО НИЯУ МИФИ: специализация, структура, направления деятельности»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Национальный исследовательский ядерный университет «</a:t>
            </a:r>
            <a:r>
              <a:rPr lang="ru-RU"/>
              <a:t>МИФИ</a:t>
            </a:r>
            <a:r>
              <a:rPr lang="ru-RU" smtClean="0"/>
              <a:t>»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B5E579-74FE-445A-8FFE-62833A2438E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626469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11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80"/>
    </mc:Choice>
    <mc:Fallback xmlns="">
      <p:transition spd="slow" advTm="1138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Инновации в дополнительном образовании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468" y="836712"/>
            <a:ext cx="8928992" cy="5328592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«Инновационный научно-технический комплекс МГАУ </a:t>
            </a:r>
            <a:r>
              <a:rPr lang="ru-RU" b="1" dirty="0" err="1"/>
              <a:t>им.В.П.Горячкина</a:t>
            </a:r>
            <a:r>
              <a:rPr lang="ru-RU" b="1" dirty="0"/>
              <a:t>: специализация, структура, направления деятельности»</a:t>
            </a:r>
            <a:endParaRPr lang="ru-RU" dirty="0"/>
          </a:p>
          <a:p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Федеральное </a:t>
            </a:r>
            <a:r>
              <a:rPr lang="ru-RU" dirty="0"/>
              <a:t>государственное бюджетное образовательное учреждение высшего профессионального образования Московский государственный </a:t>
            </a:r>
            <a:r>
              <a:rPr lang="ru-RU" dirty="0" err="1" smtClean="0"/>
              <a:t>агроинженер</a:t>
            </a:r>
            <a:r>
              <a:rPr lang="ru-RU" dirty="0" smtClean="0"/>
              <a:t>-                            </a:t>
            </a:r>
            <a:r>
              <a:rPr lang="ru-RU" dirty="0" err="1" smtClean="0"/>
              <a:t>ный</a:t>
            </a:r>
            <a:r>
              <a:rPr lang="ru-RU" dirty="0" smtClean="0"/>
              <a:t> университет                                                                  </a:t>
            </a:r>
            <a:r>
              <a:rPr lang="ru-RU" dirty="0"/>
              <a:t>им. </a:t>
            </a:r>
            <a:r>
              <a:rPr lang="ru-RU" dirty="0" err="1"/>
              <a:t>В.П.Горячкина</a:t>
            </a:r>
            <a:r>
              <a:rPr lang="ru-RU" dirty="0"/>
              <a:t> </a:t>
            </a:r>
            <a:r>
              <a:rPr lang="ru-RU" dirty="0" smtClean="0"/>
              <a:t>                                                         (</a:t>
            </a:r>
            <a:r>
              <a:rPr lang="ru-RU" dirty="0"/>
              <a:t>ЦТПО </a:t>
            </a:r>
            <a:r>
              <a:rPr lang="ru-RU" dirty="0" smtClean="0"/>
              <a:t>МГАУ им</a:t>
            </a:r>
            <a:r>
              <a:rPr lang="ru-RU" dirty="0"/>
              <a:t>. </a:t>
            </a:r>
            <a:r>
              <a:rPr lang="ru-RU" dirty="0" err="1"/>
              <a:t>В.П.Горячкина</a:t>
            </a:r>
            <a:r>
              <a:rPr lang="ru-RU" dirty="0" smtClean="0"/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B5E579-74FE-445A-8FFE-62833A2438E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510" y="4799919"/>
            <a:ext cx="3291442" cy="186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62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31"/>
    </mc:Choice>
    <mc:Fallback xmlns="">
      <p:transition spd="slow" advTm="1053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GM-presentations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326</Words>
  <Application>Microsoft Office PowerPoint</Application>
  <PresentationFormat>Экран (4:3)</PresentationFormat>
  <Paragraphs>59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DOGM-presentations</vt:lpstr>
      <vt:lpstr>Презентация PowerPoint</vt:lpstr>
      <vt:lpstr>Инновации в дополнительном образовании</vt:lpstr>
      <vt:lpstr>Инновации в дополнительном образовании</vt:lpstr>
      <vt:lpstr>Инновации в дополнительном образовании</vt:lpstr>
      <vt:lpstr>Инновации в дополнительном образовании</vt:lpstr>
      <vt:lpstr>Инновации в дополнительном образовании</vt:lpstr>
      <vt:lpstr>Инновации в дополнительном образовании</vt:lpstr>
      <vt:lpstr>Инновации в дополнительном образовании</vt:lpstr>
      <vt:lpstr>Инновации в дополнительном образовании</vt:lpstr>
      <vt:lpstr>Инновации в дополнительном образовании</vt:lpstr>
      <vt:lpstr>Инновации в дополнительном образовании</vt:lpstr>
      <vt:lpstr>Инновации в дополнительном образовании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143</cp:revision>
  <dcterms:created xsi:type="dcterms:W3CDTF">2013-11-15T17:56:44Z</dcterms:created>
  <dcterms:modified xsi:type="dcterms:W3CDTF">2013-12-02T14:57:20Z</dcterms:modified>
</cp:coreProperties>
</file>