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6" r:id="rId3"/>
    <p:sldMasterId id="2147483720" r:id="rId4"/>
    <p:sldMasterId id="2147483744" r:id="rId5"/>
    <p:sldMasterId id="2147483768" r:id="rId6"/>
    <p:sldMasterId id="2147483828" r:id="rId7"/>
    <p:sldMasterId id="2147483840" r:id="rId8"/>
  </p:sldMasterIdLst>
  <p:sldIdLst>
    <p:sldId id="313" r:id="rId9"/>
    <p:sldId id="307" r:id="rId10"/>
    <p:sldId id="308" r:id="rId11"/>
    <p:sldId id="314" r:id="rId12"/>
    <p:sldId id="316" r:id="rId13"/>
    <p:sldId id="343" r:id="rId14"/>
    <p:sldId id="317" r:id="rId15"/>
    <p:sldId id="318" r:id="rId16"/>
    <p:sldId id="319" r:id="rId17"/>
    <p:sldId id="341" r:id="rId18"/>
    <p:sldId id="321" r:id="rId19"/>
    <p:sldId id="322" r:id="rId20"/>
    <p:sldId id="323" r:id="rId21"/>
    <p:sldId id="324" r:id="rId22"/>
    <p:sldId id="342" r:id="rId23"/>
    <p:sldId id="325" r:id="rId24"/>
    <p:sldId id="309" r:id="rId25"/>
    <p:sldId id="310" r:id="rId26"/>
    <p:sldId id="311" r:id="rId27"/>
    <p:sldId id="312" r:id="rId28"/>
    <p:sldId id="326" r:id="rId29"/>
    <p:sldId id="334" r:id="rId30"/>
    <p:sldId id="344" r:id="rId31"/>
    <p:sldId id="327" r:id="rId32"/>
    <p:sldId id="328" r:id="rId33"/>
    <p:sldId id="331" r:id="rId34"/>
    <p:sldId id="329" r:id="rId35"/>
    <p:sldId id="330" r:id="rId36"/>
    <p:sldId id="336" r:id="rId37"/>
    <p:sldId id="337" r:id="rId38"/>
    <p:sldId id="339" r:id="rId39"/>
    <p:sldId id="300" r:id="rId40"/>
    <p:sldId id="298" r:id="rId41"/>
    <p:sldId id="292" r:id="rId42"/>
    <p:sldId id="284" r:id="rId43"/>
    <p:sldId id="285" r:id="rId44"/>
    <p:sldId id="333" r:id="rId45"/>
    <p:sldId id="277" r:id="rId46"/>
    <p:sldId id="272" r:id="rId47"/>
    <p:sldId id="273" r:id="rId48"/>
    <p:sldId id="274" r:id="rId49"/>
    <p:sldId id="271" r:id="rId50"/>
    <p:sldId id="296" r:id="rId51"/>
    <p:sldId id="269" r:id="rId52"/>
    <p:sldId id="270" r:id="rId53"/>
    <p:sldId id="264" r:id="rId54"/>
    <p:sldId id="265" r:id="rId55"/>
    <p:sldId id="335" r:id="rId56"/>
    <p:sldId id="345" r:id="rId5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97" autoAdjust="0"/>
    <p:restoredTop sz="94569" autoAdjust="0"/>
  </p:normalViewPr>
  <p:slideViewPr>
    <p:cSldViewPr>
      <p:cViewPr>
        <p:scale>
          <a:sx n="60" d="100"/>
          <a:sy n="60" d="100"/>
        </p:scale>
        <p:origin x="-1638" y="-126"/>
      </p:cViewPr>
      <p:guideLst>
        <p:guide orient="horz" pos="2160"/>
        <p:guide pos="2880"/>
      </p:guideLst>
    </p:cSldViewPr>
  </p:slideViewPr>
  <p:outlineViewPr>
    <p:cViewPr>
      <p:scale>
        <a:sx n="33" d="100"/>
        <a:sy n="33" d="100"/>
      </p:scale>
      <p:origin x="0" y="9849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tableStyles" Target="tableStyles.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viewProps" Target="viewProp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55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70D03836-27C8-4EA4-AB66-98E152562815}" type="datetimeFigureOut">
              <a:rPr lang="ru-RU" smtClean="0">
                <a:solidFill>
                  <a:prstClr val="black">
                    <a:tint val="75000"/>
                  </a:prstClr>
                </a:solidFill>
              </a:rPr>
              <a:pPr/>
              <a:t>26.05.2022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13CC43C-E798-4BE3-8D59-60207D3CCD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64107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0D03836-27C8-4EA4-AB66-98E152562815}" type="datetimeFigureOut">
              <a:rPr lang="ru-RU" smtClean="0">
                <a:solidFill>
                  <a:prstClr val="black">
                    <a:tint val="75000"/>
                  </a:prstClr>
                </a:solidFill>
              </a:rPr>
              <a:pPr/>
              <a:t>26.05.2022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13CC43C-E798-4BE3-8D59-60207D3CCD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730217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76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76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0D03836-27C8-4EA4-AB66-98E152562815}" type="datetimeFigureOut">
              <a:rPr lang="ru-RU" smtClean="0">
                <a:solidFill>
                  <a:prstClr val="black">
                    <a:tint val="75000"/>
                  </a:prstClr>
                </a:solidFill>
              </a:rPr>
              <a:pPr/>
              <a:t>26.05.2022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13CC43C-E798-4BE3-8D59-60207D3CCD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4172287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567"/>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70D03836-27C8-4EA4-AB66-98E152562815}" type="datetimeFigureOut">
              <a:rPr lang="ru-RU" smtClean="0">
                <a:solidFill>
                  <a:prstClr val="black">
                    <a:tint val="75000"/>
                  </a:prstClr>
                </a:solidFill>
              </a:rPr>
              <a:pPr/>
              <a:t>26.05.2022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13CC43C-E798-4BE3-8D59-60207D3CCD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255473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0D03836-27C8-4EA4-AB66-98E152562815}" type="datetimeFigureOut">
              <a:rPr lang="ru-RU" smtClean="0">
                <a:solidFill>
                  <a:prstClr val="black">
                    <a:tint val="75000"/>
                  </a:prstClr>
                </a:solidFill>
              </a:rPr>
              <a:pPr/>
              <a:t>26.05.2022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13CC43C-E798-4BE3-8D59-60207D3CCD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491692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7042"/>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70D03836-27C8-4EA4-AB66-98E152562815}" type="datetimeFigureOut">
              <a:rPr lang="ru-RU" smtClean="0">
                <a:solidFill>
                  <a:prstClr val="black">
                    <a:tint val="75000"/>
                  </a:prstClr>
                </a:solidFill>
              </a:rPr>
              <a:pPr/>
              <a:t>26.05.2022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13CC43C-E798-4BE3-8D59-60207D3CCD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593430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70D03836-27C8-4EA4-AB66-98E152562815}" type="datetimeFigureOut">
              <a:rPr lang="ru-RU" smtClean="0">
                <a:solidFill>
                  <a:prstClr val="black">
                    <a:tint val="75000"/>
                  </a:prstClr>
                </a:solidFill>
              </a:rPr>
              <a:pPr/>
              <a:t>26.05.2022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913CC43C-E798-4BE3-8D59-60207D3CCD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78638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9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9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70D03836-27C8-4EA4-AB66-98E152562815}" type="datetimeFigureOut">
              <a:rPr lang="ru-RU" smtClean="0">
                <a:solidFill>
                  <a:prstClr val="black">
                    <a:tint val="75000"/>
                  </a:prstClr>
                </a:solidFill>
              </a:rPr>
              <a:pPr/>
              <a:t>26.05.2022</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913CC43C-E798-4BE3-8D59-60207D3CCD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608927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70D03836-27C8-4EA4-AB66-98E152562815}" type="datetimeFigureOut">
              <a:rPr lang="ru-RU" smtClean="0">
                <a:solidFill>
                  <a:prstClr val="black">
                    <a:tint val="75000"/>
                  </a:prstClr>
                </a:solidFill>
              </a:rPr>
              <a:pPr/>
              <a:t>26.05.2022</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913CC43C-E798-4BE3-8D59-60207D3CCD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473361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0D03836-27C8-4EA4-AB66-98E152562815}" type="datetimeFigureOut">
              <a:rPr lang="ru-RU" smtClean="0">
                <a:solidFill>
                  <a:prstClr val="black">
                    <a:tint val="75000"/>
                  </a:prstClr>
                </a:solidFill>
              </a:rPr>
              <a:pPr/>
              <a:t>26.05.2022</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913CC43C-E798-4BE3-8D59-60207D3CCD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889725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19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70D03836-27C8-4EA4-AB66-98E152562815}" type="datetimeFigureOut">
              <a:rPr lang="ru-RU" smtClean="0">
                <a:solidFill>
                  <a:prstClr val="black">
                    <a:tint val="75000"/>
                  </a:prstClr>
                </a:solidFill>
              </a:rPr>
              <a:pPr/>
              <a:t>26.05.2022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913CC43C-E798-4BE3-8D59-60207D3CCD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48421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0D03836-27C8-4EA4-AB66-98E152562815}" type="datetimeFigureOut">
              <a:rPr lang="ru-RU" smtClean="0">
                <a:solidFill>
                  <a:prstClr val="black">
                    <a:tint val="75000"/>
                  </a:prstClr>
                </a:solidFill>
              </a:rPr>
              <a:pPr/>
              <a:t>26.05.2022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13CC43C-E798-4BE3-8D59-60207D3CCD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582220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70D03836-27C8-4EA4-AB66-98E152562815}" type="datetimeFigureOut">
              <a:rPr lang="ru-RU" smtClean="0">
                <a:solidFill>
                  <a:prstClr val="black">
                    <a:tint val="75000"/>
                  </a:prstClr>
                </a:solidFill>
              </a:rPr>
              <a:pPr/>
              <a:t>26.05.2022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913CC43C-E798-4BE3-8D59-60207D3CCD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799047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0D03836-27C8-4EA4-AB66-98E152562815}" type="datetimeFigureOut">
              <a:rPr lang="ru-RU" smtClean="0">
                <a:solidFill>
                  <a:prstClr val="black">
                    <a:tint val="75000"/>
                  </a:prstClr>
                </a:solidFill>
              </a:rPr>
              <a:pPr/>
              <a:t>26.05.2022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13CC43C-E798-4BE3-8D59-60207D3CCD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4685842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780"/>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780"/>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0D03836-27C8-4EA4-AB66-98E152562815}" type="datetimeFigureOut">
              <a:rPr lang="ru-RU" smtClean="0">
                <a:solidFill>
                  <a:prstClr val="black">
                    <a:tint val="75000"/>
                  </a:prstClr>
                </a:solidFill>
              </a:rPr>
              <a:pPr/>
              <a:t>26.05.2022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13CC43C-E798-4BE3-8D59-60207D3CCD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7680167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39"/>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70D03836-27C8-4EA4-AB66-98E152562815}" type="datetimeFigureOut">
              <a:rPr lang="ru-RU" smtClean="0">
                <a:solidFill>
                  <a:prstClr val="black">
                    <a:tint val="75000"/>
                  </a:prstClr>
                </a:solidFill>
              </a:rPr>
              <a:pPr/>
              <a:t>26.05.2022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13CC43C-E798-4BE3-8D59-60207D3CCD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468089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0D03836-27C8-4EA4-AB66-98E152562815}" type="datetimeFigureOut">
              <a:rPr lang="ru-RU" smtClean="0">
                <a:solidFill>
                  <a:prstClr val="black">
                    <a:tint val="75000"/>
                  </a:prstClr>
                </a:solidFill>
              </a:rPr>
              <a:pPr/>
              <a:t>26.05.2022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13CC43C-E798-4BE3-8D59-60207D3CCD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500075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14"/>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70D03836-27C8-4EA4-AB66-98E152562815}" type="datetimeFigureOut">
              <a:rPr lang="ru-RU" smtClean="0">
                <a:solidFill>
                  <a:prstClr val="black">
                    <a:tint val="75000"/>
                  </a:prstClr>
                </a:solidFill>
              </a:rPr>
              <a:pPr/>
              <a:t>26.05.2022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13CC43C-E798-4BE3-8D59-60207D3CCD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382076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70D03836-27C8-4EA4-AB66-98E152562815}" type="datetimeFigureOut">
              <a:rPr lang="ru-RU" smtClean="0">
                <a:solidFill>
                  <a:prstClr val="black">
                    <a:tint val="75000"/>
                  </a:prstClr>
                </a:solidFill>
              </a:rPr>
              <a:pPr/>
              <a:t>26.05.2022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913CC43C-E798-4BE3-8D59-60207D3CCD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5766536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32"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3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70D03836-27C8-4EA4-AB66-98E152562815}" type="datetimeFigureOut">
              <a:rPr lang="ru-RU" smtClean="0">
                <a:solidFill>
                  <a:prstClr val="black">
                    <a:tint val="75000"/>
                  </a:prstClr>
                </a:solidFill>
              </a:rPr>
              <a:pPr/>
              <a:t>26.05.2022</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913CC43C-E798-4BE3-8D59-60207D3CCD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4396251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70D03836-27C8-4EA4-AB66-98E152562815}" type="datetimeFigureOut">
              <a:rPr lang="ru-RU" smtClean="0">
                <a:solidFill>
                  <a:prstClr val="black">
                    <a:tint val="75000"/>
                  </a:prstClr>
                </a:solidFill>
              </a:rPr>
              <a:pPr/>
              <a:t>26.05.2022</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913CC43C-E798-4BE3-8D59-60207D3CCD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9442168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0D03836-27C8-4EA4-AB66-98E152562815}" type="datetimeFigureOut">
              <a:rPr lang="ru-RU" smtClean="0">
                <a:solidFill>
                  <a:prstClr val="black">
                    <a:tint val="75000"/>
                  </a:prstClr>
                </a:solidFill>
              </a:rPr>
              <a:pPr/>
              <a:t>26.05.2022</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913CC43C-E798-4BE3-8D59-60207D3CCD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019371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703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70D03836-27C8-4EA4-AB66-98E152562815}" type="datetimeFigureOut">
              <a:rPr lang="ru-RU" smtClean="0">
                <a:solidFill>
                  <a:prstClr val="black">
                    <a:tint val="75000"/>
                  </a:prstClr>
                </a:solidFill>
              </a:rPr>
              <a:pPr/>
              <a:t>26.05.2022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13CC43C-E798-4BE3-8D59-60207D3CCD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910964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6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70D03836-27C8-4EA4-AB66-98E152562815}" type="datetimeFigureOut">
              <a:rPr lang="ru-RU" smtClean="0">
                <a:solidFill>
                  <a:prstClr val="black">
                    <a:tint val="75000"/>
                  </a:prstClr>
                </a:solidFill>
              </a:rPr>
              <a:pPr/>
              <a:t>26.05.2022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913CC43C-E798-4BE3-8D59-60207D3CCD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6636137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70D03836-27C8-4EA4-AB66-98E152562815}" type="datetimeFigureOut">
              <a:rPr lang="ru-RU" smtClean="0">
                <a:solidFill>
                  <a:prstClr val="black">
                    <a:tint val="75000"/>
                  </a:prstClr>
                </a:solidFill>
              </a:rPr>
              <a:pPr/>
              <a:t>26.05.2022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913CC43C-E798-4BE3-8D59-60207D3CCD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1985561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0D03836-27C8-4EA4-AB66-98E152562815}" type="datetimeFigureOut">
              <a:rPr lang="ru-RU" smtClean="0">
                <a:solidFill>
                  <a:prstClr val="black">
                    <a:tint val="75000"/>
                  </a:prstClr>
                </a:solidFill>
              </a:rPr>
              <a:pPr/>
              <a:t>26.05.2022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13CC43C-E798-4BE3-8D59-60207D3CCD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4149140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52"/>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52"/>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0D03836-27C8-4EA4-AB66-98E152562815}" type="datetimeFigureOut">
              <a:rPr lang="ru-RU" smtClean="0">
                <a:solidFill>
                  <a:prstClr val="black">
                    <a:tint val="75000"/>
                  </a:prstClr>
                </a:solidFill>
              </a:rPr>
              <a:pPr/>
              <a:t>26.05.2022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13CC43C-E798-4BE3-8D59-60207D3CCD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9233207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70D03836-27C8-4EA4-AB66-98E152562815}" type="datetimeFigureOut">
              <a:rPr lang="ru-RU" smtClean="0">
                <a:solidFill>
                  <a:prstClr val="black">
                    <a:tint val="75000"/>
                  </a:prstClr>
                </a:solidFill>
              </a:rPr>
              <a:pPr/>
              <a:t>26.05.2022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13CC43C-E798-4BE3-8D59-60207D3CCD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0160202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0D03836-27C8-4EA4-AB66-98E152562815}" type="datetimeFigureOut">
              <a:rPr lang="ru-RU" smtClean="0">
                <a:solidFill>
                  <a:prstClr val="black">
                    <a:tint val="75000"/>
                  </a:prstClr>
                </a:solidFill>
              </a:rPr>
              <a:pPr/>
              <a:t>26.05.2022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13CC43C-E798-4BE3-8D59-60207D3CCD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153403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70D03836-27C8-4EA4-AB66-98E152562815}" type="datetimeFigureOut">
              <a:rPr lang="ru-RU" smtClean="0">
                <a:solidFill>
                  <a:prstClr val="black">
                    <a:tint val="75000"/>
                  </a:prstClr>
                </a:solidFill>
              </a:rPr>
              <a:pPr/>
              <a:t>26.05.2022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13CC43C-E798-4BE3-8D59-60207D3CCD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0997778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70D03836-27C8-4EA4-AB66-98E152562815}" type="datetimeFigureOut">
              <a:rPr lang="ru-RU" smtClean="0">
                <a:solidFill>
                  <a:prstClr val="black">
                    <a:tint val="75000"/>
                  </a:prstClr>
                </a:solidFill>
              </a:rPr>
              <a:pPr/>
              <a:t>26.05.2022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913CC43C-E798-4BE3-8D59-60207D3CCD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8944076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70D03836-27C8-4EA4-AB66-98E152562815}" type="datetimeFigureOut">
              <a:rPr lang="ru-RU" smtClean="0">
                <a:solidFill>
                  <a:prstClr val="black">
                    <a:tint val="75000"/>
                  </a:prstClr>
                </a:solidFill>
              </a:rPr>
              <a:pPr/>
              <a:t>26.05.2022</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913CC43C-E798-4BE3-8D59-60207D3CCD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2257011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70D03836-27C8-4EA4-AB66-98E152562815}" type="datetimeFigureOut">
              <a:rPr lang="ru-RU" smtClean="0">
                <a:solidFill>
                  <a:prstClr val="black">
                    <a:tint val="75000"/>
                  </a:prstClr>
                </a:solidFill>
              </a:rPr>
              <a:pPr/>
              <a:t>26.05.2022</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913CC43C-E798-4BE3-8D59-60207D3CCD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22661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70D03836-27C8-4EA4-AB66-98E152562815}" type="datetimeFigureOut">
              <a:rPr lang="ru-RU" smtClean="0">
                <a:solidFill>
                  <a:prstClr val="black">
                    <a:tint val="75000"/>
                  </a:prstClr>
                </a:solidFill>
              </a:rPr>
              <a:pPr/>
              <a:t>26.05.2022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913CC43C-E798-4BE3-8D59-60207D3CCD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3594508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0D03836-27C8-4EA4-AB66-98E152562815}" type="datetimeFigureOut">
              <a:rPr lang="ru-RU" smtClean="0">
                <a:solidFill>
                  <a:prstClr val="black">
                    <a:tint val="75000"/>
                  </a:prstClr>
                </a:solidFill>
              </a:rPr>
              <a:pPr/>
              <a:t>26.05.2022</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913CC43C-E798-4BE3-8D59-60207D3CCD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920874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70D03836-27C8-4EA4-AB66-98E152562815}" type="datetimeFigureOut">
              <a:rPr lang="ru-RU" smtClean="0">
                <a:solidFill>
                  <a:prstClr val="black">
                    <a:tint val="75000"/>
                  </a:prstClr>
                </a:solidFill>
              </a:rPr>
              <a:pPr/>
              <a:t>26.05.2022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913CC43C-E798-4BE3-8D59-60207D3CCD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9045001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70D03836-27C8-4EA4-AB66-98E152562815}" type="datetimeFigureOut">
              <a:rPr lang="ru-RU" smtClean="0">
                <a:solidFill>
                  <a:prstClr val="black">
                    <a:tint val="75000"/>
                  </a:prstClr>
                </a:solidFill>
              </a:rPr>
              <a:pPr/>
              <a:t>26.05.2022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913CC43C-E798-4BE3-8D59-60207D3CCD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3083848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0D03836-27C8-4EA4-AB66-98E152562815}" type="datetimeFigureOut">
              <a:rPr lang="ru-RU" smtClean="0">
                <a:solidFill>
                  <a:prstClr val="black">
                    <a:tint val="75000"/>
                  </a:prstClr>
                </a:solidFill>
              </a:rPr>
              <a:pPr/>
              <a:t>26.05.2022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13CC43C-E798-4BE3-8D59-60207D3CCD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6423588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0D03836-27C8-4EA4-AB66-98E152562815}" type="datetimeFigureOut">
              <a:rPr lang="ru-RU" smtClean="0">
                <a:solidFill>
                  <a:prstClr val="black">
                    <a:tint val="75000"/>
                  </a:prstClr>
                </a:solidFill>
              </a:rPr>
              <a:pPr/>
              <a:t>26.05.2022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13CC43C-E798-4BE3-8D59-60207D3CCD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565173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70D03836-27C8-4EA4-AB66-98E152562815}" type="datetimeFigureOut">
              <a:rPr lang="ru-RU" smtClean="0">
                <a:solidFill>
                  <a:prstClr val="black">
                    <a:tint val="75000"/>
                  </a:prstClr>
                </a:solidFill>
              </a:rPr>
              <a:pPr/>
              <a:t>26.05.2022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13CC43C-E798-4BE3-8D59-60207D3CCD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3384301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0D03836-27C8-4EA4-AB66-98E152562815}" type="datetimeFigureOut">
              <a:rPr lang="ru-RU" smtClean="0">
                <a:solidFill>
                  <a:prstClr val="black">
                    <a:tint val="75000"/>
                  </a:prstClr>
                </a:solidFill>
              </a:rPr>
              <a:pPr/>
              <a:t>26.05.2022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13CC43C-E798-4BE3-8D59-60207D3CCD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1104863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70D03836-27C8-4EA4-AB66-98E152562815}" type="datetimeFigureOut">
              <a:rPr lang="ru-RU" smtClean="0">
                <a:solidFill>
                  <a:prstClr val="black">
                    <a:tint val="75000"/>
                  </a:prstClr>
                </a:solidFill>
              </a:rPr>
              <a:pPr/>
              <a:t>26.05.2022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13CC43C-E798-4BE3-8D59-60207D3CCD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62270096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70D03836-27C8-4EA4-AB66-98E152562815}" type="datetimeFigureOut">
              <a:rPr lang="ru-RU" smtClean="0">
                <a:solidFill>
                  <a:prstClr val="black">
                    <a:tint val="75000"/>
                  </a:prstClr>
                </a:solidFill>
              </a:rPr>
              <a:pPr/>
              <a:t>26.05.2022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913CC43C-E798-4BE3-8D59-60207D3CCD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6408452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70D03836-27C8-4EA4-AB66-98E152562815}" type="datetimeFigureOut">
              <a:rPr lang="ru-RU" smtClean="0">
                <a:solidFill>
                  <a:prstClr val="black">
                    <a:tint val="75000"/>
                  </a:prstClr>
                </a:solidFill>
              </a:rPr>
              <a:pPr/>
              <a:t>26.05.2022</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913CC43C-E798-4BE3-8D59-60207D3CCD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91635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9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9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70D03836-27C8-4EA4-AB66-98E152562815}" type="datetimeFigureOut">
              <a:rPr lang="ru-RU" smtClean="0">
                <a:solidFill>
                  <a:prstClr val="black">
                    <a:tint val="75000"/>
                  </a:prstClr>
                </a:solidFill>
              </a:rPr>
              <a:pPr/>
              <a:t>26.05.2022</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913CC43C-E798-4BE3-8D59-60207D3CCD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374959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70D03836-27C8-4EA4-AB66-98E152562815}" type="datetimeFigureOut">
              <a:rPr lang="ru-RU" smtClean="0">
                <a:solidFill>
                  <a:prstClr val="black">
                    <a:tint val="75000"/>
                  </a:prstClr>
                </a:solidFill>
              </a:rPr>
              <a:pPr/>
              <a:t>26.05.2022</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913CC43C-E798-4BE3-8D59-60207D3CCD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98925755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0D03836-27C8-4EA4-AB66-98E152562815}" type="datetimeFigureOut">
              <a:rPr lang="ru-RU" smtClean="0">
                <a:solidFill>
                  <a:prstClr val="black">
                    <a:tint val="75000"/>
                  </a:prstClr>
                </a:solidFill>
              </a:rPr>
              <a:pPr/>
              <a:t>26.05.2022</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913CC43C-E798-4BE3-8D59-60207D3CCD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2037083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70D03836-27C8-4EA4-AB66-98E152562815}" type="datetimeFigureOut">
              <a:rPr lang="ru-RU" smtClean="0">
                <a:solidFill>
                  <a:prstClr val="black">
                    <a:tint val="75000"/>
                  </a:prstClr>
                </a:solidFill>
              </a:rPr>
              <a:pPr/>
              <a:t>26.05.2022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913CC43C-E798-4BE3-8D59-60207D3CCD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269147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70D03836-27C8-4EA4-AB66-98E152562815}" type="datetimeFigureOut">
              <a:rPr lang="ru-RU" smtClean="0">
                <a:solidFill>
                  <a:prstClr val="black">
                    <a:tint val="75000"/>
                  </a:prstClr>
                </a:solidFill>
              </a:rPr>
              <a:pPr/>
              <a:t>26.05.2022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913CC43C-E798-4BE3-8D59-60207D3CCD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9293517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0D03836-27C8-4EA4-AB66-98E152562815}" type="datetimeFigureOut">
              <a:rPr lang="ru-RU" smtClean="0">
                <a:solidFill>
                  <a:prstClr val="black">
                    <a:tint val="75000"/>
                  </a:prstClr>
                </a:solidFill>
              </a:rPr>
              <a:pPr/>
              <a:t>26.05.2022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13CC43C-E798-4BE3-8D59-60207D3CCD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46849556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0D03836-27C8-4EA4-AB66-98E152562815}" type="datetimeFigureOut">
              <a:rPr lang="ru-RU" smtClean="0">
                <a:solidFill>
                  <a:prstClr val="black">
                    <a:tint val="75000"/>
                  </a:prstClr>
                </a:solidFill>
              </a:rPr>
              <a:pPr/>
              <a:t>26.05.2022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13CC43C-E798-4BE3-8D59-60207D3CCD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2205738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70D03836-27C8-4EA4-AB66-98E152562815}" type="datetimeFigureOut">
              <a:rPr lang="ru-RU" smtClean="0">
                <a:solidFill>
                  <a:prstClr val="black">
                    <a:tint val="75000"/>
                  </a:prstClr>
                </a:solidFill>
              </a:rPr>
              <a:pPr/>
              <a:t>26.05.2022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13CC43C-E798-4BE3-8D59-60207D3CCD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16698532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0D03836-27C8-4EA4-AB66-98E152562815}" type="datetimeFigureOut">
              <a:rPr lang="ru-RU" smtClean="0">
                <a:solidFill>
                  <a:prstClr val="black">
                    <a:tint val="75000"/>
                  </a:prstClr>
                </a:solidFill>
              </a:rPr>
              <a:pPr/>
              <a:t>26.05.2022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13CC43C-E798-4BE3-8D59-60207D3CCD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8860734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70D03836-27C8-4EA4-AB66-98E152562815}" type="datetimeFigureOut">
              <a:rPr lang="ru-RU" smtClean="0">
                <a:solidFill>
                  <a:prstClr val="black">
                    <a:tint val="75000"/>
                  </a:prstClr>
                </a:solidFill>
              </a:rPr>
              <a:pPr/>
              <a:t>26.05.2022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13CC43C-E798-4BE3-8D59-60207D3CCD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71051796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70D03836-27C8-4EA4-AB66-98E152562815}" type="datetimeFigureOut">
              <a:rPr lang="ru-RU" smtClean="0">
                <a:solidFill>
                  <a:prstClr val="black">
                    <a:tint val="75000"/>
                  </a:prstClr>
                </a:solidFill>
              </a:rPr>
              <a:pPr/>
              <a:t>26.05.2022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913CC43C-E798-4BE3-8D59-60207D3CCD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998525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70D03836-27C8-4EA4-AB66-98E152562815}" type="datetimeFigureOut">
              <a:rPr lang="ru-RU" smtClean="0">
                <a:solidFill>
                  <a:prstClr val="black">
                    <a:tint val="75000"/>
                  </a:prstClr>
                </a:solidFill>
              </a:rPr>
              <a:pPr/>
              <a:t>26.05.2022</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913CC43C-E798-4BE3-8D59-60207D3CCD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63248892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70D03836-27C8-4EA4-AB66-98E152562815}" type="datetimeFigureOut">
              <a:rPr lang="ru-RU" smtClean="0">
                <a:solidFill>
                  <a:prstClr val="black">
                    <a:tint val="75000"/>
                  </a:prstClr>
                </a:solidFill>
              </a:rPr>
              <a:pPr/>
              <a:t>26.05.2022</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913CC43C-E798-4BE3-8D59-60207D3CCD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145129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70D03836-27C8-4EA4-AB66-98E152562815}" type="datetimeFigureOut">
              <a:rPr lang="ru-RU" smtClean="0">
                <a:solidFill>
                  <a:prstClr val="black">
                    <a:tint val="75000"/>
                  </a:prstClr>
                </a:solidFill>
              </a:rPr>
              <a:pPr/>
              <a:t>26.05.2022</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913CC43C-E798-4BE3-8D59-60207D3CCD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66781204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0D03836-27C8-4EA4-AB66-98E152562815}" type="datetimeFigureOut">
              <a:rPr lang="ru-RU" smtClean="0">
                <a:solidFill>
                  <a:prstClr val="black">
                    <a:tint val="75000"/>
                  </a:prstClr>
                </a:solidFill>
              </a:rPr>
              <a:pPr/>
              <a:t>26.05.2022</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913CC43C-E798-4BE3-8D59-60207D3CCD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0856084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70D03836-27C8-4EA4-AB66-98E152562815}" type="datetimeFigureOut">
              <a:rPr lang="ru-RU" smtClean="0">
                <a:solidFill>
                  <a:prstClr val="black">
                    <a:tint val="75000"/>
                  </a:prstClr>
                </a:solidFill>
              </a:rPr>
              <a:pPr/>
              <a:t>26.05.2022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913CC43C-E798-4BE3-8D59-60207D3CCD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3938443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70D03836-27C8-4EA4-AB66-98E152562815}" type="datetimeFigureOut">
              <a:rPr lang="ru-RU" smtClean="0">
                <a:solidFill>
                  <a:prstClr val="black">
                    <a:tint val="75000"/>
                  </a:prstClr>
                </a:solidFill>
              </a:rPr>
              <a:pPr/>
              <a:t>26.05.2022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913CC43C-E798-4BE3-8D59-60207D3CCD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41806224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0D03836-27C8-4EA4-AB66-98E152562815}" type="datetimeFigureOut">
              <a:rPr lang="ru-RU" smtClean="0">
                <a:solidFill>
                  <a:prstClr val="black">
                    <a:tint val="75000"/>
                  </a:prstClr>
                </a:solidFill>
              </a:rPr>
              <a:pPr/>
              <a:t>26.05.2022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13CC43C-E798-4BE3-8D59-60207D3CCD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3980631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0D03836-27C8-4EA4-AB66-98E152562815}" type="datetimeFigureOut">
              <a:rPr lang="ru-RU" smtClean="0">
                <a:solidFill>
                  <a:prstClr val="black">
                    <a:tint val="75000"/>
                  </a:prstClr>
                </a:solidFill>
              </a:rPr>
              <a:pPr/>
              <a:t>26.05.2022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13CC43C-E798-4BE3-8D59-60207D3CCD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5619987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541"/>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70D03836-27C8-4EA4-AB66-98E152562815}" type="datetimeFigureOut">
              <a:rPr lang="ru-RU" smtClean="0">
                <a:solidFill>
                  <a:prstClr val="black">
                    <a:tint val="75000"/>
                  </a:prstClr>
                </a:solidFill>
              </a:rPr>
              <a:pPr/>
              <a:t>26.05.2022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13CC43C-E798-4BE3-8D59-60207D3CCD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69895315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0D03836-27C8-4EA4-AB66-98E152562815}" type="datetimeFigureOut">
              <a:rPr lang="ru-RU" smtClean="0">
                <a:solidFill>
                  <a:prstClr val="black">
                    <a:tint val="75000"/>
                  </a:prstClr>
                </a:solidFill>
              </a:rPr>
              <a:pPr/>
              <a:t>26.05.2022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13CC43C-E798-4BE3-8D59-60207D3CCD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56298323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7016"/>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70D03836-27C8-4EA4-AB66-98E152562815}" type="datetimeFigureOut">
              <a:rPr lang="ru-RU" smtClean="0">
                <a:solidFill>
                  <a:prstClr val="black">
                    <a:tint val="75000"/>
                  </a:prstClr>
                </a:solidFill>
              </a:rPr>
              <a:pPr/>
              <a:t>26.05.2022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13CC43C-E798-4BE3-8D59-60207D3CCD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749006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0D03836-27C8-4EA4-AB66-98E152562815}" type="datetimeFigureOut">
              <a:rPr lang="ru-RU" smtClean="0">
                <a:solidFill>
                  <a:prstClr val="black">
                    <a:tint val="75000"/>
                  </a:prstClr>
                </a:solidFill>
              </a:rPr>
              <a:pPr/>
              <a:t>26.05.2022</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913CC43C-E798-4BE3-8D59-60207D3CCD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3063701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70D03836-27C8-4EA4-AB66-98E152562815}" type="datetimeFigureOut">
              <a:rPr lang="ru-RU" smtClean="0">
                <a:solidFill>
                  <a:prstClr val="black">
                    <a:tint val="75000"/>
                  </a:prstClr>
                </a:solidFill>
              </a:rPr>
              <a:pPr/>
              <a:t>26.05.2022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913CC43C-E798-4BE3-8D59-60207D3CCD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177085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8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8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70D03836-27C8-4EA4-AB66-98E152562815}" type="datetimeFigureOut">
              <a:rPr lang="ru-RU" smtClean="0">
                <a:solidFill>
                  <a:prstClr val="black">
                    <a:tint val="75000"/>
                  </a:prstClr>
                </a:solidFill>
              </a:rPr>
              <a:pPr/>
              <a:t>26.05.2022</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913CC43C-E798-4BE3-8D59-60207D3CCD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99710751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70D03836-27C8-4EA4-AB66-98E152562815}" type="datetimeFigureOut">
              <a:rPr lang="ru-RU" smtClean="0">
                <a:solidFill>
                  <a:prstClr val="black">
                    <a:tint val="75000"/>
                  </a:prstClr>
                </a:solidFill>
              </a:rPr>
              <a:pPr/>
              <a:t>26.05.2022</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913CC43C-E798-4BE3-8D59-60207D3CCD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72328419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0D03836-27C8-4EA4-AB66-98E152562815}" type="datetimeFigureOut">
              <a:rPr lang="ru-RU" smtClean="0">
                <a:solidFill>
                  <a:prstClr val="black">
                    <a:tint val="75000"/>
                  </a:prstClr>
                </a:solidFill>
              </a:rPr>
              <a:pPr/>
              <a:t>26.05.2022</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913CC43C-E798-4BE3-8D59-60207D3CCD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271522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16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70D03836-27C8-4EA4-AB66-98E152562815}" type="datetimeFigureOut">
              <a:rPr lang="ru-RU" smtClean="0">
                <a:solidFill>
                  <a:prstClr val="black">
                    <a:tint val="75000"/>
                  </a:prstClr>
                </a:solidFill>
              </a:rPr>
              <a:pPr/>
              <a:t>26.05.2022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913CC43C-E798-4BE3-8D59-60207D3CCD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61697145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70D03836-27C8-4EA4-AB66-98E152562815}" type="datetimeFigureOut">
              <a:rPr lang="ru-RU" smtClean="0">
                <a:solidFill>
                  <a:prstClr val="black">
                    <a:tint val="75000"/>
                  </a:prstClr>
                </a:solidFill>
              </a:rPr>
              <a:pPr/>
              <a:t>26.05.2022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913CC43C-E798-4BE3-8D59-60207D3CCD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2294496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0D03836-27C8-4EA4-AB66-98E152562815}" type="datetimeFigureOut">
              <a:rPr lang="ru-RU" smtClean="0">
                <a:solidFill>
                  <a:prstClr val="black">
                    <a:tint val="75000"/>
                  </a:prstClr>
                </a:solidFill>
              </a:rPr>
              <a:pPr/>
              <a:t>26.05.2022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13CC43C-E798-4BE3-8D59-60207D3CCD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37564543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754"/>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754"/>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0D03836-27C8-4EA4-AB66-98E152562815}" type="datetimeFigureOut">
              <a:rPr lang="ru-RU" smtClean="0">
                <a:solidFill>
                  <a:prstClr val="black">
                    <a:tint val="75000"/>
                  </a:prstClr>
                </a:solidFill>
              </a:rPr>
              <a:pPr/>
              <a:t>26.05.2022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13CC43C-E798-4BE3-8D59-60207D3CCD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0238142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5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70D03836-27C8-4EA4-AB66-98E152562815}" type="datetimeFigureOut">
              <a:rPr lang="ru-RU" smtClean="0">
                <a:solidFill>
                  <a:prstClr val="black">
                    <a:tint val="75000"/>
                  </a:prstClr>
                </a:solidFill>
              </a:rPr>
              <a:pPr/>
              <a:t>26.05.2022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13CC43C-E798-4BE3-8D59-60207D3CCD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9727657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0D03836-27C8-4EA4-AB66-98E152562815}" type="datetimeFigureOut">
              <a:rPr lang="ru-RU" smtClean="0">
                <a:solidFill>
                  <a:prstClr val="black">
                    <a:tint val="75000"/>
                  </a:prstClr>
                </a:solidFill>
              </a:rPr>
              <a:pPr/>
              <a:t>26.05.2022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13CC43C-E798-4BE3-8D59-60207D3CCD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125286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18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70D03836-27C8-4EA4-AB66-98E152562815}" type="datetimeFigureOut">
              <a:rPr lang="ru-RU" smtClean="0">
                <a:solidFill>
                  <a:prstClr val="black">
                    <a:tint val="75000"/>
                  </a:prstClr>
                </a:solidFill>
              </a:rPr>
              <a:pPr/>
              <a:t>26.05.2022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913CC43C-E798-4BE3-8D59-60207D3CCD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488376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3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70D03836-27C8-4EA4-AB66-98E152562815}" type="datetimeFigureOut">
              <a:rPr lang="ru-RU" smtClean="0">
                <a:solidFill>
                  <a:prstClr val="black">
                    <a:tint val="75000"/>
                  </a:prstClr>
                </a:solidFill>
              </a:rPr>
              <a:pPr/>
              <a:t>26.05.2022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13CC43C-E798-4BE3-8D59-60207D3CCD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59406878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70D03836-27C8-4EA4-AB66-98E152562815}" type="datetimeFigureOut">
              <a:rPr lang="ru-RU" smtClean="0">
                <a:solidFill>
                  <a:prstClr val="black">
                    <a:tint val="75000"/>
                  </a:prstClr>
                </a:solidFill>
              </a:rPr>
              <a:pPr/>
              <a:t>26.05.2022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913CC43C-E798-4BE3-8D59-60207D3CCD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0250160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4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4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70D03836-27C8-4EA4-AB66-98E152562815}" type="datetimeFigureOut">
              <a:rPr lang="ru-RU" smtClean="0">
                <a:solidFill>
                  <a:prstClr val="black">
                    <a:tint val="75000"/>
                  </a:prstClr>
                </a:solidFill>
              </a:rPr>
              <a:pPr/>
              <a:t>26.05.2022</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913CC43C-E798-4BE3-8D59-60207D3CCD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816854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70D03836-27C8-4EA4-AB66-98E152562815}" type="datetimeFigureOut">
              <a:rPr lang="ru-RU" smtClean="0">
                <a:solidFill>
                  <a:prstClr val="black">
                    <a:tint val="75000"/>
                  </a:prstClr>
                </a:solidFill>
              </a:rPr>
              <a:pPr/>
              <a:t>26.05.2022</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913CC43C-E798-4BE3-8D59-60207D3CCD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67274753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0D03836-27C8-4EA4-AB66-98E152562815}" type="datetimeFigureOut">
              <a:rPr lang="ru-RU" smtClean="0">
                <a:solidFill>
                  <a:prstClr val="black">
                    <a:tint val="75000"/>
                  </a:prstClr>
                </a:solidFill>
              </a:rPr>
              <a:pPr/>
              <a:t>26.05.2022</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913CC43C-E798-4BE3-8D59-60207D3CCD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6833889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8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70D03836-27C8-4EA4-AB66-98E152562815}" type="datetimeFigureOut">
              <a:rPr lang="ru-RU" smtClean="0">
                <a:solidFill>
                  <a:prstClr val="black">
                    <a:tint val="75000"/>
                  </a:prstClr>
                </a:solidFill>
              </a:rPr>
              <a:pPr/>
              <a:t>26.05.2022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913CC43C-E798-4BE3-8D59-60207D3CCD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9088810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70D03836-27C8-4EA4-AB66-98E152562815}" type="datetimeFigureOut">
              <a:rPr lang="ru-RU" smtClean="0">
                <a:solidFill>
                  <a:prstClr val="black">
                    <a:tint val="75000"/>
                  </a:prstClr>
                </a:solidFill>
              </a:rPr>
              <a:pPr/>
              <a:t>26.05.2022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913CC43C-E798-4BE3-8D59-60207D3CCD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47549732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0D03836-27C8-4EA4-AB66-98E152562815}" type="datetimeFigureOut">
              <a:rPr lang="ru-RU" smtClean="0">
                <a:solidFill>
                  <a:prstClr val="black">
                    <a:tint val="75000"/>
                  </a:prstClr>
                </a:solidFill>
              </a:rPr>
              <a:pPr/>
              <a:t>26.05.2022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13CC43C-E798-4BE3-8D59-60207D3CCD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27674179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6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6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0D03836-27C8-4EA4-AB66-98E152562815}" type="datetimeFigureOut">
              <a:rPr lang="ru-RU" smtClean="0">
                <a:solidFill>
                  <a:prstClr val="black">
                    <a:tint val="75000"/>
                  </a:prstClr>
                </a:solidFill>
              </a:rPr>
              <a:pPr/>
              <a:t>26.05.2022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13CC43C-E798-4BE3-8D59-60207D3CCD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62353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70D03836-27C8-4EA4-AB66-98E152562815}" type="datetimeFigureOut">
              <a:rPr lang="ru-RU" smtClean="0">
                <a:solidFill>
                  <a:prstClr val="black">
                    <a:tint val="75000"/>
                  </a:prstClr>
                </a:solidFill>
              </a:rPr>
              <a:pPr/>
              <a:t>26.05.2022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913CC43C-E798-4BE3-8D59-60207D3CCD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64562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48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D03836-27C8-4EA4-AB66-98E152562815}" type="datetimeFigureOut">
              <a:rPr lang="ru-RU" smtClean="0">
                <a:solidFill>
                  <a:prstClr val="black">
                    <a:tint val="75000"/>
                  </a:prstClr>
                </a:solidFill>
              </a:rPr>
              <a:pPr/>
              <a:t>26.05.2022</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48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48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3CC43C-E798-4BE3-8D59-60207D3CCD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009587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49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D03836-27C8-4EA4-AB66-98E152562815}" type="datetimeFigureOut">
              <a:rPr lang="ru-RU" smtClean="0">
                <a:solidFill>
                  <a:prstClr val="black">
                    <a:tint val="75000"/>
                  </a:prstClr>
                </a:solidFill>
              </a:rPr>
              <a:pPr/>
              <a:t>26.05.2022</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49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49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3CC43C-E798-4BE3-8D59-60207D3CCD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014972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6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D03836-27C8-4EA4-AB66-98E152562815}" type="datetimeFigureOut">
              <a:rPr lang="ru-RU" smtClean="0">
                <a:solidFill>
                  <a:prstClr val="black">
                    <a:tint val="75000"/>
                  </a:prstClr>
                </a:solidFill>
              </a:rPr>
              <a:pPr/>
              <a:t>26.05.2022</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6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6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3CC43C-E798-4BE3-8D59-60207D3CCD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8984263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D03836-27C8-4EA4-AB66-98E152562815}" type="datetimeFigureOut">
              <a:rPr lang="ru-RU" smtClean="0">
                <a:solidFill>
                  <a:prstClr val="black">
                    <a:tint val="75000"/>
                  </a:prstClr>
                </a:solidFill>
              </a:rPr>
              <a:pPr/>
              <a:t>26.05.2022</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3CC43C-E798-4BE3-8D59-60207D3CCD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3712844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D03836-27C8-4EA4-AB66-98E152562815}" type="datetimeFigureOut">
              <a:rPr lang="ru-RU" smtClean="0">
                <a:solidFill>
                  <a:prstClr val="black">
                    <a:tint val="75000"/>
                  </a:prstClr>
                </a:solidFill>
              </a:rPr>
              <a:pPr/>
              <a:t>26.05.2022</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3CC43C-E798-4BE3-8D59-60207D3CCD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7777041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D03836-27C8-4EA4-AB66-98E152562815}" type="datetimeFigureOut">
              <a:rPr lang="ru-RU" smtClean="0">
                <a:solidFill>
                  <a:prstClr val="black">
                    <a:tint val="75000"/>
                  </a:prstClr>
                </a:solidFill>
              </a:rPr>
              <a:pPr/>
              <a:t>26.05.2022</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3CC43C-E798-4BE3-8D59-60207D3CCD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121027592"/>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46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D03836-27C8-4EA4-AB66-98E152562815}" type="datetimeFigureOut">
              <a:rPr lang="ru-RU" smtClean="0">
                <a:solidFill>
                  <a:prstClr val="black">
                    <a:tint val="75000"/>
                  </a:prstClr>
                </a:solidFill>
              </a:rPr>
              <a:pPr/>
              <a:t>26.05.2022</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46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46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3CC43C-E798-4BE3-8D59-60207D3CCD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394866970"/>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8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D03836-27C8-4EA4-AB66-98E152562815}" type="datetimeFigureOut">
              <a:rPr lang="ru-RU" smtClean="0">
                <a:solidFill>
                  <a:prstClr val="black">
                    <a:tint val="75000"/>
                  </a:prstClr>
                </a:solidFill>
              </a:rPr>
              <a:pPr/>
              <a:t>26.05.2022</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8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8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3CC43C-E798-4BE3-8D59-60207D3CCD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8125941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hyperlink" Target="https://www.nalog.gov.ru/rn77/fishing/#t2" TargetMode="Externa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nalog.gov.ru/rn50/f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consultant.ru/cabinet/stat/hotdocs/2021-11-26/click/consultant/?dst=http://www.consultant.ru/law/hotdocs/link/?id%3D72030&amp;utm_campaign=hotdocs&amp;utm_source=consultant&amp;utm_medium=email&amp;utm_content=body" TargetMode="Externa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hyperlink" Target="http://www.consultant.ru/cabinet/stat/fd/2021-02-25/click/consultant/?dst=http://www.consultant.ru/law/review/link/?id%3D207868104&amp;utm_campaign=fd&amp;utm_source=consultant&amp;utm_medium=email&amp;utm_content=body" TargetMode="Externa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hyperlink" Target="http://government.ru/docs/27345/#:~:text=%D0%A0%D0%B0%D1%81%D0%BF%D0%BE%D1%80%D1%8F%D0%B6%D0%B5%D0%BD%D0%B8%D0%B5%20%D0%BE%D1%82%2014%20%D0%B0%D0%BF%D1%80%D0%B5%D0%BB%D1%8F%202017,%D0%BF%D1%80%D0%B5%D0%B4%D0%BF%D1%80%D0%B8%D0%BD%D0%B8%D0%BC%D0%B0%D1%82%D0%B5%D0%BB%D0%B8%20%D0%BE%D0%B1%D1%8F%D0%B7%D0%B0%D0%BD%D1%8B%20%D0%BF%D1%80%D0%B8%D0%BC%D0%B5%D0%BD%D1%8F%D1%82%D1%8C%20%D0%BA%D0%BE%D0%BD%D1%82%D1%80%D0%BE%D0%BB%D1%8C%D0%BD%D0%BE%2D%D0%BA%D0%B0%D1%81%D1%81%D0%BE%D0%B2%D1%83%D1%8E%20%D1%82%D0%B5%D1%85%D0%BD%D0%B8%D0%BA%D1%83" TargetMode="External"/><Relationship Id="rId2" Type="http://schemas.openxmlformats.org/officeDocument/2006/relationships/hyperlink" Target="https://www.nalog.gov.ru/rn77/about_fts/docs/3909988/" TargetMode="External"/><Relationship Id="rId1" Type="http://schemas.openxmlformats.org/officeDocument/2006/relationships/slideLayout" Target="../slideLayouts/slideLayout13.xml"/><Relationship Id="rId6" Type="http://schemas.openxmlformats.org/officeDocument/2006/relationships/hyperlink" Target="https://www.nalog.gov.ru/rn77/service/obr_fts/" TargetMode="External"/><Relationship Id="rId5" Type="http://schemas.openxmlformats.org/officeDocument/2006/relationships/hyperlink" Target="https://www.nalog.gov.ru/rn77/taxation/reference_work/newkkt/" TargetMode="External"/><Relationship Id="rId4" Type="http://schemas.openxmlformats.org/officeDocument/2006/relationships/hyperlink" Target="https://play.google.com/store/apps/details?id=ru.fns.billchecker"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hyperlink" Target="http://www.consultant.ru/cabinet/stat/db/2022-04-26/click/consultant/?dst=http://www.consultant.ru/cons/cgi/online.cgi?req%3Ddoc%26base%3DLAW%26n%3D299109&amp;utm_campaign=db&amp;utm_source=consultant&amp;utm_medium=email&amp;utm_content=body" TargetMode="External"/><Relationship Id="rId7" Type="http://schemas.openxmlformats.org/officeDocument/2006/relationships/hyperlink" Target="http://www.consultant.ru/cabinet/stat/db/2022-04-26/click/consultant/?dst=http://www.consultant.ru/cons/cgi/online.cgi?req%3Ddoc%26base%3DLAW%26n%3D415304%26dst%3D100005&amp;utm_campaign=db&amp;utm_source=consultant&amp;utm_medium=email&amp;utm_content=body" TargetMode="External"/><Relationship Id="rId2" Type="http://schemas.openxmlformats.org/officeDocument/2006/relationships/hyperlink" Target="http://www.consultant.ru/cabinet/stat/db/2022-04-26/click/consultant/?dst=http://www.consultant.ru/cons/cgi/online.cgi?req%3Ddoc%26base%3DLAW%26n%3D415304%26dst%3D100006&amp;utm_campaign=db&amp;utm_source=consultant&amp;utm_medium=email&amp;utm_content=body" TargetMode="External"/><Relationship Id="rId1" Type="http://schemas.openxmlformats.org/officeDocument/2006/relationships/slideLayout" Target="../slideLayouts/slideLayout57.xml"/><Relationship Id="rId6" Type="http://schemas.openxmlformats.org/officeDocument/2006/relationships/hyperlink" Target="http://www.consultant.ru/cabinet/stat/db/2022-04-26/click/consultant/?dst=http://www.consultant.ru/cons/cgi/online.cgi?req%3Ddoc%26base%3DLAW%26n%3D412701%26dst%3D4213&amp;utm_campaign=db&amp;utm_source=consultant&amp;utm_medium=email&amp;utm_content=body" TargetMode="External"/><Relationship Id="rId5" Type="http://schemas.openxmlformats.org/officeDocument/2006/relationships/hyperlink" Target="http://www.consultant.ru/cabinet/stat/db/2022-04-26/click/consultant/?dst=http://www.consultant.ru/cons/cgi/online.cgi?req%3Ddoc%26base%3DLAW%26n%3D415304%26dst%3D100039&amp;utm_campaign=db&amp;utm_source=consultant&amp;utm_medium=email&amp;utm_content=body" TargetMode="External"/><Relationship Id="rId4" Type="http://schemas.openxmlformats.org/officeDocument/2006/relationships/hyperlink" Target="http://www.consultant.ru/cabinet/stat/db/2022-04-26/click/consultant/?dst=http://www.consultant.ru/cons/cgi/online.cgi?req%3Ddoc%26base%3DLAW%26n%3D415304%26dst%3D100030&amp;utm_campaign=db&amp;utm_source=consultant&amp;utm_medium=email&amp;utm_content=body"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www.consultant.ru/cabinet/stat/db/2022-05-11/click/consultant/?dst=http://www.consultant.ru/cons/cgi/online.cgi?req%3Ddoc%26base%3DQUEST%26n%3D210922%26dst%3D100010&amp;utm_campaign=db&amp;utm_source=consultant&amp;utm_medium=email&amp;utm_content=body" TargetMode="External"/><Relationship Id="rId7" Type="http://schemas.openxmlformats.org/officeDocument/2006/relationships/hyperlink" Target="http://www.consultant.ru/cabinet/stat/db/2022-05-11/click/consultant/?dst=https://login.consultant.ru/link/?req%3Ddoc%26base%3DPBI%26n%3D226868%26demo%3D1&amp;utm_campaign=db&amp;utm_source=consultant&amp;utm_medium=email&amp;utm_content=body" TargetMode="External"/><Relationship Id="rId2" Type="http://schemas.openxmlformats.org/officeDocument/2006/relationships/hyperlink" Target="http://www.consultant.ru/cabinet/stat/db/2022-05-11/click/consultant/?dst=http://www.consultant.ru/cons/cgi/online.cgi?req%3Ddoc%26base%3DLAW%26n%3D412873%26dst%3D12243&amp;utm_campaign=db&amp;utm_source=consultant&amp;utm_medium=email&amp;utm_content=body" TargetMode="External"/><Relationship Id="rId1" Type="http://schemas.openxmlformats.org/officeDocument/2006/relationships/slideLayout" Target="../slideLayouts/slideLayout46.xml"/><Relationship Id="rId6" Type="http://schemas.openxmlformats.org/officeDocument/2006/relationships/hyperlink" Target="http://www.consultant.ru/cabinet/stat/db/2022-05-11/click/consultant/?dst=http://www.consultant.ru/cons/cgi/online.cgi?req%3Ddoc%26base%3DQUEST%26n%3D210922%26dst%3D100009&amp;utm_campaign=db&amp;utm_source=consultant&amp;utm_medium=email&amp;utm_content=body" TargetMode="External"/><Relationship Id="rId5" Type="http://schemas.openxmlformats.org/officeDocument/2006/relationships/hyperlink" Target="http://www.consultant.ru/cabinet/stat/db/2022-05-11/click/consultant/?dst=http://www.consultant.ru/cons/cgi/online.cgi?req%3Ddoc%26base%3DLAW%26n%3D179583&amp;utm_campaign=db&amp;utm_source=consultant&amp;utm_medium=email&amp;utm_content=body" TargetMode="External"/><Relationship Id="rId4" Type="http://schemas.openxmlformats.org/officeDocument/2006/relationships/hyperlink" Target="http://www.consultant.ru/cabinet/stat/db/2022-05-11/click/consultant/?dst=http://www.consultant.ru/cons/cgi/online.cgi?req%3Ddoc%26base%3DQUEST%26n%3D184285%26dst%3D100009&amp;utm_campaign=db&amp;utm_source=consultant&amp;utm_medium=email&amp;utm_content=body"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consultant.ru/cabinet/stat/fw/2020-12-26/click/consultant/?dst=http://www.consultant.ru/document/cons_doc_LAW_371639/&amp;utm_campaign=fw&amp;utm_source=consultant&amp;utm_medium=email&amp;utm_content=body" TargetMode="Externa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hyperlink" Target="http://www.consultant.ru/cabinet/stat/fw/2022-04-09/click/consultant/?dst=http://www.consultant.ru/document/cons_doc_LAW_413974/&amp;utm_campaign=fw&amp;utm_source=consultant&amp;utm_medium=email&amp;utm_content=body" TargetMode="External"/><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hyperlink" Target="http://www.consultant.ru/cabinet/stat/db/2021-07-12/click/consultant/?dst=http://www.consultant.ru/cons/cgi/online.cgi?req%3Ddoc%26base%3DLAW%26n%3D389764%26dst%3D100008&amp;utm_campaign=db&amp;utm_source=consultant&amp;utm_medium=email&amp;utm_content=body"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0" y="0"/>
            <a:ext cx="9144000" cy="6858000"/>
          </a:xfrm>
        </p:spPr>
        <p:txBody>
          <a:bodyPr>
            <a:normAutofit fontScale="47500" lnSpcReduction="20000"/>
          </a:bodyPr>
          <a:lstStyle/>
          <a:p>
            <a:pPr>
              <a:lnSpc>
                <a:spcPct val="120000"/>
              </a:lnSpc>
            </a:pPr>
            <a:endParaRPr lang="ru-RU" sz="13500" dirty="0">
              <a:solidFill>
                <a:schemeClr val="tx1"/>
              </a:solidFill>
            </a:endParaRPr>
          </a:p>
          <a:p>
            <a:pPr lvl="0">
              <a:lnSpc>
                <a:spcPct val="120000"/>
              </a:lnSpc>
            </a:pPr>
            <a:r>
              <a:rPr lang="ru-RU" sz="11000" dirty="0">
                <a:solidFill>
                  <a:prstClr val="black"/>
                </a:solidFill>
              </a:rPr>
              <a:t>Управление своими доходами: что нужно знать о налогах</a:t>
            </a:r>
            <a:endParaRPr lang="ru-RU" sz="11000" dirty="0">
              <a:solidFill>
                <a:schemeClr val="tx1"/>
              </a:solidFill>
            </a:endParaRPr>
          </a:p>
          <a:p>
            <a:pPr algn="r">
              <a:lnSpc>
                <a:spcPct val="120000"/>
              </a:lnSpc>
            </a:pPr>
            <a:endParaRPr lang="ru-RU" sz="8600" dirty="0">
              <a:solidFill>
                <a:schemeClr val="tx1"/>
              </a:solidFill>
            </a:endParaRPr>
          </a:p>
          <a:p>
            <a:pPr algn="r">
              <a:lnSpc>
                <a:spcPct val="120000"/>
              </a:lnSpc>
            </a:pPr>
            <a:r>
              <a:rPr lang="ru-RU" sz="8600" dirty="0">
                <a:solidFill>
                  <a:schemeClr val="tx1"/>
                </a:solidFill>
              </a:rPr>
              <a:t>Лектор:</a:t>
            </a:r>
          </a:p>
          <a:p>
            <a:pPr algn="r">
              <a:lnSpc>
                <a:spcPct val="120000"/>
              </a:lnSpc>
            </a:pPr>
            <a:r>
              <a:rPr lang="ru-RU" sz="11200" dirty="0">
                <a:solidFill>
                  <a:srgbClr val="FF0000"/>
                </a:solidFill>
              </a:rPr>
              <a:t>Горелова Ирина Валерьевна</a:t>
            </a:r>
          </a:p>
          <a:p>
            <a:pPr algn="r">
              <a:lnSpc>
                <a:spcPct val="120000"/>
              </a:lnSpc>
            </a:pPr>
            <a:r>
              <a:rPr lang="ru-RU" sz="11200" dirty="0">
                <a:solidFill>
                  <a:srgbClr val="FF0000"/>
                </a:solidFill>
              </a:rPr>
              <a:t>кандидат эконом наук, доцент</a:t>
            </a:r>
          </a:p>
          <a:p>
            <a:pPr algn="r">
              <a:lnSpc>
                <a:spcPct val="120000"/>
              </a:lnSpc>
            </a:pPr>
            <a:endParaRPr lang="ru-RU" sz="8600" dirty="0">
              <a:solidFill>
                <a:srgbClr val="FF0000"/>
              </a:solidFill>
            </a:endParaRPr>
          </a:p>
          <a:p>
            <a:endParaRPr lang="ru-RU" dirty="0"/>
          </a:p>
        </p:txBody>
      </p:sp>
    </p:spTree>
    <p:extLst>
      <p:ext uri="{BB962C8B-B14F-4D97-AF65-F5344CB8AC3E}">
        <p14:creationId xmlns:p14="http://schemas.microsoft.com/office/powerpoint/2010/main" val="3490784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93712"/>
            <a:ext cx="9036497" cy="664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06400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txBody>
          <a:bodyPr>
            <a:normAutofit fontScale="70000" lnSpcReduction="20000"/>
          </a:bodyPr>
          <a:lstStyle/>
          <a:p>
            <a:pPr marL="0" indent="0" algn="ctr">
              <a:buNone/>
            </a:pPr>
            <a:r>
              <a:rPr lang="ru-RU" sz="4000" b="1" dirty="0">
                <a:solidFill>
                  <a:srgbClr val="FF0000"/>
                </a:solidFill>
              </a:rPr>
              <a:t>Как работодатель предоставляет </a:t>
            </a:r>
            <a:r>
              <a:rPr lang="ru-RU" sz="4000" b="1" dirty="0" smtClean="0">
                <a:solidFill>
                  <a:srgbClr val="FF0000"/>
                </a:solidFill>
              </a:rPr>
              <a:t>вычет</a:t>
            </a:r>
          </a:p>
          <a:p>
            <a:pPr marL="0" indent="0" algn="ctr">
              <a:buNone/>
            </a:pPr>
            <a:endParaRPr lang="ru-RU" b="1" dirty="0">
              <a:solidFill>
                <a:srgbClr val="FF0000"/>
              </a:solidFill>
            </a:endParaRPr>
          </a:p>
          <a:p>
            <a:r>
              <a:rPr lang="ru-RU" dirty="0"/>
              <a:t>Сумма вычета будет указана в подтверждении из налоговой. При каждой выплате дохода работнику нужно будет уменьшить его сумму сначала на стандартные и социальные вычеты, затем — на имущественные. С остатка удерживается НДФЛ. Если дохода за год не хватило, чтобы использовать всю сумму вычета,  имущественный можно перенести на следующие годы. Стандартный и социальный вычеты не переносятся.</a:t>
            </a:r>
          </a:p>
          <a:p>
            <a:endParaRPr lang="ru-RU" dirty="0"/>
          </a:p>
          <a:p>
            <a:r>
              <a:rPr lang="ru-RU" dirty="0"/>
              <a:t>Вычет предоставляется начиная с месяца, когда работодателю поступит подтверждение права на вычет из инспекции и сотрудник подаст заявление на вычет. </a:t>
            </a:r>
          </a:p>
          <a:p>
            <a:endParaRPr lang="ru-RU" dirty="0"/>
          </a:p>
          <a:p>
            <a:r>
              <a:rPr lang="ru-RU" dirty="0"/>
              <a:t>Налоговая база по доходам для предоставления вычета рассчитывается с начала года. Это значит, что работодатель должен выплатить излишне удержанный НДФЛ за весь период работы сотрудника в текущем году. Например, если документы по вычету сотрудника поступили в бухгалтерию в июне, организация начинает выплаты вычета с июля, но возмещает суммы НДФЛ, начиная с января, если сотрудник работает с начала года.</a:t>
            </a:r>
          </a:p>
        </p:txBody>
      </p:sp>
    </p:spTree>
    <p:extLst>
      <p:ext uri="{BB962C8B-B14F-4D97-AF65-F5344CB8AC3E}">
        <p14:creationId xmlns:p14="http://schemas.microsoft.com/office/powerpoint/2010/main" val="1531673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down)">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778098"/>
          </a:xfrm>
        </p:spPr>
        <p:txBody>
          <a:bodyPr/>
          <a:lstStyle/>
          <a:p>
            <a:r>
              <a:rPr lang="ru-RU" b="1" dirty="0" smtClean="0">
                <a:solidFill>
                  <a:srgbClr val="FF0000"/>
                </a:solidFill>
              </a:rPr>
              <a:t>Пример</a:t>
            </a:r>
            <a:endParaRPr lang="ru-RU" b="1" dirty="0">
              <a:solidFill>
                <a:srgbClr val="FF0000"/>
              </a:solidFill>
            </a:endParaRPr>
          </a:p>
        </p:txBody>
      </p:sp>
      <p:sp>
        <p:nvSpPr>
          <p:cNvPr id="3" name="Объект 2"/>
          <p:cNvSpPr>
            <a:spLocks noGrp="1"/>
          </p:cNvSpPr>
          <p:nvPr>
            <p:ph idx="1"/>
          </p:nvPr>
        </p:nvSpPr>
        <p:spPr>
          <a:xfrm>
            <a:off x="0" y="908720"/>
            <a:ext cx="9144000" cy="5949280"/>
          </a:xfrm>
        </p:spPr>
        <p:txBody>
          <a:bodyPr>
            <a:normAutofit fontScale="62500" lnSpcReduction="20000"/>
          </a:bodyPr>
          <a:lstStyle/>
          <a:p>
            <a:pPr algn="just"/>
            <a:r>
              <a:rPr lang="ru-RU" dirty="0" smtClean="0"/>
              <a:t>Оклад Иванюка </a:t>
            </a:r>
            <a:r>
              <a:rPr lang="ru-RU" dirty="0"/>
              <a:t>30 000 рублей, на руки он получает 26 100 рублей (за вычетом НДФЛ 3 900 рублей).</a:t>
            </a:r>
          </a:p>
          <a:p>
            <a:pPr algn="just"/>
            <a:endParaRPr lang="ru-RU" dirty="0"/>
          </a:p>
          <a:p>
            <a:pPr algn="just"/>
            <a:r>
              <a:rPr lang="ru-RU" dirty="0"/>
              <a:t>В феврале 2022 года </a:t>
            </a:r>
            <a:r>
              <a:rPr lang="ru-RU" dirty="0" smtClean="0"/>
              <a:t>Иванюк </a:t>
            </a:r>
            <a:r>
              <a:rPr lang="ru-RU" dirty="0"/>
              <a:t>заплатил за обучение 100 тыс. рублей, а также у него есть остаток по имущественному вычету в размере 400 тыс. рублей. </a:t>
            </a:r>
            <a:endParaRPr lang="ru-RU" dirty="0" smtClean="0"/>
          </a:p>
          <a:p>
            <a:pPr algn="just"/>
            <a:r>
              <a:rPr lang="ru-RU" dirty="0" smtClean="0"/>
              <a:t>В </a:t>
            </a:r>
            <a:r>
              <a:rPr lang="ru-RU" dirty="0"/>
              <a:t>марте 2022 года </a:t>
            </a:r>
            <a:r>
              <a:rPr lang="ru-RU" dirty="0" smtClean="0"/>
              <a:t>Иванюк </a:t>
            </a:r>
            <a:r>
              <a:rPr lang="ru-RU" dirty="0"/>
              <a:t>подал заявление в ИФНС на получение полагающихся ему вычетов. </a:t>
            </a:r>
            <a:endParaRPr lang="ru-RU" dirty="0" smtClean="0"/>
          </a:p>
          <a:p>
            <a:pPr algn="just"/>
            <a:r>
              <a:rPr lang="ru-RU" dirty="0" smtClean="0"/>
              <a:t>В </a:t>
            </a:r>
            <a:r>
              <a:rPr lang="ru-RU" dirty="0"/>
              <a:t>апреле налоговая предоставила подтверждение права на вычет работодателю.</a:t>
            </a:r>
          </a:p>
          <a:p>
            <a:pPr algn="just"/>
            <a:endParaRPr lang="ru-RU" dirty="0"/>
          </a:p>
          <a:p>
            <a:pPr algn="just"/>
            <a:r>
              <a:rPr lang="ru-RU" dirty="0"/>
              <a:t>С апреля 2022 года организация предоставила </a:t>
            </a:r>
            <a:r>
              <a:rPr lang="ru-RU" dirty="0" smtClean="0"/>
              <a:t>Иванюку </a:t>
            </a:r>
            <a:r>
              <a:rPr lang="ru-RU" dirty="0"/>
              <a:t>сначала вычет по обучению с доходов в сумме 100 тыс. рублей, далее имущественный.</a:t>
            </a:r>
          </a:p>
          <a:p>
            <a:pPr algn="just"/>
            <a:endParaRPr lang="ru-RU" dirty="0"/>
          </a:p>
          <a:p>
            <a:pPr algn="just"/>
            <a:r>
              <a:rPr lang="ru-RU" dirty="0"/>
              <a:t>Начиная с апреля, сотрудник получает на руки уже не 26 100, а 30 000 рублей, а также работодатель ему вернет излишне удержанный НДФЛ за январь-март в размере 11 700 рублей (3 900 × 3 мес.).</a:t>
            </a:r>
          </a:p>
          <a:p>
            <a:pPr algn="just"/>
            <a:endParaRPr lang="ru-RU" dirty="0"/>
          </a:p>
          <a:p>
            <a:pPr algn="just"/>
            <a:r>
              <a:rPr lang="ru-RU" dirty="0"/>
              <a:t>Так как сумма доходов </a:t>
            </a:r>
            <a:r>
              <a:rPr lang="ru-RU" dirty="0" smtClean="0"/>
              <a:t>за </a:t>
            </a:r>
            <a:r>
              <a:rPr lang="ru-RU" dirty="0"/>
              <a:t>год составляет 360 000 рублей, то за 2022 год ему будет предоставлен весь социальный вычет в полном размере, а часть имущественного перенесена на следующий год (400 000 — 260 000).</a:t>
            </a:r>
          </a:p>
        </p:txBody>
      </p:sp>
    </p:spTree>
    <p:extLst>
      <p:ext uri="{BB962C8B-B14F-4D97-AF65-F5344CB8AC3E}">
        <p14:creationId xmlns:p14="http://schemas.microsoft.com/office/powerpoint/2010/main" val="29085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wipe(down)">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wipe(down)">
                                      <p:cBhvr>
                                        <p:cTn id="4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66913028-3334-4956-AC49-BE9123311919}"/>
              </a:ext>
            </a:extLst>
          </p:cNvPr>
          <p:cNvSpPr>
            <a:spLocks noGrp="1"/>
          </p:cNvSpPr>
          <p:nvPr>
            <p:ph idx="1"/>
          </p:nvPr>
        </p:nvSpPr>
        <p:spPr>
          <a:xfrm>
            <a:off x="16" y="4"/>
            <a:ext cx="9143999" cy="6857999"/>
          </a:xfrm>
        </p:spPr>
        <p:txBody>
          <a:bodyPr>
            <a:normAutofit fontScale="70000" lnSpcReduction="20000"/>
          </a:bodyPr>
          <a:lstStyle/>
          <a:p>
            <a:pPr marL="0" indent="0" algn="ctr">
              <a:buNone/>
            </a:pPr>
            <a:r>
              <a:rPr lang="ru-RU" b="1" i="0" dirty="0">
                <a:solidFill>
                  <a:srgbClr val="FF0000"/>
                </a:solidFill>
                <a:effectLst/>
                <a:latin typeface="helvetica" panose="020B0604020202020204" pitchFamily="34" charset="0"/>
              </a:rPr>
              <a:t>С 21 мая 2021 года </a:t>
            </a:r>
            <a:r>
              <a:rPr lang="ru-RU" b="1" i="0" dirty="0">
                <a:solidFill>
                  <a:srgbClr val="000000"/>
                </a:solidFill>
                <a:effectLst/>
                <a:latin typeface="helvetica" panose="020B0604020202020204" pitchFamily="34" charset="0"/>
              </a:rPr>
              <a:t>физлица </a:t>
            </a:r>
            <a:r>
              <a:rPr lang="ru-RU" b="1" i="0" dirty="0" smtClean="0">
                <a:solidFill>
                  <a:srgbClr val="000000"/>
                </a:solidFill>
                <a:effectLst/>
                <a:latin typeface="helvetica" panose="020B0604020202020204" pitchFamily="34" charset="0"/>
              </a:rPr>
              <a:t>могут </a:t>
            </a:r>
            <a:r>
              <a:rPr lang="ru-RU" b="1" i="0" dirty="0">
                <a:solidFill>
                  <a:srgbClr val="000000"/>
                </a:solidFill>
                <a:effectLst/>
                <a:latin typeface="helvetica" panose="020B0604020202020204" pitchFamily="34" charset="0"/>
              </a:rPr>
              <a:t>получать вычеты по НДФЛ в упрощенном порядке</a:t>
            </a:r>
          </a:p>
          <a:p>
            <a:pPr marL="0" indent="0" algn="ctr">
              <a:buNone/>
            </a:pPr>
            <a:endParaRPr lang="ru-RU" b="0" i="0" dirty="0" smtClean="0">
              <a:solidFill>
                <a:srgbClr val="000000"/>
              </a:solidFill>
              <a:effectLst/>
              <a:latin typeface="helvetica" panose="020B0604020202020204" pitchFamily="34" charset="0"/>
            </a:endParaRPr>
          </a:p>
          <a:p>
            <a:pPr marL="0" indent="0" algn="ctr">
              <a:buNone/>
            </a:pPr>
            <a:endParaRPr lang="ru-RU" b="0" i="0" dirty="0">
              <a:solidFill>
                <a:srgbClr val="000000"/>
              </a:solidFill>
              <a:effectLst/>
              <a:latin typeface="helvetica" panose="020B0604020202020204" pitchFamily="34" charset="0"/>
            </a:endParaRPr>
          </a:p>
          <a:p>
            <a:pPr algn="l"/>
            <a:r>
              <a:rPr lang="ru-RU" b="0" i="0" dirty="0">
                <a:solidFill>
                  <a:srgbClr val="FF0000"/>
                </a:solidFill>
                <a:effectLst/>
                <a:latin typeface="helvetica" panose="020B0604020202020204" pitchFamily="34" charset="0"/>
              </a:rPr>
              <a:t>Упрощенный порядок </a:t>
            </a:r>
            <a:r>
              <a:rPr lang="ru-RU" b="0" i="0" dirty="0" smtClean="0">
                <a:solidFill>
                  <a:srgbClr val="000000"/>
                </a:solidFill>
                <a:effectLst/>
                <a:latin typeface="helvetica" panose="020B0604020202020204" pitchFamily="34" charset="0"/>
              </a:rPr>
              <a:t>касается </a:t>
            </a:r>
            <a:r>
              <a:rPr lang="ru-RU" b="0" i="0" dirty="0">
                <a:solidFill>
                  <a:srgbClr val="000000"/>
                </a:solidFill>
                <a:effectLst/>
                <a:latin typeface="helvetica" panose="020B0604020202020204" pitchFamily="34" charset="0"/>
              </a:rPr>
              <a:t>вычетов по расходам на приобретение </a:t>
            </a:r>
            <a:r>
              <a:rPr lang="ru-RU" b="0" i="0" dirty="0">
                <a:solidFill>
                  <a:srgbClr val="FF0000"/>
                </a:solidFill>
                <a:effectLst>
                  <a:outerShdw blurRad="38100" dist="38100" dir="2700000" algn="tl">
                    <a:srgbClr val="000000">
                      <a:alpha val="43137"/>
                    </a:srgbClr>
                  </a:outerShdw>
                </a:effectLst>
                <a:latin typeface="helvetica" panose="020B0604020202020204" pitchFamily="34" charset="0"/>
              </a:rPr>
              <a:t>жилья, уплату процентов по ипотеке, а также в сумме внесенных на индивидуальный инвестиционный счет </a:t>
            </a:r>
            <a:r>
              <a:rPr lang="ru-RU" b="0" i="0" dirty="0">
                <a:solidFill>
                  <a:srgbClr val="000000"/>
                </a:solidFill>
                <a:effectLst/>
                <a:latin typeface="helvetica" panose="020B0604020202020204" pitchFamily="34" charset="0"/>
              </a:rPr>
              <a:t>денежных средств.</a:t>
            </a:r>
          </a:p>
          <a:p>
            <a:pPr algn="l"/>
            <a:r>
              <a:rPr lang="ru-RU" b="0" i="0" dirty="0">
                <a:solidFill>
                  <a:srgbClr val="000000"/>
                </a:solidFill>
                <a:effectLst/>
                <a:latin typeface="helvetica" panose="020B0604020202020204" pitchFamily="34" charset="0"/>
              </a:rPr>
              <a:t>Налогоплательщики, имеющие личный кабинет на сайте ФНС, смогут получить такие вычеты в два раза быстрее и без направления декларации 3-НДФЛ и пакета подтверждающих документов.</a:t>
            </a:r>
          </a:p>
          <a:p>
            <a:pPr algn="l"/>
            <a:r>
              <a:rPr lang="ru-RU" b="0" i="0" dirty="0">
                <a:solidFill>
                  <a:srgbClr val="000000"/>
                </a:solidFill>
                <a:effectLst/>
                <a:latin typeface="helvetica" panose="020B0604020202020204" pitchFamily="34" charset="0"/>
              </a:rPr>
              <a:t>Необходимую информацию налоговые органы получат от участников информационного взаимодействия (банков</a:t>
            </a:r>
            <a:r>
              <a:rPr lang="ru-RU" b="0" i="0" dirty="0" smtClean="0">
                <a:solidFill>
                  <a:srgbClr val="000000"/>
                </a:solidFill>
                <a:effectLst/>
                <a:latin typeface="helvetica" panose="020B0604020202020204" pitchFamily="34" charset="0"/>
              </a:rPr>
              <a:t>).</a:t>
            </a:r>
            <a:endParaRPr lang="ru-RU" b="0" i="0" dirty="0">
              <a:solidFill>
                <a:srgbClr val="000000"/>
              </a:solidFill>
              <a:effectLst/>
              <a:latin typeface="helvetica" panose="020B0604020202020204" pitchFamily="34" charset="0"/>
            </a:endParaRPr>
          </a:p>
          <a:p>
            <a:r>
              <a:rPr lang="ru-RU" dirty="0">
                <a:solidFill>
                  <a:srgbClr val="000000"/>
                </a:solidFill>
                <a:latin typeface="helvetica" panose="020B0604020202020204" pitchFamily="34" charset="0"/>
              </a:rPr>
              <a:t>Закон устанавливает ответственность налогового агента и банка за представление недостоверных сведений в рамках процедуры получения налогоплательщиками налоговых вычетов. Размер штрафа может составить 20% от суммы налога, возвращенного налоговым органом налогоплательщику.</a:t>
            </a:r>
          </a:p>
          <a:p>
            <a:r>
              <a:rPr lang="ru-RU" dirty="0">
                <a:solidFill>
                  <a:srgbClr val="000000"/>
                </a:solidFill>
                <a:latin typeface="helvetica" panose="020B0604020202020204" pitchFamily="34" charset="0"/>
              </a:rPr>
              <a:t>Подобный порядок распространят на вычеты, право на которые возникло у физлица с 1 января 2020 года </a:t>
            </a:r>
          </a:p>
          <a:p>
            <a:endParaRPr lang="ru-RU" dirty="0"/>
          </a:p>
        </p:txBody>
      </p:sp>
    </p:spTree>
    <p:extLst>
      <p:ext uri="{BB962C8B-B14F-4D97-AF65-F5344CB8AC3E}">
        <p14:creationId xmlns:p14="http://schemas.microsoft.com/office/powerpoint/2010/main" val="4227091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0"/>
            <a:ext cx="8964488" cy="1143000"/>
          </a:xfrm>
        </p:spPr>
        <p:txBody>
          <a:bodyPr>
            <a:normAutofit fontScale="90000"/>
          </a:bodyPr>
          <a:lstStyle/>
          <a:p>
            <a:r>
              <a:rPr lang="ru-RU" sz="2400" b="1" dirty="0" smtClean="0">
                <a:solidFill>
                  <a:srgbClr val="FF0000"/>
                </a:solidFill>
              </a:rPr>
              <a:t>АЛГОРИТМ УПРОЩЕННОГО ПОРЯДКА ПРЕДОСТАВЛЕНИЯ ВЫЧЕТОВ В 2022 ГОДУ:</a:t>
            </a:r>
            <a:br>
              <a:rPr lang="ru-RU" sz="2400" b="1" dirty="0" smtClean="0">
                <a:solidFill>
                  <a:srgbClr val="FF0000"/>
                </a:solidFill>
              </a:rPr>
            </a:br>
            <a:endParaRPr lang="ru-RU" sz="2400" b="1" dirty="0">
              <a:solidFill>
                <a:srgbClr val="FF0000"/>
              </a:solidFill>
            </a:endParaRPr>
          </a:p>
        </p:txBody>
      </p:sp>
      <p:sp>
        <p:nvSpPr>
          <p:cNvPr id="3" name="Объект 2"/>
          <p:cNvSpPr>
            <a:spLocks noGrp="1"/>
          </p:cNvSpPr>
          <p:nvPr>
            <p:ph idx="1"/>
          </p:nvPr>
        </p:nvSpPr>
        <p:spPr>
          <a:xfrm>
            <a:off x="3372" y="1119064"/>
            <a:ext cx="9144000" cy="5733256"/>
          </a:xfrm>
        </p:spPr>
        <p:txBody>
          <a:bodyPr>
            <a:noAutofit/>
          </a:bodyPr>
          <a:lstStyle/>
          <a:p>
            <a:pPr marL="0" indent="0">
              <a:buNone/>
            </a:pPr>
            <a:r>
              <a:rPr lang="ru-RU" sz="1800" b="1" dirty="0" smtClean="0"/>
              <a:t>1</a:t>
            </a:r>
            <a:r>
              <a:rPr lang="ru-RU" sz="1800" b="1" dirty="0"/>
              <a:t>. У налогоплательщика есть ЛК на сайте ФНС России;</a:t>
            </a:r>
          </a:p>
          <a:p>
            <a:pPr marL="0" indent="0">
              <a:buNone/>
            </a:pPr>
            <a:r>
              <a:rPr lang="ru-RU" sz="1800" b="1" dirty="0"/>
              <a:t>2. Не ранее 01.01.2020 года - покупка </a:t>
            </a:r>
            <a:r>
              <a:rPr lang="ru-RU" sz="1800" b="1" dirty="0" smtClean="0"/>
              <a:t>квартиры, </a:t>
            </a:r>
            <a:r>
              <a:rPr lang="ru-RU" sz="1800" b="1" dirty="0"/>
              <a:t>пополнение ИИС;</a:t>
            </a:r>
          </a:p>
          <a:p>
            <a:pPr marL="0" indent="0">
              <a:buNone/>
            </a:pPr>
            <a:r>
              <a:rPr lang="ru-RU" sz="1800" b="1" dirty="0" smtClean="0"/>
              <a:t>3. Банк </a:t>
            </a:r>
            <a:r>
              <a:rPr lang="ru-RU" sz="1800" b="1" dirty="0"/>
              <a:t>и налоговый агент (брокер) подключились к системе обмена информацией </a:t>
            </a:r>
            <a:r>
              <a:rPr lang="ru-RU" sz="1800" b="1" dirty="0" smtClean="0"/>
              <a:t>с ФНС</a:t>
            </a:r>
            <a:r>
              <a:rPr lang="ru-RU" sz="1800" b="1" dirty="0"/>
              <a:t>;</a:t>
            </a:r>
          </a:p>
          <a:p>
            <a:pPr marL="0" indent="0">
              <a:buNone/>
            </a:pPr>
            <a:r>
              <a:rPr lang="ru-RU" sz="1800" b="1" dirty="0"/>
              <a:t>4. Н</a:t>
            </a:r>
            <a:r>
              <a:rPr lang="ru-RU" sz="1800" b="1" dirty="0" smtClean="0"/>
              <a:t>алогоплательщик </a:t>
            </a:r>
            <a:r>
              <a:rPr lang="ru-RU" sz="1800" b="1" dirty="0"/>
              <a:t>дал согласие банку или брокеру на передачу в </a:t>
            </a:r>
            <a:r>
              <a:rPr lang="ru-RU" sz="1800" b="1" dirty="0" smtClean="0"/>
              <a:t>ФНС информации </a:t>
            </a:r>
            <a:r>
              <a:rPr lang="ru-RU" sz="1800" b="1" dirty="0"/>
              <a:t>о расходах;</a:t>
            </a:r>
          </a:p>
          <a:p>
            <a:pPr marL="0" indent="0">
              <a:buNone/>
            </a:pPr>
            <a:r>
              <a:rPr lang="ru-RU" sz="1800" b="1" dirty="0"/>
              <a:t>5. В 2022 - банк передает в налоговый орган сведения о ваших расходах, брокер </a:t>
            </a:r>
            <a:r>
              <a:rPr lang="ru-RU" sz="1800" b="1" dirty="0" smtClean="0"/>
              <a:t>– о зачисленных </a:t>
            </a:r>
            <a:r>
              <a:rPr lang="ru-RU" sz="1800" b="1" dirty="0"/>
              <a:t>деньгах на </a:t>
            </a:r>
            <a:r>
              <a:rPr lang="ru-RU" sz="1800" b="1" dirty="0" smtClean="0"/>
              <a:t>ИИС (</a:t>
            </a:r>
            <a:r>
              <a:rPr lang="ru-RU" sz="1800" b="1" dirty="0"/>
              <a:t>01.02.2022), а налоговый агент (работодатель) </a:t>
            </a:r>
            <a:r>
              <a:rPr lang="ru-RU" sz="1800" b="1" dirty="0" smtClean="0"/>
              <a:t>- сведения </a:t>
            </a:r>
            <a:r>
              <a:rPr lang="ru-RU" sz="1800" b="1" dirty="0"/>
              <a:t>о выплаченных доходах (01.03.2022);</a:t>
            </a:r>
          </a:p>
          <a:p>
            <a:pPr marL="0" indent="0">
              <a:buNone/>
            </a:pPr>
            <a:r>
              <a:rPr lang="ru-RU" sz="1800" b="1" dirty="0"/>
              <a:t>6. Полученные сведения система ФНС сопоставляет и анализирует, в </a:t>
            </a:r>
            <a:r>
              <a:rPr lang="ru-RU" sz="1800" b="1" dirty="0" smtClean="0"/>
              <a:t>случае отсутствия </a:t>
            </a:r>
            <a:r>
              <a:rPr lang="ru-RU" sz="1800" b="1" dirty="0"/>
              <a:t>расхождений в личном кабинете появляется </a:t>
            </a:r>
            <a:r>
              <a:rPr lang="ru-RU" sz="1800" b="1" dirty="0" err="1" smtClean="0"/>
              <a:t>предзаполненное</a:t>
            </a:r>
            <a:r>
              <a:rPr lang="ru-RU" sz="1800" b="1" dirty="0"/>
              <a:t> </a:t>
            </a:r>
            <a:r>
              <a:rPr lang="ru-RU" sz="1800" b="1" dirty="0" smtClean="0"/>
              <a:t>заявление</a:t>
            </a:r>
            <a:r>
              <a:rPr lang="ru-RU" sz="1800" b="1" dirty="0"/>
              <a:t>, но не ранее 20.03.2022. (срок представления сведений о </a:t>
            </a:r>
            <a:r>
              <a:rPr lang="ru-RU" sz="1800" b="1" dirty="0" smtClean="0"/>
              <a:t>доходах  01.03.2022</a:t>
            </a:r>
            <a:r>
              <a:rPr lang="ru-RU" sz="1800" b="1" dirty="0"/>
              <a:t>);</a:t>
            </a:r>
          </a:p>
          <a:p>
            <a:pPr marL="0" indent="0">
              <a:buNone/>
            </a:pPr>
            <a:r>
              <a:rPr lang="ru-RU" sz="1800" b="1" dirty="0"/>
              <a:t>7. Заявление подписывается налогоплательщиком с указанием </a:t>
            </a:r>
            <a:r>
              <a:rPr lang="ru-RU" sz="1800" b="1" dirty="0" smtClean="0"/>
              <a:t>банковских реквизитов</a:t>
            </a:r>
            <a:r>
              <a:rPr lang="ru-RU" sz="1800" b="1" dirty="0"/>
              <a:t>;</a:t>
            </a:r>
          </a:p>
          <a:p>
            <a:pPr marL="0" indent="0">
              <a:buNone/>
            </a:pPr>
            <a:r>
              <a:rPr lang="ru-RU" sz="1800" b="1" dirty="0"/>
              <a:t>8. КНП – 30 календарных дней;</a:t>
            </a:r>
          </a:p>
          <a:p>
            <a:pPr marL="0" indent="0">
              <a:buNone/>
            </a:pPr>
            <a:r>
              <a:rPr lang="ru-RU" sz="1800" b="1" dirty="0"/>
              <a:t>9. Принятие налоговым органом решения о предоставлении вычета в полном </a:t>
            </a:r>
            <a:r>
              <a:rPr lang="ru-RU" sz="1800" b="1" dirty="0" smtClean="0"/>
              <a:t>объеме, частично </a:t>
            </a:r>
            <a:r>
              <a:rPr lang="ru-RU" sz="1800" b="1" dirty="0"/>
              <a:t>либо отказ;</a:t>
            </a:r>
          </a:p>
          <a:p>
            <a:pPr marL="0" indent="0">
              <a:buNone/>
            </a:pPr>
            <a:r>
              <a:rPr lang="ru-RU" sz="1800" b="1" dirty="0"/>
              <a:t>10.После появления в личном кабинете решения о предоставлении вычета, возврат </a:t>
            </a:r>
            <a:r>
              <a:rPr lang="ru-RU" sz="1800" b="1" dirty="0" smtClean="0"/>
              <a:t>в течении </a:t>
            </a:r>
            <a:r>
              <a:rPr lang="ru-RU" sz="1800" b="1" dirty="0"/>
              <a:t>15 дней.</a:t>
            </a:r>
          </a:p>
        </p:txBody>
      </p:sp>
    </p:spTree>
    <p:extLst>
      <p:ext uri="{BB962C8B-B14F-4D97-AF65-F5344CB8AC3E}">
        <p14:creationId xmlns:p14="http://schemas.microsoft.com/office/powerpoint/2010/main" val="37204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down)">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ipe(down)">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wipe(down)">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wipe(down)">
                                      <p:cBhvr>
                                        <p:cTn id="52" dur="5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wipe(down)">
                                      <p:cBhvr>
                                        <p:cTn id="5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3323"/>
          <a:stretch/>
        </p:blipFill>
        <p:spPr bwMode="auto">
          <a:xfrm>
            <a:off x="1977036" y="260648"/>
            <a:ext cx="4597185" cy="6601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89028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0"/>
            <a:ext cx="8229600" cy="1143000"/>
          </a:xfrm>
        </p:spPr>
        <p:txBody>
          <a:bodyPr>
            <a:normAutofit fontScale="90000"/>
          </a:bodyPr>
          <a:lstStyle/>
          <a:p>
            <a:r>
              <a:rPr lang="ru-RU" dirty="0" smtClean="0">
                <a:solidFill>
                  <a:srgbClr val="FF0000"/>
                </a:solidFill>
              </a:rPr>
              <a:t>Информация от 23 марта 2022 года</a:t>
            </a:r>
            <a:endParaRPr lang="ru-RU" dirty="0">
              <a:solidFill>
                <a:srgbClr val="FF0000"/>
              </a:solidFill>
            </a:endParaRPr>
          </a:p>
        </p:txBody>
      </p:sp>
      <p:sp>
        <p:nvSpPr>
          <p:cNvPr id="3" name="Объект 2"/>
          <p:cNvSpPr>
            <a:spLocks noGrp="1"/>
          </p:cNvSpPr>
          <p:nvPr>
            <p:ph idx="1"/>
          </p:nvPr>
        </p:nvSpPr>
        <p:spPr>
          <a:xfrm>
            <a:off x="0" y="1124744"/>
            <a:ext cx="9144000" cy="5733256"/>
          </a:xfrm>
        </p:spPr>
        <p:txBody>
          <a:bodyPr>
            <a:normAutofit fontScale="62500" lnSpcReduction="20000"/>
          </a:bodyPr>
          <a:lstStyle/>
          <a:p>
            <a:pPr marL="0" indent="0">
              <a:buNone/>
            </a:pPr>
            <a:endParaRPr lang="ru-RU" dirty="0" smtClean="0"/>
          </a:p>
          <a:p>
            <a:pPr marL="0" indent="0">
              <a:buNone/>
            </a:pPr>
            <a:r>
              <a:rPr lang="ru-RU" dirty="0" smtClean="0"/>
              <a:t>Руководство </a:t>
            </a:r>
            <a:r>
              <a:rPr lang="ru-RU" dirty="0"/>
              <a:t>Федеральной налоговой службы (ФНС) разослало в налоговые инспекции внутреннее распоряжение о необходимости закрывать за 15 дней камеральные налоговые проверки по декларациям 3-НДФЛ, которые граждане подают для получения налоговых вычетов. Нововведение касается социальных и имущественных вычетов. Раньше на проверки по социальным вычетам давалось три месяца и еще месяц — на перечисление возврата. По имущественным вычетам с мая 2021 года на проверку отводился один месяц, а еще 15 дней — на зачисление средств.</a:t>
            </a:r>
          </a:p>
          <a:p>
            <a:endParaRPr lang="ru-RU" dirty="0"/>
          </a:p>
          <a:p>
            <a:pPr marL="0" indent="0">
              <a:buNone/>
            </a:pPr>
            <a:r>
              <a:rPr lang="ru-RU" dirty="0" smtClean="0"/>
              <a:t>Ускорение </a:t>
            </a:r>
            <a:r>
              <a:rPr lang="ru-RU" dirty="0"/>
              <a:t>проверок носит социальное предназначение: так население более оперативно получит возвраты по налогам, что актуально в условиях </a:t>
            </a:r>
            <a:r>
              <a:rPr lang="ru-RU" dirty="0" err="1"/>
              <a:t>санкционного</a:t>
            </a:r>
            <a:r>
              <a:rPr lang="ru-RU" dirty="0"/>
              <a:t> давления.</a:t>
            </a:r>
          </a:p>
          <a:p>
            <a:endParaRPr lang="ru-RU" dirty="0"/>
          </a:p>
          <a:p>
            <a:pPr marL="0" indent="0">
              <a:buNone/>
            </a:pPr>
            <a:r>
              <a:rPr lang="ru-RU" dirty="0"/>
              <a:t>В ближайшее время камеральные проверки действительно будут проводиться в более короткие сроки, подтвердили </a:t>
            </a:r>
            <a:r>
              <a:rPr lang="ru-RU" dirty="0" smtClean="0"/>
              <a:t>в </a:t>
            </a:r>
            <a:r>
              <a:rPr lang="ru-RU" dirty="0"/>
              <a:t>пресс-службе ФНС, уточнив, что будет учитываться загрузка сотрудников налоговых органов (ведомство не назвало конкретные параметры сроков). «В текущих экономических реалиях налоговые органы особое внимание уделяют задаче рассмотрения заявлений граждан на получение налоговых вычетов и, как следствие, возврата налога», — сказали в налоговой службе.</a:t>
            </a:r>
          </a:p>
          <a:p>
            <a:endParaRPr lang="ru-RU" dirty="0"/>
          </a:p>
          <a:p>
            <a:endParaRPr lang="ru-RU" dirty="0"/>
          </a:p>
        </p:txBody>
      </p:sp>
    </p:spTree>
    <p:extLst>
      <p:ext uri="{BB962C8B-B14F-4D97-AF65-F5344CB8AC3E}">
        <p14:creationId xmlns:p14="http://schemas.microsoft.com/office/powerpoint/2010/main" val="3982608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499" y="0"/>
            <a:ext cx="916150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95838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5866E531-C979-48EF-817B-F85E98C8BD2E}"/>
              </a:ext>
            </a:extLst>
          </p:cNvPr>
          <p:cNvSpPr>
            <a:spLocks noGrp="1"/>
          </p:cNvSpPr>
          <p:nvPr>
            <p:ph idx="1"/>
          </p:nvPr>
        </p:nvSpPr>
        <p:spPr>
          <a:xfrm>
            <a:off x="0" y="0"/>
            <a:ext cx="9144000" cy="6858000"/>
          </a:xfrm>
        </p:spPr>
        <p:txBody>
          <a:bodyPr>
            <a:normAutofit fontScale="92500" lnSpcReduction="20000"/>
          </a:bodyPr>
          <a:lstStyle/>
          <a:p>
            <a:pPr algn="l"/>
            <a:r>
              <a:rPr lang="ru-RU" b="0" i="0" dirty="0">
                <a:solidFill>
                  <a:srgbClr val="405965"/>
                </a:solidFill>
                <a:effectLst/>
                <a:latin typeface="Open Sans" panose="020B0606030504020204" pitchFamily="34" charset="0"/>
              </a:rPr>
              <a:t>С 29 сентября в ФНС России поступают жалобы о получении подозрительных писем. Неизвестные от имени ФНС России рассылают сообщения на адреса корпоративной почты о том, что необходимо предоставить документы. Текст электронного письма составлен так, чтобы получатель открыл вложенный файл.</a:t>
            </a:r>
          </a:p>
          <a:p>
            <a:pPr algn="l"/>
            <a:r>
              <a:rPr lang="ru-RU" b="0" i="0" dirty="0">
                <a:solidFill>
                  <a:srgbClr val="405965"/>
                </a:solidFill>
                <a:effectLst/>
                <a:latin typeface="Open Sans" panose="020B0606030504020204" pitchFamily="34" charset="0"/>
              </a:rPr>
              <a:t>ФНС России не рассылает подобные сообщения и не имеет отношения к этим письмам. Уведомления о начисленных налогах налогоплательщики получают или в личных кабинетах, или по почте. Дополнительно на электронные адреса налогоплательщиков налоговые органы ничего не присылают.</a:t>
            </a:r>
          </a:p>
          <a:p>
            <a:pPr algn="l"/>
            <a:r>
              <a:rPr lang="ru-RU" b="0" i="0" dirty="0">
                <a:solidFill>
                  <a:srgbClr val="405965"/>
                </a:solidFill>
                <a:effectLst/>
                <a:latin typeface="Open Sans" panose="020B0606030504020204" pitchFamily="34" charset="0"/>
              </a:rPr>
              <a:t>Получатели подобных писем могут не иметь настроек спам-фильтров, черных списков, а также проверки отправителя с использованием DMARC и иных технических средств. Рекомендации по предупреждению </a:t>
            </a:r>
            <a:r>
              <a:rPr lang="ru-RU" b="0" i="0" dirty="0" err="1">
                <a:solidFill>
                  <a:srgbClr val="405965"/>
                </a:solidFill>
                <a:effectLst/>
                <a:latin typeface="Open Sans" panose="020B0606030504020204" pitchFamily="34" charset="0"/>
              </a:rPr>
              <a:t>фишинговых</a:t>
            </a:r>
            <a:r>
              <a:rPr lang="ru-RU" b="0" i="0" dirty="0">
                <a:solidFill>
                  <a:srgbClr val="405965"/>
                </a:solidFill>
                <a:effectLst/>
                <a:latin typeface="Open Sans" panose="020B0606030504020204" pitchFamily="34" charset="0"/>
              </a:rPr>
              <a:t> рассылок описаны </a:t>
            </a:r>
            <a:r>
              <a:rPr lang="ru-RU" b="0" i="0" u="none" strike="noStrike" dirty="0">
                <a:solidFill>
                  <a:srgbClr val="0066B3"/>
                </a:solidFill>
                <a:effectLst/>
                <a:latin typeface="Open Sans" panose="020B0606030504020204" pitchFamily="34" charset="0"/>
                <a:hlinkClick r:id="rId2"/>
              </a:rPr>
              <a:t>на сайте ФНС России</a:t>
            </a:r>
            <a:r>
              <a:rPr lang="ru-RU" b="0" i="0" dirty="0">
                <a:solidFill>
                  <a:srgbClr val="405965"/>
                </a:solidFill>
                <a:effectLst/>
                <a:latin typeface="Open Sans" panose="020B0606030504020204" pitchFamily="34" charset="0"/>
              </a:rPr>
              <a:t>.</a:t>
            </a:r>
          </a:p>
          <a:p>
            <a:endParaRPr lang="ru-RU" dirty="0"/>
          </a:p>
        </p:txBody>
      </p:sp>
    </p:spTree>
    <p:extLst>
      <p:ext uri="{BB962C8B-B14F-4D97-AF65-F5344CB8AC3E}">
        <p14:creationId xmlns:p14="http://schemas.microsoft.com/office/powerpoint/2010/main" val="611694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E6A3594A-EF6F-4493-ADB3-68B866237E1B}"/>
              </a:ext>
            </a:extLst>
          </p:cNvPr>
          <p:cNvSpPr>
            <a:spLocks noGrp="1"/>
          </p:cNvSpPr>
          <p:nvPr>
            <p:ph idx="1"/>
          </p:nvPr>
        </p:nvSpPr>
        <p:spPr>
          <a:xfrm>
            <a:off x="0" y="0"/>
            <a:ext cx="9144000" cy="6858000"/>
          </a:xfrm>
        </p:spPr>
        <p:txBody>
          <a:bodyPr>
            <a:normAutofit fontScale="47500" lnSpcReduction="20000"/>
          </a:bodyPr>
          <a:lstStyle/>
          <a:p>
            <a:pPr algn="l"/>
            <a:endParaRPr lang="ru-RU" b="0" i="0" dirty="0" smtClean="0">
              <a:solidFill>
                <a:srgbClr val="405965"/>
              </a:solidFill>
              <a:effectLst/>
              <a:latin typeface="Open Sans" panose="020B0606030504020204" pitchFamily="34" charset="0"/>
            </a:endParaRPr>
          </a:p>
          <a:p>
            <a:pPr algn="l"/>
            <a:r>
              <a:rPr lang="ru-RU" sz="3800" b="0" i="0" dirty="0" smtClean="0">
                <a:solidFill>
                  <a:srgbClr val="405965"/>
                </a:solidFill>
                <a:effectLst/>
                <a:latin typeface="Open Sans" panose="020B0606030504020204" pitchFamily="34" charset="0"/>
              </a:rPr>
              <a:t>Общефедеральный </a:t>
            </a:r>
            <a:r>
              <a:rPr lang="ru-RU" sz="3800" b="0" i="0" dirty="0">
                <a:solidFill>
                  <a:srgbClr val="405965"/>
                </a:solidFill>
                <a:effectLst/>
                <a:latin typeface="Open Sans" panose="020B0606030504020204" pitchFamily="34" charset="0"/>
              </a:rPr>
              <a:t>телефонный номер единого Контакт-центра ФНС России </a:t>
            </a:r>
            <a:endParaRPr lang="ru-RU" sz="3800" b="0" i="0" dirty="0" smtClean="0">
              <a:solidFill>
                <a:srgbClr val="405965"/>
              </a:solidFill>
              <a:effectLst/>
              <a:latin typeface="Open Sans" panose="020B0606030504020204" pitchFamily="34" charset="0"/>
            </a:endParaRPr>
          </a:p>
          <a:p>
            <a:pPr algn="ctr"/>
            <a:r>
              <a:rPr lang="ru-RU" sz="3800" b="1" i="0" dirty="0" smtClean="0">
                <a:solidFill>
                  <a:srgbClr val="FF0000"/>
                </a:solidFill>
                <a:effectLst/>
                <a:latin typeface="Open Sans" panose="020B0606030504020204" pitchFamily="34" charset="0"/>
              </a:rPr>
              <a:t>8-800-222-22-22</a:t>
            </a:r>
            <a:r>
              <a:rPr lang="ru-RU" sz="3800" b="0" i="0" dirty="0" smtClean="0">
                <a:solidFill>
                  <a:srgbClr val="405965"/>
                </a:solidFill>
                <a:effectLst/>
                <a:latin typeface="Open Sans" panose="020B0606030504020204" pitchFamily="34" charset="0"/>
              </a:rPr>
              <a:t>. </a:t>
            </a:r>
          </a:p>
          <a:p>
            <a:pPr algn="l"/>
            <a:r>
              <a:rPr lang="ru-RU" sz="3800" b="0" i="0" dirty="0" smtClean="0">
                <a:solidFill>
                  <a:srgbClr val="405965"/>
                </a:solidFill>
                <a:effectLst/>
                <a:latin typeface="Open Sans" panose="020B0606030504020204" pitchFamily="34" charset="0"/>
              </a:rPr>
              <a:t>Все </a:t>
            </a:r>
            <a:r>
              <a:rPr lang="ru-RU" sz="3800" b="0" i="0" dirty="0">
                <a:solidFill>
                  <a:srgbClr val="405965"/>
                </a:solidFill>
                <a:effectLst/>
                <a:latin typeface="Open Sans" panose="020B0606030504020204" pitchFamily="34" charset="0"/>
              </a:rPr>
              <a:t>звонки на этот многоканальный номер осуществляются бесплатно как со стационарных, так и с мобильных телефонов.</a:t>
            </a:r>
          </a:p>
          <a:p>
            <a:pPr algn="l"/>
            <a:r>
              <a:rPr lang="ru-RU" sz="3800" b="0" i="0" dirty="0">
                <a:solidFill>
                  <a:srgbClr val="405965"/>
                </a:solidFill>
                <a:effectLst/>
                <a:latin typeface="Open Sans" panose="020B0606030504020204" pitchFamily="34" charset="0"/>
              </a:rPr>
              <a:t>Обратившись по телефону в Контакт-центр, налогоплательщики могут получить информацию по вопросам, связанным с налогообложением: о сроках уплаты налогов и предоставления отчетности, процедурах государственной регистрации, порядке получения имущественных и социальных вычетов по НДФЛ, возможностях электронных сервисов ФНС России, графике работы инспекций и др.</a:t>
            </a:r>
          </a:p>
          <a:p>
            <a:pPr algn="l"/>
            <a:r>
              <a:rPr lang="ru-RU" sz="3800" b="0" i="0" dirty="0">
                <a:solidFill>
                  <a:srgbClr val="405965"/>
                </a:solidFill>
                <a:effectLst/>
                <a:latin typeface="Open Sans" panose="020B0606030504020204" pitchFamily="34" charset="0"/>
              </a:rPr>
              <a:t>Операторы справочной службы Контакт-центра, отвечая на вопросы, используют информацию, содержащуюся в единой федеральной базе данных «Вопрос-Ответ», на сайте ФНС России, на портале государственных услуг www.gosuslugi.ru, в справочно-информационных системах, иных официальных источниках информации. При необходимости оператор может перевести звонок в конкретную налоговую инспекцию, по работе с которой поступил вопрос.</a:t>
            </a:r>
          </a:p>
          <a:p>
            <a:pPr algn="l"/>
            <a:r>
              <a:rPr lang="ru-RU" sz="3800" b="0" i="0" dirty="0">
                <a:solidFill>
                  <a:srgbClr val="405965"/>
                </a:solidFill>
                <a:effectLst/>
                <a:latin typeface="Open Sans" panose="020B0606030504020204" pitchFamily="34" charset="0"/>
              </a:rPr>
              <a:t>В целях повышения качества оказываемых налогоплательщикам услуг звонки, поступающие в единую справочную службу, записываются и регистрируются, а оператор обязательно сообщает свое имя.</a:t>
            </a:r>
          </a:p>
          <a:p>
            <a:pPr algn="l"/>
            <a:r>
              <a:rPr lang="ru-RU" sz="3800" b="0" i="0" dirty="0">
                <a:solidFill>
                  <a:srgbClr val="405965"/>
                </a:solidFill>
                <a:effectLst/>
                <a:latin typeface="Open Sans" panose="020B0606030504020204" pitchFamily="34" charset="0"/>
              </a:rPr>
              <a:t>Информация предоставляется ежедневно в течение рабочего времени с учетом часовых поясов, а именно:</a:t>
            </a:r>
            <a:br>
              <a:rPr lang="ru-RU" sz="3800" b="0" i="0" dirty="0">
                <a:solidFill>
                  <a:srgbClr val="405965"/>
                </a:solidFill>
                <a:effectLst/>
                <a:latin typeface="Open Sans" panose="020B0606030504020204" pitchFamily="34" charset="0"/>
              </a:rPr>
            </a:br>
            <a:r>
              <a:rPr lang="ru-RU" sz="3800" b="0" i="0" dirty="0">
                <a:solidFill>
                  <a:srgbClr val="405965"/>
                </a:solidFill>
                <a:effectLst/>
                <a:latin typeface="Open Sans" panose="020B0606030504020204" pitchFamily="34" charset="0"/>
              </a:rPr>
              <a:t>- по понедельникам и средам - с 9.00 до 18.00;</a:t>
            </a:r>
            <a:br>
              <a:rPr lang="ru-RU" sz="3800" b="0" i="0" dirty="0">
                <a:solidFill>
                  <a:srgbClr val="405965"/>
                </a:solidFill>
                <a:effectLst/>
                <a:latin typeface="Open Sans" panose="020B0606030504020204" pitchFamily="34" charset="0"/>
              </a:rPr>
            </a:br>
            <a:r>
              <a:rPr lang="ru-RU" sz="3800" b="0" i="0" dirty="0">
                <a:solidFill>
                  <a:srgbClr val="405965"/>
                </a:solidFill>
                <a:effectLst/>
                <a:latin typeface="Open Sans" panose="020B0606030504020204" pitchFamily="34" charset="0"/>
              </a:rPr>
              <a:t>- по вторникам и четвергам - с 9.00 до 20.00;</a:t>
            </a:r>
            <a:br>
              <a:rPr lang="ru-RU" sz="3800" b="0" i="0" dirty="0">
                <a:solidFill>
                  <a:srgbClr val="405965"/>
                </a:solidFill>
                <a:effectLst/>
                <a:latin typeface="Open Sans" panose="020B0606030504020204" pitchFamily="34" charset="0"/>
              </a:rPr>
            </a:br>
            <a:r>
              <a:rPr lang="ru-RU" sz="3800" b="0" i="0" dirty="0">
                <a:solidFill>
                  <a:srgbClr val="405965"/>
                </a:solidFill>
                <a:effectLst/>
                <a:latin typeface="Open Sans" panose="020B0606030504020204" pitchFamily="34" charset="0"/>
              </a:rPr>
              <a:t>- по пятницам - с 9.00 до 16.45.</a:t>
            </a:r>
          </a:p>
          <a:p>
            <a:pPr algn="l"/>
            <a:r>
              <a:rPr lang="ru-RU" sz="3800" b="0" i="0" dirty="0">
                <a:solidFill>
                  <a:srgbClr val="405965"/>
                </a:solidFill>
                <a:effectLst/>
                <a:latin typeface="Open Sans" panose="020B0606030504020204" pitchFamily="34" charset="0"/>
              </a:rPr>
              <a:t>В нерабочее время информирование налогоплательщиков осуществляется в режиме телефона - автоинформатора.</a:t>
            </a:r>
          </a:p>
          <a:p>
            <a:pPr algn="l"/>
            <a:r>
              <a:rPr lang="ru-RU" sz="3800" b="0" i="0" dirty="0">
                <a:solidFill>
                  <a:srgbClr val="405965"/>
                </a:solidFill>
                <a:effectLst/>
                <a:latin typeface="Open Sans" panose="020B0606030504020204" pitchFamily="34" charset="0"/>
              </a:rPr>
              <a:t>Кроме того, при обращении в справочную службу в рабочее время налогоплательщик может самостоятельно получить необходимую информацию, воспользовавшись</a:t>
            </a:r>
          </a:p>
          <a:p>
            <a:endParaRPr lang="ru-RU" sz="3800" dirty="0"/>
          </a:p>
        </p:txBody>
      </p:sp>
    </p:spTree>
    <p:extLst>
      <p:ext uri="{BB962C8B-B14F-4D97-AF65-F5344CB8AC3E}">
        <p14:creationId xmlns:p14="http://schemas.microsoft.com/office/powerpoint/2010/main" val="2885682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down)">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wipe(down)">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wipe(down)">
                                      <p:cBhvr>
                                        <p:cTn id="4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3" y="692697"/>
            <a:ext cx="8258212" cy="550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88932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D4B4E1F6-0824-4760-8248-0B907E7BE619}"/>
              </a:ext>
            </a:extLst>
          </p:cNvPr>
          <p:cNvSpPr>
            <a:spLocks noGrp="1"/>
          </p:cNvSpPr>
          <p:nvPr>
            <p:ph idx="1"/>
          </p:nvPr>
        </p:nvSpPr>
        <p:spPr>
          <a:xfrm>
            <a:off x="0" y="0"/>
            <a:ext cx="9144000" cy="6858000"/>
          </a:xfrm>
        </p:spPr>
        <p:txBody>
          <a:bodyPr>
            <a:normAutofit fontScale="62500" lnSpcReduction="20000"/>
          </a:bodyPr>
          <a:lstStyle/>
          <a:p>
            <a:pPr marL="0" indent="0" algn="ctr">
              <a:buNone/>
            </a:pPr>
            <a:r>
              <a:rPr lang="ru-RU" b="1" i="0" dirty="0">
                <a:solidFill>
                  <a:srgbClr val="FF0000"/>
                </a:solidFill>
                <a:effectLst/>
                <a:latin typeface="Conv_PFDINTEXTCONDPRO-MEDIUM"/>
              </a:rPr>
              <a:t>Налогоплательщики могут проконсультироваться онлайн с помощью интеллектуального чат-бота ФНС России</a:t>
            </a:r>
          </a:p>
          <a:p>
            <a:pPr algn="l"/>
            <a:r>
              <a:rPr lang="ru-RU" b="0" i="0" dirty="0" smtClean="0">
                <a:solidFill>
                  <a:srgbClr val="405965"/>
                </a:solidFill>
                <a:effectLst/>
                <a:latin typeface="Open Sans" panose="020B0606030504020204" pitchFamily="34" charset="0"/>
              </a:rPr>
              <a:t>Как </a:t>
            </a:r>
            <a:r>
              <a:rPr lang="ru-RU" b="0" i="0" dirty="0">
                <a:solidFill>
                  <a:srgbClr val="405965"/>
                </a:solidFill>
                <a:effectLst/>
                <a:latin typeface="Open Sans" panose="020B0606030504020204" pitchFamily="34" charset="0"/>
              </a:rPr>
              <a:t>получить ИНН или справку, работает ли налоговая инспекция по субботам, когда платить НДФЛ или налог за квартиру – вот неполный перечень вопросов, на которые может ответить чат-бот по имени Таксик на официальном сайте ФНС России. Популярность сервиса, созданного для удобства налогоплательщиков и повышения качества информирования, стремительно набирает обороты.</a:t>
            </a:r>
          </a:p>
          <a:p>
            <a:pPr algn="l"/>
            <a:r>
              <a:rPr lang="ru-RU" b="0" i="0" dirty="0">
                <a:solidFill>
                  <a:srgbClr val="405965"/>
                </a:solidFill>
                <a:effectLst/>
                <a:latin typeface="Open Sans" panose="020B0606030504020204" pitchFamily="34" charset="0"/>
              </a:rPr>
              <a:t>Ссылка для использования чат-бота налогоплательщиками расположена на главной странице сайта в разделе </a:t>
            </a:r>
            <a:r>
              <a:rPr lang="ru-RU" b="0" i="0" u="none" strike="noStrike" dirty="0">
                <a:solidFill>
                  <a:srgbClr val="0066B3"/>
                </a:solidFill>
                <a:effectLst/>
                <a:latin typeface="Open Sans" panose="020B0606030504020204" pitchFamily="34" charset="0"/>
                <a:hlinkClick r:id="rId2"/>
              </a:rPr>
              <a:t>«Физические лица»</a:t>
            </a:r>
            <a:r>
              <a:rPr lang="ru-RU" b="0" i="0" dirty="0">
                <a:solidFill>
                  <a:srgbClr val="405965"/>
                </a:solidFill>
                <a:effectLst/>
                <a:latin typeface="Open Sans" panose="020B0606030504020204" pitchFamily="34" charset="0"/>
              </a:rPr>
              <a:t>.</a:t>
            </a:r>
          </a:p>
          <a:p>
            <a:pPr algn="l"/>
            <a:r>
              <a:rPr lang="ru-RU" b="0" i="0" dirty="0">
                <a:solidFill>
                  <a:srgbClr val="405965"/>
                </a:solidFill>
                <a:effectLst/>
                <a:latin typeface="Open Sans" panose="020B0606030504020204" pitchFamily="34" charset="0"/>
              </a:rPr>
              <a:t>В настоящее время в базе знаний чат-бота реализованы следующие тематики:</a:t>
            </a:r>
            <a:br>
              <a:rPr lang="ru-RU" b="0" i="0" dirty="0">
                <a:solidFill>
                  <a:srgbClr val="405965"/>
                </a:solidFill>
                <a:effectLst/>
                <a:latin typeface="Open Sans" panose="020B0606030504020204" pitchFamily="34" charset="0"/>
              </a:rPr>
            </a:br>
            <a:r>
              <a:rPr lang="ru-RU" b="0" i="0" dirty="0">
                <a:solidFill>
                  <a:srgbClr val="405965"/>
                </a:solidFill>
                <a:effectLst/>
                <a:latin typeface="Open Sans" panose="020B0606030504020204" pitchFamily="34" charset="0"/>
              </a:rPr>
              <a:t>- налог на имущество физических лиц;</a:t>
            </a:r>
            <a:br>
              <a:rPr lang="ru-RU" b="0" i="0" dirty="0">
                <a:solidFill>
                  <a:srgbClr val="405965"/>
                </a:solidFill>
                <a:effectLst/>
                <a:latin typeface="Open Sans" panose="020B0606030504020204" pitchFamily="34" charset="0"/>
              </a:rPr>
            </a:br>
            <a:r>
              <a:rPr lang="ru-RU" b="0" i="0" dirty="0">
                <a:solidFill>
                  <a:srgbClr val="405965"/>
                </a:solidFill>
                <a:effectLst/>
                <a:latin typeface="Open Sans" panose="020B0606030504020204" pitchFamily="34" charset="0"/>
              </a:rPr>
              <a:t>- земельный налог;</a:t>
            </a:r>
            <a:br>
              <a:rPr lang="ru-RU" b="0" i="0" dirty="0">
                <a:solidFill>
                  <a:srgbClr val="405965"/>
                </a:solidFill>
                <a:effectLst/>
                <a:latin typeface="Open Sans" panose="020B0606030504020204" pitchFamily="34" charset="0"/>
              </a:rPr>
            </a:br>
            <a:r>
              <a:rPr lang="ru-RU" b="0" i="0" dirty="0">
                <a:solidFill>
                  <a:srgbClr val="405965"/>
                </a:solidFill>
                <a:effectLst/>
                <a:latin typeface="Open Sans" panose="020B0606030504020204" pitchFamily="34" charset="0"/>
              </a:rPr>
              <a:t>- транспортный налог;</a:t>
            </a:r>
            <a:br>
              <a:rPr lang="ru-RU" b="0" i="0" dirty="0">
                <a:solidFill>
                  <a:srgbClr val="405965"/>
                </a:solidFill>
                <a:effectLst/>
                <a:latin typeface="Open Sans" panose="020B0606030504020204" pitchFamily="34" charset="0"/>
              </a:rPr>
            </a:br>
            <a:r>
              <a:rPr lang="ru-RU" b="0" i="0" dirty="0">
                <a:solidFill>
                  <a:srgbClr val="405965"/>
                </a:solidFill>
                <a:effectLst/>
                <a:latin typeface="Open Sans" panose="020B0606030504020204" pitchFamily="34" charset="0"/>
              </a:rPr>
              <a:t>- налог на профессиональный доход («самозанятые»);</a:t>
            </a:r>
            <a:br>
              <a:rPr lang="ru-RU" b="0" i="0" dirty="0">
                <a:solidFill>
                  <a:srgbClr val="405965"/>
                </a:solidFill>
                <a:effectLst/>
                <a:latin typeface="Open Sans" panose="020B0606030504020204" pitchFamily="34" charset="0"/>
              </a:rPr>
            </a:br>
            <a:r>
              <a:rPr lang="ru-RU" b="0" i="0" dirty="0">
                <a:solidFill>
                  <a:srgbClr val="405965"/>
                </a:solidFill>
                <a:effectLst/>
                <a:latin typeface="Open Sans" panose="020B0606030504020204" pitchFamily="34" charset="0"/>
              </a:rPr>
              <a:t>- налог на доходы физических лиц (далее – НДФЛ);</a:t>
            </a:r>
            <a:br>
              <a:rPr lang="ru-RU" b="0" i="0" dirty="0">
                <a:solidFill>
                  <a:srgbClr val="405965"/>
                </a:solidFill>
                <a:effectLst/>
                <a:latin typeface="Open Sans" panose="020B0606030504020204" pitchFamily="34" charset="0"/>
              </a:rPr>
            </a:br>
            <a:r>
              <a:rPr lang="ru-RU" b="0" i="0" dirty="0">
                <a:solidFill>
                  <a:srgbClr val="405965"/>
                </a:solidFill>
                <a:effectLst/>
                <a:latin typeface="Open Sans" panose="020B0606030504020204" pitchFamily="34" charset="0"/>
              </a:rPr>
              <a:t>- налоговые вычеты по НДФЛ;</a:t>
            </a:r>
            <a:br>
              <a:rPr lang="ru-RU" b="0" i="0" dirty="0">
                <a:solidFill>
                  <a:srgbClr val="405965"/>
                </a:solidFill>
                <a:effectLst/>
                <a:latin typeface="Open Sans" panose="020B0606030504020204" pitchFamily="34" charset="0"/>
              </a:rPr>
            </a:br>
            <a:r>
              <a:rPr lang="ru-RU" b="0" i="0" dirty="0">
                <a:solidFill>
                  <a:srgbClr val="405965"/>
                </a:solidFill>
                <a:effectLst/>
                <a:latin typeface="Open Sans" panose="020B0606030504020204" pitchFamily="34" charset="0"/>
              </a:rPr>
              <a:t>- изменения в налоговом законодательстве с 01.01.2020 (для категории налогоплательщиков – физические лица);</a:t>
            </a:r>
            <a:br>
              <a:rPr lang="ru-RU" b="0" i="0" dirty="0">
                <a:solidFill>
                  <a:srgbClr val="405965"/>
                </a:solidFill>
                <a:effectLst/>
                <a:latin typeface="Open Sans" panose="020B0606030504020204" pitchFamily="34" charset="0"/>
              </a:rPr>
            </a:br>
            <a:r>
              <a:rPr lang="ru-RU" b="0" i="0" dirty="0">
                <a:solidFill>
                  <a:srgbClr val="405965"/>
                </a:solidFill>
                <a:effectLst/>
                <a:latin typeface="Open Sans" panose="020B0606030504020204" pitchFamily="34" charset="0"/>
              </a:rPr>
              <a:t>- вопросы применения специальных налоговых режимов;</a:t>
            </a:r>
            <a:br>
              <a:rPr lang="ru-RU" b="0" i="0" dirty="0">
                <a:solidFill>
                  <a:srgbClr val="405965"/>
                </a:solidFill>
                <a:effectLst/>
                <a:latin typeface="Open Sans" panose="020B0606030504020204" pitchFamily="34" charset="0"/>
              </a:rPr>
            </a:br>
            <a:r>
              <a:rPr lang="ru-RU" b="0" i="0" dirty="0">
                <a:solidFill>
                  <a:srgbClr val="405965"/>
                </a:solidFill>
                <a:effectLst/>
                <a:latin typeface="Open Sans" panose="020B0606030504020204" pitchFamily="34" charset="0"/>
              </a:rPr>
              <a:t>- общие вопросы по сайту ФНС России и его сервисам.</a:t>
            </a:r>
          </a:p>
          <a:p>
            <a:pPr algn="l"/>
            <a:r>
              <a:rPr lang="ru-RU" b="0" i="0" dirty="0">
                <a:solidFill>
                  <a:srgbClr val="405965"/>
                </a:solidFill>
                <a:effectLst/>
                <a:latin typeface="Open Sans" panose="020B0606030504020204" pitchFamily="34" charset="0"/>
              </a:rPr>
              <a:t>Налогоплательщик также может записаться на прием в налоговую инспекцию, задав вопрос чат-боту: «Как записаться на прием?».</a:t>
            </a:r>
          </a:p>
          <a:p>
            <a:pPr algn="l"/>
            <a:r>
              <a:rPr lang="ru-RU" b="0" i="0" dirty="0">
                <a:solidFill>
                  <a:srgbClr val="405965"/>
                </a:solidFill>
                <a:effectLst/>
                <a:latin typeface="Open Sans" panose="020B0606030504020204" pitchFamily="34" charset="0"/>
              </a:rPr>
              <a:t>Таксик стремится «овладеть» новыми знаниями – чем больше ему задают вопросов, тем быстрее он обучается и заполняет пробелы. В настоящее время он отвечает на вопросы по налогам физических лиц, в перспективе, когда база знаний будет расширена, чат-бот сможет консультировать юридических лиц и индивидуальных предпринимателей.</a:t>
            </a:r>
          </a:p>
          <a:p>
            <a:endParaRPr lang="ru-RU" dirty="0"/>
          </a:p>
        </p:txBody>
      </p:sp>
    </p:spTree>
    <p:extLst>
      <p:ext uri="{BB962C8B-B14F-4D97-AF65-F5344CB8AC3E}">
        <p14:creationId xmlns:p14="http://schemas.microsoft.com/office/powerpoint/2010/main" val="561311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65ACB9B7-77B1-416B-999C-195246F173A4}"/>
              </a:ext>
            </a:extLst>
          </p:cNvPr>
          <p:cNvSpPr>
            <a:spLocks noGrp="1"/>
          </p:cNvSpPr>
          <p:nvPr>
            <p:ph idx="1"/>
          </p:nvPr>
        </p:nvSpPr>
        <p:spPr>
          <a:xfrm>
            <a:off x="0" y="0"/>
            <a:ext cx="9144000" cy="6858000"/>
          </a:xfrm>
        </p:spPr>
        <p:txBody>
          <a:bodyPr>
            <a:normAutofit fontScale="70000" lnSpcReduction="20000"/>
          </a:bodyPr>
          <a:lstStyle/>
          <a:p>
            <a:pPr marL="0" indent="0" algn="ctr">
              <a:buNone/>
            </a:pPr>
            <a:r>
              <a:rPr lang="ru-RU" b="1" i="0" dirty="0" err="1" smtClean="0">
                <a:solidFill>
                  <a:srgbClr val="FF0000"/>
                </a:solidFill>
                <a:effectLst/>
                <a:latin typeface="helvetica" panose="020B0604020202020204" pitchFamily="34" charset="0"/>
              </a:rPr>
              <a:t>Росреестр</a:t>
            </a:r>
            <a:r>
              <a:rPr lang="ru-RU" b="1" i="0" dirty="0">
                <a:solidFill>
                  <a:srgbClr val="FF0000"/>
                </a:solidFill>
                <a:effectLst/>
                <a:latin typeface="helvetica" panose="020B0604020202020204" pitchFamily="34" charset="0"/>
              </a:rPr>
              <a:t>: наличие в ЕГРН сведений об адресе электронной почты позволит правообладателю оперативно получить информацию о действиях с его </a:t>
            </a:r>
            <a:r>
              <a:rPr lang="ru-RU" b="1" i="0" dirty="0" smtClean="0">
                <a:solidFill>
                  <a:srgbClr val="FF0000"/>
                </a:solidFill>
                <a:effectLst/>
                <a:latin typeface="helvetica" panose="020B0604020202020204" pitchFamily="34" charset="0"/>
              </a:rPr>
              <a:t>недвижимостью</a:t>
            </a:r>
          </a:p>
          <a:p>
            <a:pPr algn="l"/>
            <a:endParaRPr lang="ru-RU" b="1" i="0" dirty="0">
              <a:solidFill>
                <a:srgbClr val="000000"/>
              </a:solidFill>
              <a:effectLst/>
              <a:latin typeface="helvetica" panose="020B0604020202020204" pitchFamily="34" charset="0"/>
            </a:endParaRPr>
          </a:p>
          <a:p>
            <a:pPr marL="0" indent="0" algn="l">
              <a:buNone/>
            </a:pPr>
            <a:r>
              <a:rPr lang="ru-RU" b="0" i="0" dirty="0">
                <a:solidFill>
                  <a:srgbClr val="000000"/>
                </a:solidFill>
                <a:effectLst/>
                <a:latin typeface="helvetica" panose="020B0604020202020204" pitchFamily="34" charset="0"/>
              </a:rPr>
              <a:t>Адрес электронной почты относится к дополнительным сведениям и вносится в ЕГРН по желанию собственника. Вместе с тем, наличие электронной почты имеет ряд преимуществ, в том числе таких, как значительное сокращение сроков получения документации, надежность, мобильность.</a:t>
            </a:r>
          </a:p>
          <a:p>
            <a:pPr marL="0" indent="0" algn="l">
              <a:buNone/>
            </a:pPr>
            <a:r>
              <a:rPr lang="ru-RU" b="0" i="0" dirty="0">
                <a:solidFill>
                  <a:srgbClr val="000000"/>
                </a:solidFill>
                <a:effectLst/>
                <a:latin typeface="helvetica" panose="020B0604020202020204" pitchFamily="34" charset="0"/>
              </a:rPr>
              <a:t>По электронной почте Росреестр уведомит в том числе о поступлении пакета документов на регистрацию прав в отношении недвижимости, о возврате документов в отношении имущества, представленных в электронном виде, об исправлении в ЕГРН технических или реестровых ошибок, об аресте, запрете совершать сделки с недвижимостью.</a:t>
            </a:r>
          </a:p>
          <a:p>
            <a:pPr marL="0" indent="0" algn="l">
              <a:buNone/>
            </a:pPr>
            <a:r>
              <a:rPr lang="ru-RU" b="0" i="0" dirty="0">
                <a:solidFill>
                  <a:srgbClr val="000000"/>
                </a:solidFill>
                <a:effectLst/>
                <a:latin typeface="helvetica" panose="020B0604020202020204" pitchFamily="34" charset="0"/>
              </a:rPr>
              <a:t>Кроме того, по электронной почте можно оперативно получить информацию о статусе рассмотрения заявлений на получение госуслуг Росреестра. </a:t>
            </a:r>
          </a:p>
          <a:p>
            <a:pPr marL="0" indent="0" algn="l">
              <a:buNone/>
            </a:pPr>
            <a:r>
              <a:rPr lang="ru-RU" b="0" i="0" dirty="0">
                <a:solidFill>
                  <a:srgbClr val="000000"/>
                </a:solidFill>
                <a:effectLst/>
                <a:latin typeface="helvetica" panose="020B0604020202020204" pitchFamily="34" charset="0"/>
              </a:rPr>
              <a:t>Сообщается также о том, как внести сведения об электронной почте в ЕГРН.</a:t>
            </a:r>
          </a:p>
          <a:p>
            <a:pPr marL="0" indent="0" algn="r">
              <a:buNone/>
            </a:pPr>
            <a:r>
              <a:rPr lang="ru-RU" dirty="0">
                <a:latin typeface="helvetica" panose="020B0604020202020204" pitchFamily="34" charset="0"/>
                <a:hlinkClick r:id="rId2"/>
              </a:rPr>
              <a:t>&lt;Информация&gt; </a:t>
            </a:r>
            <a:r>
              <a:rPr lang="ru-RU" dirty="0" err="1">
                <a:latin typeface="helvetica" panose="020B0604020202020204" pitchFamily="34" charset="0"/>
                <a:hlinkClick r:id="rId2"/>
              </a:rPr>
              <a:t>Росреестра</a:t>
            </a:r>
            <a:r>
              <a:rPr lang="ru-RU" dirty="0">
                <a:latin typeface="helvetica" panose="020B0604020202020204" pitchFamily="34" charset="0"/>
                <a:hlinkClick r:id="rId2"/>
              </a:rPr>
              <a:t> от 26.11.2021 "Рубрика "Вопрос – ответ": почему собственнику недвижимости следует внести в ЕГРН адрес своей электронной почты?«</a:t>
            </a:r>
            <a:endParaRPr lang="ru-RU" dirty="0">
              <a:latin typeface="helvetica" panose="020B0604020202020204" pitchFamily="34" charset="0"/>
            </a:endParaRPr>
          </a:p>
          <a:p>
            <a:endParaRPr lang="ru-RU" dirty="0"/>
          </a:p>
        </p:txBody>
      </p:sp>
    </p:spTree>
    <p:extLst>
      <p:ext uri="{BB962C8B-B14F-4D97-AF65-F5344CB8AC3E}">
        <p14:creationId xmlns:p14="http://schemas.microsoft.com/office/powerpoint/2010/main" val="4260253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9C09C417-2167-4FB3-BB54-5368B0AB1E37}"/>
              </a:ext>
            </a:extLst>
          </p:cNvPr>
          <p:cNvSpPr>
            <a:spLocks noGrp="1"/>
          </p:cNvSpPr>
          <p:nvPr>
            <p:ph idx="1"/>
          </p:nvPr>
        </p:nvSpPr>
        <p:spPr>
          <a:xfrm>
            <a:off x="69574" y="4"/>
            <a:ext cx="9074426" cy="6857999"/>
          </a:xfrm>
        </p:spPr>
        <p:txBody>
          <a:bodyPr>
            <a:normAutofit lnSpcReduction="10000"/>
          </a:bodyPr>
          <a:lstStyle/>
          <a:p>
            <a:pPr marL="0" indent="0">
              <a:buNone/>
            </a:pPr>
            <a:r>
              <a:rPr lang="ru-RU" sz="1800" b="1" u="sng" dirty="0">
                <a:solidFill>
                  <a:srgbClr val="2222CC"/>
                </a:solidFill>
                <a:latin typeface="Helvetica" panose="020B0604020202020204" pitchFamily="34" charset="0"/>
                <a:ea typeface="Times New Roman" panose="02020603050405020304" pitchFamily="18" charset="0"/>
                <a:hlinkClick r:id="rId2"/>
              </a:rPr>
              <a:t>&lt;Информация&gt; ФНС России от 24.02.2021 "ФНС разрабатывает сервис для хранения электронных чеков"</a:t>
            </a:r>
            <a:endParaRPr lang="ru-RU" sz="1800" dirty="0">
              <a:latin typeface="Times New Roman" panose="02020603050405020304" pitchFamily="18" charset="0"/>
              <a:ea typeface="Times New Roman" panose="02020603050405020304" pitchFamily="18" charset="0"/>
            </a:endParaRPr>
          </a:p>
          <a:p>
            <a:pPr marL="0" indent="0" algn="ctr">
              <a:buNone/>
            </a:pPr>
            <a:r>
              <a:rPr lang="ru-RU" sz="1800" b="1" dirty="0">
                <a:solidFill>
                  <a:srgbClr val="FF0000"/>
                </a:solidFill>
                <a:latin typeface="Helvetica" panose="020B0604020202020204" pitchFamily="34" charset="0"/>
                <a:ea typeface="Times New Roman" panose="02020603050405020304" pitchFamily="18" charset="0"/>
              </a:rPr>
              <a:t>ФНС разрабатывает хранилище для электронных чеков</a:t>
            </a:r>
          </a:p>
          <a:p>
            <a:pPr marL="0" indent="0" algn="ctr">
              <a:buNone/>
            </a:pPr>
            <a:endParaRPr lang="ru-RU" sz="1800" dirty="0">
              <a:solidFill>
                <a:srgbClr val="FF0000"/>
              </a:solidFill>
              <a:latin typeface="Times New Roman" panose="02020603050405020304" pitchFamily="18" charset="0"/>
              <a:ea typeface="Times New Roman" panose="02020603050405020304" pitchFamily="18" charset="0"/>
            </a:endParaRPr>
          </a:p>
          <a:p>
            <a:pPr algn="l"/>
            <a:r>
              <a:rPr lang="ru-RU" sz="1800" dirty="0">
                <a:solidFill>
                  <a:srgbClr val="000000"/>
                </a:solidFill>
                <a:latin typeface="Helvetica" panose="020B0604020202020204" pitchFamily="34" charset="0"/>
                <a:ea typeface="Times New Roman" panose="02020603050405020304" pitchFamily="18" charset="0"/>
              </a:rPr>
              <a:t>Специальный сервис для хранения электронных чеков позволит пользователю иметь полную информацию о своих покупках в одном месте и предъявлять чеки для возврата товаров или гарантийного обслуживания, а также при желании участвовать в различных программах лояльности, получать </a:t>
            </a:r>
            <a:r>
              <a:rPr lang="ru-RU" sz="1800" dirty="0" err="1">
                <a:solidFill>
                  <a:srgbClr val="000000"/>
                </a:solidFill>
                <a:latin typeface="Helvetica" panose="020B0604020202020204" pitchFamily="34" charset="0"/>
                <a:ea typeface="Times New Roman" panose="02020603050405020304" pitchFamily="18" charset="0"/>
              </a:rPr>
              <a:t>кешбэки</a:t>
            </a:r>
            <a:r>
              <a:rPr lang="ru-RU" sz="1800" dirty="0">
                <a:solidFill>
                  <a:srgbClr val="000000"/>
                </a:solidFill>
                <a:latin typeface="Helvetica" panose="020B0604020202020204" pitchFamily="34" charset="0"/>
                <a:ea typeface="Times New Roman" panose="02020603050405020304" pitchFamily="18" charset="0"/>
              </a:rPr>
              <a:t>, бонусы и др. В перспективе это позволит налоговым органам автоматически рассчитывать сумму налогового вычета при покупке лекарств: налогоплательщику будет достаточно только выбрать счет для зачисления денег без заполнения декларации.</a:t>
            </a:r>
            <a:endParaRPr lang="ru-RU" sz="1800" dirty="0">
              <a:latin typeface="Times New Roman" panose="02020603050405020304" pitchFamily="18" charset="0"/>
              <a:ea typeface="Times New Roman" panose="02020603050405020304" pitchFamily="18" charset="0"/>
            </a:endParaRPr>
          </a:p>
          <a:p>
            <a:pPr algn="l"/>
            <a:r>
              <a:rPr lang="ru-RU" sz="1800" dirty="0">
                <a:solidFill>
                  <a:srgbClr val="000000"/>
                </a:solidFill>
                <a:latin typeface="Helvetica" panose="020B0604020202020204" pitchFamily="34" charset="0"/>
                <a:ea typeface="Times New Roman" panose="02020603050405020304" pitchFamily="18" charset="0"/>
              </a:rPr>
              <a:t>Электронные чеки будут поступать в хранилище только по желанию самого покупателя. Для этого необходимо предоставить продавцу адрес электронной почты или номер мобильного телефона. Также покупатель может отсканировать QR-код бумажного (не персонифицированного) чека мобильным приложением ФНС России "Проверка чеков", которое привязано к номеру его мобильного телефона, и поместить чек в это хранилище. При этом покупатель всегда может отказаться от электронного чека и получить бумажную версию, которая поступит в информационную систему ФНС России без указания номера телефона или адреса электронной почты.</a:t>
            </a:r>
            <a:endParaRPr lang="ru-RU" sz="1800" dirty="0">
              <a:latin typeface="Times New Roman" panose="02020603050405020304" pitchFamily="18" charset="0"/>
              <a:ea typeface="Times New Roman" panose="02020603050405020304" pitchFamily="18" charset="0"/>
            </a:endParaRPr>
          </a:p>
          <a:p>
            <a:pPr algn="l"/>
            <a:r>
              <a:rPr lang="ru-RU" sz="1800" dirty="0">
                <a:solidFill>
                  <a:srgbClr val="000000"/>
                </a:solidFill>
                <a:latin typeface="Helvetica" panose="020B0604020202020204" pitchFamily="34" charset="0"/>
                <a:ea typeface="Times New Roman" panose="02020603050405020304" pitchFamily="18" charset="0"/>
              </a:rPr>
              <a:t>Отмечается, что ФНС России не связывает кассовые чеки с операциями по карте. Даже если покупатель оплатит товар картой и получит бумажный чек, информация о покупке в хранилище не поступит.</a:t>
            </a:r>
            <a:endParaRPr lang="ru-RU" sz="1800" dirty="0">
              <a:latin typeface="Times New Roman" panose="02020603050405020304" pitchFamily="18" charset="0"/>
              <a:ea typeface="Calibri" panose="020F0502020204030204" pitchFamily="34" charset="0"/>
            </a:endParaRPr>
          </a:p>
          <a:p>
            <a:endParaRPr lang="ru-RU" dirty="0"/>
          </a:p>
        </p:txBody>
      </p:sp>
    </p:spTree>
    <p:extLst>
      <p:ext uri="{BB962C8B-B14F-4D97-AF65-F5344CB8AC3E}">
        <p14:creationId xmlns:p14="http://schemas.microsoft.com/office/powerpoint/2010/main" val="1073626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3063" b="5427"/>
          <a:stretch/>
        </p:blipFill>
        <p:spPr bwMode="auto">
          <a:xfrm>
            <a:off x="0" y="476672"/>
            <a:ext cx="9144000" cy="5472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12532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1E931F9F-1458-43DC-9894-DF9752A950F3}"/>
              </a:ext>
            </a:extLst>
          </p:cNvPr>
          <p:cNvSpPr>
            <a:spLocks noGrp="1"/>
          </p:cNvSpPr>
          <p:nvPr>
            <p:ph idx="1"/>
          </p:nvPr>
        </p:nvSpPr>
        <p:spPr>
          <a:xfrm>
            <a:off x="0" y="0"/>
            <a:ext cx="9144000" cy="6858000"/>
          </a:xfrm>
        </p:spPr>
        <p:txBody>
          <a:bodyPr>
            <a:normAutofit fontScale="62500" lnSpcReduction="20000"/>
          </a:bodyPr>
          <a:lstStyle/>
          <a:p>
            <a:pPr marL="0" indent="0" algn="ctr">
              <a:buNone/>
            </a:pPr>
            <a:r>
              <a:rPr lang="ru-RU" b="0" i="0" dirty="0" smtClean="0">
                <a:solidFill>
                  <a:srgbClr val="FF0000"/>
                </a:solidFill>
                <a:effectLst/>
                <a:latin typeface="Open Sans" panose="020B0606030504020204" pitchFamily="34" charset="0"/>
              </a:rPr>
              <a:t>О </a:t>
            </a:r>
            <a:r>
              <a:rPr lang="ru-RU" b="0" i="0" dirty="0">
                <a:solidFill>
                  <a:srgbClr val="FF0000"/>
                </a:solidFill>
                <a:effectLst/>
                <a:latin typeface="Open Sans" panose="020B0606030504020204" pitchFamily="34" charset="0"/>
              </a:rPr>
              <a:t>возможности обращения граждан в налоговые органы в связи с фактами неприменения контрольно-кассовой техники </a:t>
            </a:r>
            <a:endParaRPr lang="ru-RU" b="0" i="0" dirty="0" smtClean="0">
              <a:solidFill>
                <a:srgbClr val="FF0000"/>
              </a:solidFill>
              <a:effectLst/>
              <a:latin typeface="Open Sans" panose="020B0606030504020204" pitchFamily="34" charset="0"/>
            </a:endParaRPr>
          </a:p>
          <a:p>
            <a:pPr marL="0" indent="0" algn="ctr">
              <a:buNone/>
            </a:pPr>
            <a:endParaRPr lang="ru-RU" b="0" i="0" dirty="0" smtClean="0">
              <a:solidFill>
                <a:srgbClr val="FF0000"/>
              </a:solidFill>
              <a:effectLst/>
              <a:latin typeface="Open Sans" panose="020B0606030504020204" pitchFamily="34" charset="0"/>
            </a:endParaRPr>
          </a:p>
          <a:p>
            <a:pPr algn="l"/>
            <a:r>
              <a:rPr lang="ru-RU" b="0" i="0" dirty="0" smtClean="0">
                <a:solidFill>
                  <a:srgbClr val="405965"/>
                </a:solidFill>
                <a:effectLst/>
                <a:latin typeface="Open Sans" panose="020B0606030504020204" pitchFamily="34" charset="0"/>
              </a:rPr>
              <a:t>Применение </a:t>
            </a:r>
            <a:r>
              <a:rPr lang="ru-RU" b="0" i="0" dirty="0">
                <a:solidFill>
                  <a:srgbClr val="405965"/>
                </a:solidFill>
                <a:effectLst/>
                <a:latin typeface="Open Sans" panose="020B0606030504020204" pitchFamily="34" charset="0"/>
              </a:rPr>
              <a:t>ККТ регулируется </a:t>
            </a:r>
            <a:r>
              <a:rPr lang="ru-RU" b="0" i="0" u="none" strike="noStrike" dirty="0">
                <a:solidFill>
                  <a:srgbClr val="0066B3"/>
                </a:solidFill>
                <a:effectLst/>
                <a:latin typeface="Open Sans" panose="020B0606030504020204" pitchFamily="34" charset="0"/>
                <a:hlinkClick r:id="rId2"/>
              </a:rPr>
              <a:t>Федеральным законом от 22.05.2003 № 54-ФЗ</a:t>
            </a:r>
            <a:r>
              <a:rPr lang="ru-RU" b="0" i="0" dirty="0">
                <a:solidFill>
                  <a:srgbClr val="405965"/>
                </a:solidFill>
                <a:effectLst/>
                <a:latin typeface="Open Sans" panose="020B0606030504020204" pitchFamily="34" charset="0"/>
              </a:rPr>
              <a:t> «О применении контрольно-кассовой техники при осуществлении расчетов в Российской Федерации», а также распоряжением </a:t>
            </a:r>
            <a:r>
              <a:rPr lang="ru-RU" b="0" i="0" u="none" strike="noStrike" dirty="0">
                <a:solidFill>
                  <a:srgbClr val="0066B3"/>
                </a:solidFill>
                <a:effectLst/>
                <a:latin typeface="Open Sans" panose="020B0606030504020204" pitchFamily="34" charset="0"/>
                <a:hlinkClick r:id="rId3"/>
              </a:rPr>
              <a:t>Правительства РФ от 14.04.2017 № 698-р</a:t>
            </a:r>
            <a:r>
              <a:rPr lang="ru-RU" b="0" i="0" dirty="0">
                <a:solidFill>
                  <a:srgbClr val="405965"/>
                </a:solidFill>
                <a:effectLst/>
                <a:latin typeface="Open Sans" panose="020B0606030504020204" pitchFamily="34" charset="0"/>
              </a:rPr>
              <a:t>.</a:t>
            </a:r>
          </a:p>
          <a:p>
            <a:pPr algn="l"/>
            <a:r>
              <a:rPr lang="ru-RU" b="0" i="0" dirty="0">
                <a:solidFill>
                  <a:srgbClr val="405965"/>
                </a:solidFill>
                <a:effectLst/>
                <a:latin typeface="Open Sans" panose="020B0606030504020204" pitchFamily="34" charset="0"/>
              </a:rPr>
              <a:t>Документом, подтверждающим совершение покупки, служит кассовый чек, выданный покупателю, который позволяет в случае необходимости предъявить претензии и вернуть некачественный товар продавцу. Без кассового чека доказать факт приобретения товара именно у этого продавца и осуществить возврат приобретенного товара будет сложно.</a:t>
            </a:r>
          </a:p>
          <a:p>
            <a:pPr algn="l"/>
            <a:r>
              <a:rPr lang="ru-RU" b="0" i="0" dirty="0">
                <a:solidFill>
                  <a:srgbClr val="405965"/>
                </a:solidFill>
                <a:effectLst/>
                <a:latin typeface="Open Sans" panose="020B0606030504020204" pitchFamily="34" charset="0"/>
              </a:rPr>
              <a:t>Покупатели могут проверить правильность выданного чека с помощью специального мобильного приложения «</a:t>
            </a:r>
            <a:r>
              <a:rPr lang="ru-RU" b="0" i="0" u="none" strike="noStrike" dirty="0">
                <a:solidFill>
                  <a:srgbClr val="0066B3"/>
                </a:solidFill>
                <a:effectLst/>
                <a:latin typeface="Open Sans" panose="020B0606030504020204" pitchFamily="34" charset="0"/>
                <a:hlinkClick r:id="rId4"/>
              </a:rPr>
              <a:t>Проверка чеков</a:t>
            </a:r>
            <a:r>
              <a:rPr lang="ru-RU" b="0" i="0" dirty="0">
                <a:solidFill>
                  <a:srgbClr val="405965"/>
                </a:solidFill>
                <a:effectLst/>
                <a:latin typeface="Open Sans" panose="020B0606030504020204" pitchFamily="34" charset="0"/>
              </a:rPr>
              <a:t>» в разделе «</a:t>
            </a:r>
            <a:r>
              <a:rPr lang="ru-RU" b="0" i="0" u="none" strike="noStrike" dirty="0">
                <a:solidFill>
                  <a:srgbClr val="0066B3"/>
                </a:solidFill>
                <a:effectLst/>
                <a:latin typeface="Open Sans" panose="020B0606030504020204" pitchFamily="34" charset="0"/>
                <a:hlinkClick r:id="rId5"/>
              </a:rPr>
              <a:t>Новый порядок применения </a:t>
            </a:r>
            <a:r>
              <a:rPr lang="ru-RU" b="0" i="0" u="none" strike="noStrike" dirty="0" err="1">
                <a:solidFill>
                  <a:srgbClr val="0066B3"/>
                </a:solidFill>
                <a:effectLst/>
                <a:latin typeface="Open Sans" panose="020B0606030504020204" pitchFamily="34" charset="0"/>
                <a:hlinkClick r:id="rId5"/>
              </a:rPr>
              <a:t>контрольно</a:t>
            </a:r>
            <a:r>
              <a:rPr lang="ru-RU" b="0" i="0" u="none" strike="noStrike" dirty="0">
                <a:solidFill>
                  <a:srgbClr val="0066B3"/>
                </a:solidFill>
                <a:effectLst/>
                <a:latin typeface="Open Sans" panose="020B0606030504020204" pitchFamily="34" charset="0"/>
                <a:hlinkClick r:id="rId5"/>
              </a:rPr>
              <a:t> – кассовой техники</a:t>
            </a:r>
            <a:r>
              <a:rPr lang="ru-RU" b="0" i="0" dirty="0">
                <a:solidFill>
                  <a:srgbClr val="405965"/>
                </a:solidFill>
                <a:effectLst/>
                <a:latin typeface="Open Sans" panose="020B0606030504020204" pitchFamily="34" charset="0"/>
              </a:rPr>
              <a:t>» на сайте ФНС России. Для этого достаточно отсканировать QR-код из кассового чека или ввести данные чека вручную.</a:t>
            </a:r>
          </a:p>
          <a:p>
            <a:pPr algn="l"/>
            <a:r>
              <a:rPr lang="ru-RU" b="0" i="0" dirty="0">
                <a:solidFill>
                  <a:srgbClr val="405965"/>
                </a:solidFill>
                <a:effectLst/>
                <a:latin typeface="Open Sans" panose="020B0606030504020204" pitchFamily="34" charset="0"/>
              </a:rPr>
              <a:t>Мобильное приложение позволяет не только сканировать чеки, сохранять, проверять их достоверность, но также получать </a:t>
            </a:r>
            <a:r>
              <a:rPr lang="ru-RU" b="0" i="0" dirty="0" err="1">
                <a:solidFill>
                  <a:srgbClr val="405965"/>
                </a:solidFill>
                <a:effectLst/>
                <a:latin typeface="Open Sans" panose="020B0606030504020204" pitchFamily="34" charset="0"/>
              </a:rPr>
              <a:t>кэшбэк</a:t>
            </a:r>
            <a:r>
              <a:rPr lang="ru-RU" b="0" i="0" dirty="0">
                <a:solidFill>
                  <a:srgbClr val="405965"/>
                </a:solidFill>
                <a:effectLst/>
                <a:latin typeface="Open Sans" panose="020B0606030504020204" pitchFamily="34" charset="0"/>
              </a:rPr>
              <a:t> на свой счет в виде бонусных баллов, участвовать в акциях и розыгрышах, подавать два вида жалоб. Пользователи, авторизованные по номеру телефона, могут быстро написать жалобу, если им не выдали чек или в чеке указана не та сумма. ФНС России расширила мобильное приложение «Проверка чека» для </a:t>
            </a:r>
            <a:r>
              <a:rPr lang="ru-RU" b="0" i="0" dirty="0" err="1">
                <a:solidFill>
                  <a:srgbClr val="405965"/>
                </a:solidFill>
                <a:effectLst/>
                <a:latin typeface="Open Sans" panose="020B0606030504020204" pitchFamily="34" charset="0"/>
              </a:rPr>
              <a:t>iOS</a:t>
            </a:r>
            <a:r>
              <a:rPr lang="ru-RU" b="0" i="0" dirty="0">
                <a:solidFill>
                  <a:srgbClr val="405965"/>
                </a:solidFill>
                <a:effectLst/>
                <a:latin typeface="Open Sans" panose="020B0606030504020204" pitchFamily="34" charset="0"/>
              </a:rPr>
              <a:t> и </a:t>
            </a:r>
            <a:r>
              <a:rPr lang="ru-RU" b="0" i="0" dirty="0" err="1">
                <a:solidFill>
                  <a:srgbClr val="405965"/>
                </a:solidFill>
                <a:effectLst/>
                <a:latin typeface="Open Sans" panose="020B0606030504020204" pitchFamily="34" charset="0"/>
              </a:rPr>
              <a:t>Android</a:t>
            </a:r>
            <a:r>
              <a:rPr lang="ru-RU" b="0" i="0" dirty="0">
                <a:solidFill>
                  <a:srgbClr val="405965"/>
                </a:solidFill>
                <a:effectLst/>
                <a:latin typeface="Open Sans" panose="020B0606030504020204" pitchFamily="34" charset="0"/>
              </a:rPr>
              <a:t>.</a:t>
            </a:r>
          </a:p>
          <a:p>
            <a:pPr algn="l"/>
            <a:r>
              <a:rPr lang="ru-RU" b="0" i="0" dirty="0">
                <a:solidFill>
                  <a:srgbClr val="405965"/>
                </a:solidFill>
                <a:effectLst/>
                <a:latin typeface="Open Sans" panose="020B0606030504020204" pitchFamily="34" charset="0"/>
              </a:rPr>
              <a:t>По всем возникающим вопросам налогоплательщикам можно обращаться по номеру Единого контакт-центра 8800-222-22-22, а также направлять обращения в налоговый орган через личный кабинет налогоплательщика либо через сайт ФНС России посредством сервиса «</a:t>
            </a:r>
            <a:r>
              <a:rPr lang="ru-RU" b="0" i="0" u="none" strike="noStrike" dirty="0">
                <a:solidFill>
                  <a:srgbClr val="0066B3"/>
                </a:solidFill>
                <a:effectLst/>
                <a:latin typeface="Open Sans" panose="020B0606030504020204" pitchFamily="34" charset="0"/>
                <a:hlinkClick r:id="rId6"/>
              </a:rPr>
              <a:t>Обратиться в ФНС России</a:t>
            </a:r>
            <a:r>
              <a:rPr lang="ru-RU" b="0" i="0" dirty="0">
                <a:solidFill>
                  <a:srgbClr val="405965"/>
                </a:solidFill>
                <a:effectLst/>
                <a:latin typeface="Open Sans" panose="020B0606030504020204" pitchFamily="34" charset="0"/>
              </a:rPr>
              <a:t>».</a:t>
            </a:r>
          </a:p>
          <a:p>
            <a:endParaRPr lang="ru-RU" dirty="0"/>
          </a:p>
        </p:txBody>
      </p:sp>
    </p:spTree>
    <p:extLst>
      <p:ext uri="{BB962C8B-B14F-4D97-AF65-F5344CB8AC3E}">
        <p14:creationId xmlns:p14="http://schemas.microsoft.com/office/powerpoint/2010/main" val="3654841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80528" y="0"/>
            <a:ext cx="9324528" cy="6858000"/>
          </a:xfrm>
        </p:spPr>
        <p:txBody>
          <a:bodyPr>
            <a:normAutofit fontScale="40000" lnSpcReduction="20000"/>
          </a:bodyPr>
          <a:lstStyle/>
          <a:p>
            <a:pPr marL="0" indent="0" algn="ctr">
              <a:buNone/>
            </a:pPr>
            <a:r>
              <a:rPr lang="ru-RU" sz="7000" b="1" dirty="0">
                <a:solidFill>
                  <a:srgbClr val="FF0000"/>
                </a:solidFill>
              </a:rPr>
              <a:t>Мошенничество с "возвратом НДС" гражданам</a:t>
            </a:r>
          </a:p>
          <a:p>
            <a:endParaRPr lang="ru-RU" dirty="0" smtClean="0"/>
          </a:p>
          <a:p>
            <a:pPr algn="just"/>
            <a:r>
              <a:rPr lang="ru-RU" sz="3500" dirty="0" smtClean="0"/>
              <a:t>На </a:t>
            </a:r>
            <a:r>
              <a:rPr lang="ru-RU" sz="3500" dirty="0"/>
              <a:t>фоне оказания государством поддержки бизнесу и гражданам активизировались мошенники, предлагающие гражданам вернуть НДС за приобретенные товары. Информация распространяется в видеороликах на </a:t>
            </a:r>
            <a:r>
              <a:rPr lang="ru-RU" sz="3500" dirty="0" err="1"/>
              <a:t>YouTube</a:t>
            </a:r>
            <a:r>
              <a:rPr lang="ru-RU" sz="3500" dirty="0"/>
              <a:t> и через рассылку на электронную почту и в мессенджеры.</a:t>
            </a:r>
          </a:p>
          <a:p>
            <a:pPr algn="just"/>
            <a:endParaRPr lang="ru-RU" sz="3500" dirty="0"/>
          </a:p>
          <a:p>
            <a:pPr algn="just"/>
            <a:r>
              <a:rPr lang="ru-RU" sz="3500" dirty="0"/>
              <a:t>Мошенники создают </a:t>
            </a:r>
            <a:r>
              <a:rPr lang="ru-RU" sz="3500" dirty="0" err="1"/>
              <a:t>фейковые</a:t>
            </a:r>
            <a:r>
              <a:rPr lang="ru-RU" sz="3500" dirty="0"/>
              <a:t> сайты под названием «Единый центр компенсации налога добавленной стоимости (или невыплаченных денежных средств)», внешне напоминающие сайты государственных органов. Их адреса регулярно меняются, но принцип работы остается прежним.</a:t>
            </a:r>
          </a:p>
          <a:p>
            <a:pPr algn="just"/>
            <a:endParaRPr lang="ru-RU" sz="3500" dirty="0"/>
          </a:p>
          <a:p>
            <a:pPr algn="just"/>
            <a:r>
              <a:rPr lang="ru-RU" sz="3500" dirty="0"/>
              <a:t>На сайте размещается ссылка на </a:t>
            </a:r>
            <a:r>
              <a:rPr lang="ru-RU" sz="3500" dirty="0" err="1"/>
              <a:t>фейковое</a:t>
            </a:r>
            <a:r>
              <a:rPr lang="ru-RU" sz="3500" dirty="0"/>
              <a:t> постановление. Оно направлено якобы на поддержку </a:t>
            </a:r>
            <a:r>
              <a:rPr lang="ru-RU" sz="3500" dirty="0" err="1"/>
              <a:t>импортозамещения</a:t>
            </a:r>
            <a:r>
              <a:rPr lang="ru-RU" sz="3500" dirty="0"/>
              <a:t> и повышение благосостояния населения. Как утверждается на этих сайтах, согласно постановлению каждый гражданин имеет право на получение денежной компенсации затрат на оплату товаров иностранного производства. Тут же предлагается внести в заданную форму последние шесть или восемь цифр номера вашей банковской карты. Затем система выдает сообщение о сумме положенной компенсации по НДС. При этом отмечается, что получить деньги можно только в ограниченный срок, оплатив ряд услуг: консультация юриста, заполнение анкеты и др.</a:t>
            </a:r>
          </a:p>
          <a:p>
            <a:pPr algn="just"/>
            <a:endParaRPr lang="ru-RU" sz="3500" dirty="0"/>
          </a:p>
          <a:p>
            <a:pPr algn="just"/>
            <a:r>
              <a:rPr lang="ru-RU" sz="3500" dirty="0"/>
              <a:t>Оплатив все услуги, граждане не получают обещанные мошенниками суммы.</a:t>
            </a:r>
          </a:p>
          <a:p>
            <a:pPr algn="just"/>
            <a:r>
              <a:rPr lang="ru-RU" sz="3500" dirty="0"/>
              <a:t>НДС – это налог на добавленную стоимость. Он исчисляется налогоплательщиком-продавцом дополнительно к цене реализуемых товаров, работ, услуг и предъявляется к оплате покупателю. Плательщиками НДС признаются организации и индивидуальные предприниматели (п. 1 ст. 143 НК РФ). Они имеют право на возврат налога на добавленную стоимость, если излишне уплатили его в бюджет (ст. 78 НК РФ). Также НДС возвращается, если по итогам налогового периода сумма налоговых вычетов превышает его общую сумму, исчисленную по операциям, подлежащим налогообложению (ст. 176 НК РФ).</a:t>
            </a:r>
          </a:p>
          <a:p>
            <a:pPr algn="just"/>
            <a:endParaRPr lang="ru-RU" sz="3500" dirty="0"/>
          </a:p>
          <a:p>
            <a:pPr algn="just"/>
            <a:r>
              <a:rPr lang="ru-RU" sz="3500" dirty="0"/>
              <a:t>Право на компенсацию (ст. 169.1 НК РФ) НДС имеют физические лица - </a:t>
            </a:r>
            <a:r>
              <a:rPr lang="ru-RU" sz="3500" dirty="0">
                <a:solidFill>
                  <a:srgbClr val="FF0000"/>
                </a:solidFill>
              </a:rPr>
              <a:t>граждане иностранных государств </a:t>
            </a:r>
            <a:r>
              <a:rPr lang="ru-RU" sz="3500" dirty="0"/>
              <a:t>при вывозе за границу приобретенных в России товаров (система </a:t>
            </a:r>
            <a:r>
              <a:rPr lang="ru-RU" sz="3500" dirty="0" err="1"/>
              <a:t>Tax</a:t>
            </a:r>
            <a:r>
              <a:rPr lang="ru-RU" sz="3500" dirty="0"/>
              <a:t> </a:t>
            </a:r>
            <a:r>
              <a:rPr lang="ru-RU" sz="3500" dirty="0" err="1"/>
              <a:t>free</a:t>
            </a:r>
            <a:r>
              <a:rPr lang="ru-RU" sz="3500" dirty="0"/>
              <a:t>).</a:t>
            </a:r>
          </a:p>
          <a:p>
            <a:pPr algn="just"/>
            <a:endParaRPr lang="ru-RU" sz="3500" dirty="0"/>
          </a:p>
          <a:p>
            <a:pPr algn="just"/>
            <a:r>
              <a:rPr lang="ru-RU" sz="3500" dirty="0"/>
              <a:t>Возврат налога на добавленную стоимость (компенсация сумм НДС) физическим лицам - гражданам Российской Федерации, не зарегистрированным в качестве индивидуальных предпринимателей и не являющимся его плательщиками, законодательством Российской Федерации о налогах и сборах не предусмотрен.</a:t>
            </a:r>
          </a:p>
          <a:p>
            <a:pPr algn="just"/>
            <a:r>
              <a:rPr lang="ru-RU" sz="3500" dirty="0"/>
              <a:t>Также следует учитывать, что при получении денежных средств в рамках государственной поддержки от получателя не требуется оплаты каких-либо услуг.</a:t>
            </a:r>
          </a:p>
        </p:txBody>
      </p:sp>
    </p:spTree>
    <p:extLst>
      <p:ext uri="{BB962C8B-B14F-4D97-AF65-F5344CB8AC3E}">
        <p14:creationId xmlns:p14="http://schemas.microsoft.com/office/powerpoint/2010/main" val="1504803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down)">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wipe(down)">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wipe(down)">
                                      <p:cBhvr>
                                        <p:cTn id="32" dur="500"/>
                                        <p:tgtEl>
                                          <p:spTgt spid="3">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wipe(down)">
                                      <p:cBhvr>
                                        <p:cTn id="37" dur="500"/>
                                        <p:tgtEl>
                                          <p:spTgt spid="3">
                                            <p:txEl>
                                              <p:pRg st="11" end="1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13" end="13"/>
                                            </p:txEl>
                                          </p:spTgt>
                                        </p:tgtEl>
                                        <p:attrNameLst>
                                          <p:attrName>style.visibility</p:attrName>
                                        </p:attrNameLst>
                                      </p:cBhvr>
                                      <p:to>
                                        <p:strVal val="visible"/>
                                      </p:to>
                                    </p:set>
                                    <p:animEffect transition="in" filter="wipe(down)">
                                      <p:cBhvr>
                                        <p:cTn id="42" dur="500"/>
                                        <p:tgtEl>
                                          <p:spTgt spid="3">
                                            <p:txEl>
                                              <p:pRg st="13" end="1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14" end="14"/>
                                            </p:txEl>
                                          </p:spTgt>
                                        </p:tgtEl>
                                        <p:attrNameLst>
                                          <p:attrName>style.visibility</p:attrName>
                                        </p:attrNameLst>
                                      </p:cBhvr>
                                      <p:to>
                                        <p:strVal val="visible"/>
                                      </p:to>
                                    </p:set>
                                    <p:animEffect transition="in" filter="wipe(down)">
                                      <p:cBhvr>
                                        <p:cTn id="47"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395536" y="2060848"/>
            <a:ext cx="8229600" cy="4525963"/>
          </a:xfrm>
        </p:spPr>
        <p:txBody>
          <a:bodyPr>
            <a:normAutofit/>
          </a:bodyPr>
          <a:lstStyle/>
          <a:p>
            <a:pPr marL="0" indent="0" algn="ctr">
              <a:buNone/>
            </a:pPr>
            <a:r>
              <a:rPr lang="ru-RU" sz="8800" dirty="0" smtClean="0">
                <a:solidFill>
                  <a:srgbClr val="FF0000"/>
                </a:solidFill>
              </a:rPr>
              <a:t>Что новенького?</a:t>
            </a:r>
            <a:endParaRPr lang="ru-RU" sz="8800" dirty="0">
              <a:solidFill>
                <a:srgbClr val="FF0000"/>
              </a:solidFill>
            </a:endParaRPr>
          </a:p>
        </p:txBody>
      </p:sp>
    </p:spTree>
    <p:extLst>
      <p:ext uri="{BB962C8B-B14F-4D97-AF65-F5344CB8AC3E}">
        <p14:creationId xmlns:p14="http://schemas.microsoft.com/office/powerpoint/2010/main" val="20847286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8520" y="1124744"/>
            <a:ext cx="9144000" cy="5157192"/>
          </a:xfrm>
        </p:spPr>
        <p:txBody>
          <a:bodyPr>
            <a:noAutofit/>
          </a:bodyPr>
          <a:lstStyle/>
          <a:p>
            <a:pPr algn="just"/>
            <a:r>
              <a:rPr lang="ru-RU" sz="1800" dirty="0" smtClean="0"/>
              <a:t>СМИ </a:t>
            </a:r>
            <a:r>
              <a:rPr lang="ru-RU" sz="1800" dirty="0"/>
              <a:t>замаскировали под новую выплату налоговый вычет, который предоставляется </a:t>
            </a:r>
            <a:r>
              <a:rPr lang="ru-RU" sz="1800" dirty="0">
                <a:solidFill>
                  <a:srgbClr val="FF0000"/>
                </a:solidFill>
              </a:rPr>
              <a:t>всем </a:t>
            </a:r>
            <a:r>
              <a:rPr lang="ru-RU" sz="1800" dirty="0" err="1">
                <a:solidFill>
                  <a:srgbClr val="FF0000"/>
                </a:solidFill>
              </a:rPr>
              <a:t>самозанятым</a:t>
            </a:r>
            <a:r>
              <a:rPr lang="ru-RU" sz="1800" dirty="0">
                <a:solidFill>
                  <a:srgbClr val="FF0000"/>
                </a:solidFill>
              </a:rPr>
              <a:t> при регистрации</a:t>
            </a:r>
            <a:r>
              <a:rPr lang="ru-RU" sz="1800" dirty="0"/>
              <a:t>. Он действительно составляет 10 000 Р, но действует уже третий год и используется для уменьшения начисленного налога. Больше ничего с этими деньгами сделать нельзя — пенсионер не сможет распорядиться ими на свое усмотрение, даже если станет </a:t>
            </a:r>
            <a:r>
              <a:rPr lang="ru-RU" sz="1800" dirty="0" err="1"/>
              <a:t>самозанятым</a:t>
            </a:r>
            <a:r>
              <a:rPr lang="ru-RU" sz="1800" dirty="0"/>
              <a:t>.</a:t>
            </a:r>
          </a:p>
          <a:p>
            <a:endParaRPr lang="ru-RU" sz="1800" dirty="0"/>
          </a:p>
          <a:p>
            <a:pPr marL="0" indent="0" algn="ctr">
              <a:buNone/>
            </a:pPr>
            <a:r>
              <a:rPr lang="ru-RU" sz="2400" dirty="0">
                <a:solidFill>
                  <a:srgbClr val="FF0000"/>
                </a:solidFill>
              </a:rPr>
              <a:t>Как </a:t>
            </a:r>
            <a:r>
              <a:rPr lang="ru-RU" sz="2400" dirty="0" err="1">
                <a:solidFill>
                  <a:srgbClr val="FF0000"/>
                </a:solidFill>
              </a:rPr>
              <a:t>самозанятые</a:t>
            </a:r>
            <a:r>
              <a:rPr lang="ru-RU" sz="2400" dirty="0">
                <a:solidFill>
                  <a:srgbClr val="FF0000"/>
                </a:solidFill>
              </a:rPr>
              <a:t> получают вычет для уменьшения налога</a:t>
            </a:r>
          </a:p>
          <a:p>
            <a:endParaRPr lang="ru-RU" sz="1800" dirty="0" smtClean="0"/>
          </a:p>
          <a:p>
            <a:r>
              <a:rPr lang="ru-RU" sz="1800" dirty="0" err="1" smtClean="0"/>
              <a:t>Самозанятыми</a:t>
            </a:r>
            <a:r>
              <a:rPr lang="ru-RU" sz="1800" dirty="0" smtClean="0"/>
              <a:t> </a:t>
            </a:r>
            <a:r>
              <a:rPr lang="ru-RU" sz="1800" dirty="0"/>
              <a:t>называют плательщиков налога на профессиональный доход. Этот </a:t>
            </a:r>
            <a:r>
              <a:rPr lang="ru-RU" sz="1800" dirty="0" err="1"/>
              <a:t>спецрежим</a:t>
            </a:r>
            <a:r>
              <a:rPr lang="ru-RU" sz="1800" dirty="0"/>
              <a:t> удобно применять при подработках или небольшом бизнесе — без сотрудников, без перепродажи товаров и с доходом не более 2,4 млн рублей в год.</a:t>
            </a:r>
          </a:p>
          <a:p>
            <a:r>
              <a:rPr lang="ru-RU" sz="1800" dirty="0" smtClean="0"/>
              <a:t>Пенсионер </a:t>
            </a:r>
            <a:r>
              <a:rPr lang="ru-RU" sz="1800" dirty="0"/>
              <a:t>тоже может зарегистрироваться как </a:t>
            </a:r>
            <a:r>
              <a:rPr lang="ru-RU" sz="1800" dirty="0" err="1"/>
              <a:t>самозанятый</a:t>
            </a:r>
            <a:r>
              <a:rPr lang="ru-RU" sz="1800" dirty="0"/>
              <a:t>: например, если подрабатывает репетиторством, оказывает услуги няни, занимается пассажирскими перевозками или сдает квартиру. Такой доход будет облагаться налогом по ставке 4 или 6%. То есть с каждой 1000 Р дохода от физлица </a:t>
            </a:r>
            <a:r>
              <a:rPr lang="ru-RU" sz="1800" dirty="0" err="1"/>
              <a:t>самозанятому</a:t>
            </a:r>
            <a:r>
              <a:rPr lang="ru-RU" sz="1800" dirty="0"/>
              <a:t> пенсионеру начисляется </a:t>
            </a:r>
            <a:r>
              <a:rPr lang="ru-RU" sz="1800" dirty="0" smtClean="0"/>
              <a:t>40/60 </a:t>
            </a:r>
            <a:r>
              <a:rPr lang="ru-RU" sz="1800" dirty="0"/>
              <a:t>Р налога.</a:t>
            </a:r>
          </a:p>
          <a:p>
            <a:endParaRPr lang="ru-RU" sz="1800" dirty="0"/>
          </a:p>
        </p:txBody>
      </p:sp>
      <p:sp>
        <p:nvSpPr>
          <p:cNvPr id="4" name="Заголовок 1"/>
          <p:cNvSpPr>
            <a:spLocks noGrp="1"/>
          </p:cNvSpPr>
          <p:nvPr>
            <p:ph type="title"/>
          </p:nvPr>
        </p:nvSpPr>
        <p:spPr>
          <a:xfrm>
            <a:off x="0" y="28173"/>
            <a:ext cx="9252520" cy="1024563"/>
          </a:xfrm>
        </p:spPr>
        <p:txBody>
          <a:bodyPr>
            <a:normAutofit fontScale="90000"/>
          </a:bodyPr>
          <a:lstStyle/>
          <a:p>
            <a:r>
              <a:rPr lang="ru-RU" dirty="0" smtClean="0">
                <a:solidFill>
                  <a:srgbClr val="FF0000"/>
                </a:solidFill>
                <a:effectLst>
                  <a:outerShdw blurRad="38100" dist="38100" dir="2700000" algn="tl">
                    <a:srgbClr val="000000">
                      <a:alpha val="43137"/>
                    </a:srgbClr>
                  </a:outerShdw>
                </a:effectLst>
              </a:rPr>
              <a:t>10 тысяч Р пенсионерам: как понимать</a:t>
            </a:r>
            <a:endParaRPr lang="ru-RU"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9998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txBody>
          <a:bodyPr>
            <a:normAutofit fontScale="40000" lnSpcReduction="20000"/>
          </a:bodyPr>
          <a:lstStyle/>
          <a:p>
            <a:pPr algn="just"/>
            <a:r>
              <a:rPr lang="ru-RU" sz="4000" dirty="0"/>
              <a:t>При регистрации все </a:t>
            </a:r>
            <a:r>
              <a:rPr lang="ru-RU" sz="4000" dirty="0" err="1"/>
              <a:t>самозанятые</a:t>
            </a:r>
            <a:r>
              <a:rPr lang="ru-RU" sz="4000" dirty="0"/>
              <a:t> получают право на вычет в размере 10 000 Р. Эта сумма отражается в приложении и постепенно уменьшает начисленный налог:</a:t>
            </a:r>
          </a:p>
          <a:p>
            <a:pPr algn="just"/>
            <a:r>
              <a:rPr lang="ru-RU" sz="4000" dirty="0"/>
              <a:t>с доходов от физлиц — на 1 процентный пункт;</a:t>
            </a:r>
          </a:p>
          <a:p>
            <a:pPr algn="just"/>
            <a:r>
              <a:rPr lang="ru-RU" sz="4000" dirty="0"/>
              <a:t>с доходов от </a:t>
            </a:r>
            <a:r>
              <a:rPr lang="ru-RU" sz="4000" dirty="0" err="1"/>
              <a:t>юрлиц</a:t>
            </a:r>
            <a:r>
              <a:rPr lang="ru-RU" sz="4000" dirty="0"/>
              <a:t> и ИП — на 2 процентных пункта</a:t>
            </a:r>
            <a:r>
              <a:rPr lang="ru-RU" sz="4000" dirty="0" smtClean="0"/>
              <a:t>.</a:t>
            </a:r>
          </a:p>
          <a:p>
            <a:pPr algn="just"/>
            <a:endParaRPr lang="ru-RU" sz="4000" dirty="0"/>
          </a:p>
          <a:p>
            <a:pPr algn="just"/>
            <a:r>
              <a:rPr lang="ru-RU" sz="4000" dirty="0"/>
              <a:t>Получается, что начисляется 40 Р налога, но заплатить нужно 30 Р, а 10 Р погашается за счет вычета. И так до тех пор, пока все 10 000 Р не будут израсходованы на уменьшение. Повторно вычет </a:t>
            </a:r>
            <a:r>
              <a:rPr lang="ru-RU" sz="4000" dirty="0" err="1"/>
              <a:t>самозанятым</a:t>
            </a:r>
            <a:r>
              <a:rPr lang="ru-RU" sz="4000" dirty="0"/>
              <a:t> не предоставляется.</a:t>
            </a:r>
          </a:p>
          <a:p>
            <a:pPr marL="0" indent="0" algn="ctr">
              <a:buNone/>
            </a:pPr>
            <a:r>
              <a:rPr lang="ru-RU" sz="6000" dirty="0" smtClean="0">
                <a:solidFill>
                  <a:srgbClr val="FF0000"/>
                </a:solidFill>
              </a:rPr>
              <a:t>Куда </a:t>
            </a:r>
            <a:r>
              <a:rPr lang="ru-RU" sz="6000" dirty="0">
                <a:solidFill>
                  <a:srgbClr val="FF0000"/>
                </a:solidFill>
              </a:rPr>
              <a:t>приходят 10 000 Р налогового вычета</a:t>
            </a:r>
          </a:p>
          <a:p>
            <a:pPr algn="just"/>
            <a:r>
              <a:rPr lang="ru-RU" sz="4000" dirty="0"/>
              <a:t>Они никуда не зачисляются в денежном выражении. Вычет отображается в личном кабинете </a:t>
            </a:r>
            <a:r>
              <a:rPr lang="ru-RU" sz="4000" dirty="0" err="1"/>
              <a:t>самозанятого</a:t>
            </a:r>
            <a:r>
              <a:rPr lang="ru-RU" sz="4000" dirty="0"/>
              <a:t> и приложении «Мой налог». Деньги нельзя получить на карту, потратить онлайн и использовать куда-то кроме уменьшения налога.</a:t>
            </a:r>
          </a:p>
          <a:p>
            <a:endParaRPr lang="ru-RU" dirty="0"/>
          </a:p>
          <a:p>
            <a:pPr marL="0" indent="0" algn="ctr">
              <a:buNone/>
            </a:pPr>
            <a:r>
              <a:rPr lang="ru-RU" sz="6000" dirty="0">
                <a:solidFill>
                  <a:srgbClr val="FF0000"/>
                </a:solidFill>
              </a:rPr>
              <a:t>Можно ли получить эти деньги без оформления </a:t>
            </a:r>
            <a:r>
              <a:rPr lang="ru-RU" sz="6000" dirty="0" err="1">
                <a:solidFill>
                  <a:srgbClr val="FF0000"/>
                </a:solidFill>
              </a:rPr>
              <a:t>самозанятости</a:t>
            </a:r>
            <a:r>
              <a:rPr lang="ru-RU" sz="6000" dirty="0">
                <a:solidFill>
                  <a:srgbClr val="FF0000"/>
                </a:solidFill>
              </a:rPr>
              <a:t>?</a:t>
            </a:r>
          </a:p>
          <a:p>
            <a:r>
              <a:rPr lang="ru-RU" sz="4000" dirty="0"/>
              <a:t>Нет.</a:t>
            </a:r>
          </a:p>
          <a:p>
            <a:pPr marL="0" indent="0" algn="ctr">
              <a:buNone/>
            </a:pPr>
            <a:r>
              <a:rPr lang="ru-RU" sz="6000" dirty="0" smtClean="0">
                <a:solidFill>
                  <a:srgbClr val="FF0000"/>
                </a:solidFill>
              </a:rPr>
              <a:t>Вычет </a:t>
            </a:r>
            <a:r>
              <a:rPr lang="ru-RU" sz="6000" dirty="0">
                <a:solidFill>
                  <a:srgbClr val="FF0000"/>
                </a:solidFill>
              </a:rPr>
              <a:t>предоставляется только пенсионерам?</a:t>
            </a:r>
          </a:p>
          <a:p>
            <a:r>
              <a:rPr lang="ru-RU" sz="4000" dirty="0"/>
              <a:t>Нет, он положен всем </a:t>
            </a:r>
            <a:r>
              <a:rPr lang="ru-RU" sz="4000" dirty="0" err="1"/>
              <a:t>самозанятым</a:t>
            </a:r>
            <a:r>
              <a:rPr lang="ru-RU" sz="4000" dirty="0"/>
              <a:t>. У пенсионеров никаких особых условий нет.</a:t>
            </a:r>
          </a:p>
          <a:p>
            <a:endParaRPr lang="ru-RU" sz="4000" dirty="0"/>
          </a:p>
          <a:p>
            <a:pPr marL="0" indent="0" algn="ctr">
              <a:buNone/>
            </a:pPr>
            <a:r>
              <a:rPr lang="ru-RU" sz="6000" dirty="0">
                <a:solidFill>
                  <a:srgbClr val="FF0000"/>
                </a:solidFill>
              </a:rPr>
              <a:t>Вычет введен только сейчас?</a:t>
            </a:r>
          </a:p>
          <a:p>
            <a:r>
              <a:rPr lang="ru-RU" sz="4000" dirty="0"/>
              <a:t>Нет, это условие для </a:t>
            </a:r>
            <a:r>
              <a:rPr lang="ru-RU" sz="4000" dirty="0" err="1"/>
              <a:t>самозанятых</a:t>
            </a:r>
            <a:r>
              <a:rPr lang="ru-RU" sz="4000" dirty="0"/>
              <a:t> действовало еще в 2019 году — с первого дня введения налогового режима.</a:t>
            </a:r>
          </a:p>
          <a:p>
            <a:endParaRPr lang="ru-RU" sz="4000" dirty="0"/>
          </a:p>
          <a:p>
            <a:pPr marL="0" indent="0" algn="ctr">
              <a:buNone/>
            </a:pPr>
            <a:r>
              <a:rPr lang="ru-RU" sz="6000" dirty="0">
                <a:solidFill>
                  <a:srgbClr val="FF0000"/>
                </a:solidFill>
              </a:rPr>
              <a:t>Что с индексацией пенсии у </a:t>
            </a:r>
            <a:r>
              <a:rPr lang="ru-RU" sz="6000" dirty="0" err="1">
                <a:solidFill>
                  <a:srgbClr val="FF0000"/>
                </a:solidFill>
              </a:rPr>
              <a:t>самозанятых</a:t>
            </a:r>
            <a:r>
              <a:rPr lang="ru-RU" sz="6000" dirty="0">
                <a:solidFill>
                  <a:srgbClr val="FF0000"/>
                </a:solidFill>
              </a:rPr>
              <a:t> пенсионеров?</a:t>
            </a:r>
          </a:p>
          <a:p>
            <a:r>
              <a:rPr lang="ru-RU" sz="4000" dirty="0" err="1"/>
              <a:t>Самозанятые</a:t>
            </a:r>
            <a:r>
              <a:rPr lang="ru-RU" sz="4000" dirty="0"/>
              <a:t> пенсионеры не считаются работающими. </a:t>
            </a:r>
            <a:endParaRPr lang="ru-RU" sz="4000" dirty="0" smtClean="0"/>
          </a:p>
          <a:p>
            <a:r>
              <a:rPr lang="ru-RU" sz="4000" dirty="0" smtClean="0"/>
              <a:t>Пенсия </a:t>
            </a:r>
            <a:r>
              <a:rPr lang="ru-RU" sz="4000" dirty="0"/>
              <a:t>им индексируется в обычном порядке — с 1 января. В 2022 году индексация составила 8,6%.</a:t>
            </a:r>
          </a:p>
          <a:p>
            <a:endParaRPr lang="ru-RU" sz="4000" dirty="0"/>
          </a:p>
          <a:p>
            <a:endParaRPr lang="ru-RU" dirty="0"/>
          </a:p>
        </p:txBody>
      </p:sp>
    </p:spTree>
    <p:extLst>
      <p:ext uri="{BB962C8B-B14F-4D97-AF65-F5344CB8AC3E}">
        <p14:creationId xmlns:p14="http://schemas.microsoft.com/office/powerpoint/2010/main" val="26220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wipe(down)">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wipe(down)">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wipe(down)">
                                      <p:cBhvr>
                                        <p:cTn id="47" dur="500"/>
                                        <p:tgtEl>
                                          <p:spTgt spid="3">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Effect transition="in" filter="wipe(down)">
                                      <p:cBhvr>
                                        <p:cTn id="52" dur="500"/>
                                        <p:tgtEl>
                                          <p:spTgt spid="3">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
                                            <p:txEl>
                                              <p:pRg st="13" end="13"/>
                                            </p:txEl>
                                          </p:spTgt>
                                        </p:tgtEl>
                                        <p:attrNameLst>
                                          <p:attrName>style.visibility</p:attrName>
                                        </p:attrNameLst>
                                      </p:cBhvr>
                                      <p:to>
                                        <p:strVal val="visible"/>
                                      </p:to>
                                    </p:set>
                                    <p:animEffect transition="in" filter="wipe(down)">
                                      <p:cBhvr>
                                        <p:cTn id="57" dur="500"/>
                                        <p:tgtEl>
                                          <p:spTgt spid="3">
                                            <p:txEl>
                                              <p:pRg st="13" end="1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
                                            <p:txEl>
                                              <p:pRg st="14" end="14"/>
                                            </p:txEl>
                                          </p:spTgt>
                                        </p:tgtEl>
                                        <p:attrNameLst>
                                          <p:attrName>style.visibility</p:attrName>
                                        </p:attrNameLst>
                                      </p:cBhvr>
                                      <p:to>
                                        <p:strVal val="visible"/>
                                      </p:to>
                                    </p:set>
                                    <p:animEffect transition="in" filter="wipe(down)">
                                      <p:cBhvr>
                                        <p:cTn id="62" dur="500"/>
                                        <p:tgtEl>
                                          <p:spTgt spid="3">
                                            <p:txEl>
                                              <p:pRg st="14" end="1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3">
                                            <p:txEl>
                                              <p:pRg st="16" end="16"/>
                                            </p:txEl>
                                          </p:spTgt>
                                        </p:tgtEl>
                                        <p:attrNameLst>
                                          <p:attrName>style.visibility</p:attrName>
                                        </p:attrNameLst>
                                      </p:cBhvr>
                                      <p:to>
                                        <p:strVal val="visible"/>
                                      </p:to>
                                    </p:set>
                                    <p:animEffect transition="in" filter="wipe(down)">
                                      <p:cBhvr>
                                        <p:cTn id="67" dur="500"/>
                                        <p:tgtEl>
                                          <p:spTgt spid="3">
                                            <p:txEl>
                                              <p:pRg st="16" end="16"/>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3">
                                            <p:txEl>
                                              <p:pRg st="17" end="17"/>
                                            </p:txEl>
                                          </p:spTgt>
                                        </p:tgtEl>
                                        <p:attrNameLst>
                                          <p:attrName>style.visibility</p:attrName>
                                        </p:attrNameLst>
                                      </p:cBhvr>
                                      <p:to>
                                        <p:strVal val="visible"/>
                                      </p:to>
                                    </p:set>
                                    <p:animEffect transition="in" filter="wipe(down)">
                                      <p:cBhvr>
                                        <p:cTn id="72" dur="500"/>
                                        <p:tgtEl>
                                          <p:spTgt spid="3">
                                            <p:txEl>
                                              <p:pRg st="17" end="17"/>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3">
                                            <p:txEl>
                                              <p:pRg st="18" end="18"/>
                                            </p:txEl>
                                          </p:spTgt>
                                        </p:tgtEl>
                                        <p:attrNameLst>
                                          <p:attrName>style.visibility</p:attrName>
                                        </p:attrNameLst>
                                      </p:cBhvr>
                                      <p:to>
                                        <p:strVal val="visible"/>
                                      </p:to>
                                    </p:set>
                                    <p:animEffect transition="in" filter="wipe(down)">
                                      <p:cBhvr>
                                        <p:cTn id="77" dur="500"/>
                                        <p:tgtEl>
                                          <p:spTgt spid="3">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9B49376F-E1E7-4642-AE67-10B1AC99F141}"/>
              </a:ext>
            </a:extLst>
          </p:cNvPr>
          <p:cNvSpPr>
            <a:spLocks noGrp="1"/>
          </p:cNvSpPr>
          <p:nvPr>
            <p:ph type="title"/>
          </p:nvPr>
        </p:nvSpPr>
        <p:spPr>
          <a:xfrm>
            <a:off x="467544" y="188640"/>
            <a:ext cx="8229600" cy="1143000"/>
          </a:xfrm>
        </p:spPr>
        <p:txBody>
          <a:bodyPr>
            <a:normAutofit fontScale="90000"/>
          </a:bodyPr>
          <a:lstStyle/>
          <a:p>
            <a:r>
              <a:rPr lang="ru-RU" sz="3200" b="1" dirty="0">
                <a:solidFill>
                  <a:srgbClr val="FF0000"/>
                </a:solidFill>
                <a:latin typeface="helvetica" panose="020B0604020202020204" pitchFamily="34" charset="0"/>
              </a:rPr>
              <a:t>В России может появиться налоговый вычет за аренду жилья</a:t>
            </a:r>
            <a:r>
              <a:rPr lang="ru-RU" sz="3200" dirty="0">
                <a:solidFill>
                  <a:srgbClr val="FF0000"/>
                </a:solidFill>
                <a:latin typeface="helvetica" panose="020B0604020202020204" pitchFamily="34" charset="0"/>
              </a:rPr>
              <a:t/>
            </a:r>
            <a:br>
              <a:rPr lang="ru-RU" sz="3200" dirty="0">
                <a:solidFill>
                  <a:srgbClr val="FF0000"/>
                </a:solidFill>
                <a:latin typeface="helvetica" panose="020B0604020202020204" pitchFamily="34" charset="0"/>
              </a:rPr>
            </a:br>
            <a:endParaRPr lang="ru-RU" sz="3200" dirty="0">
              <a:solidFill>
                <a:srgbClr val="FF0000"/>
              </a:solidFill>
            </a:endParaRPr>
          </a:p>
        </p:txBody>
      </p:sp>
      <p:sp>
        <p:nvSpPr>
          <p:cNvPr id="3" name="Объект 2">
            <a:extLst>
              <a:ext uri="{FF2B5EF4-FFF2-40B4-BE49-F238E27FC236}">
                <a16:creationId xmlns="" xmlns:a16="http://schemas.microsoft.com/office/drawing/2014/main" id="{567AEFC3-D00D-4483-9166-B7D6136168F8}"/>
              </a:ext>
            </a:extLst>
          </p:cNvPr>
          <p:cNvSpPr>
            <a:spLocks noGrp="1"/>
          </p:cNvSpPr>
          <p:nvPr>
            <p:ph idx="1"/>
          </p:nvPr>
        </p:nvSpPr>
        <p:spPr>
          <a:xfrm>
            <a:off x="0" y="1340768"/>
            <a:ext cx="9144000" cy="5517232"/>
          </a:xfrm>
        </p:spPr>
        <p:txBody>
          <a:bodyPr>
            <a:normAutofit fontScale="92500" lnSpcReduction="20000"/>
          </a:bodyPr>
          <a:lstStyle/>
          <a:p>
            <a:pPr marL="0" indent="0">
              <a:buNone/>
            </a:pPr>
            <a:r>
              <a:rPr lang="ru-RU" sz="3000" dirty="0"/>
              <a:t>Минстрой подготовил изменения в госпрограмму "Обеспечение доступным и комфортным жильем и коммунальными услугами граждан Российской Федерации</a:t>
            </a:r>
            <a:r>
              <a:rPr lang="ru-RU" sz="3000" dirty="0" smtClean="0"/>
              <a:t>".</a:t>
            </a:r>
          </a:p>
          <a:p>
            <a:pPr marL="0" indent="0">
              <a:buNone/>
            </a:pPr>
            <a:endParaRPr lang="ru-RU" sz="3000" dirty="0"/>
          </a:p>
          <a:p>
            <a:pPr marL="0" indent="0">
              <a:buNone/>
            </a:pPr>
            <a:r>
              <a:rPr lang="ru-RU" sz="3000" dirty="0"/>
              <a:t>Помимо прочих мер по улучшению жилищных условий отдельных категорий граждан с доходами ниже среднего в программу могут включить меру по предоставлению налогового вычета на сумму в размере арендных платежей (п. 6 раздела "Приоритеты и задачи государственной программы</a:t>
            </a:r>
            <a:r>
              <a:rPr lang="ru-RU" sz="3000" dirty="0" smtClean="0"/>
              <a:t>").</a:t>
            </a:r>
          </a:p>
          <a:p>
            <a:pPr marL="0" indent="0">
              <a:buNone/>
            </a:pPr>
            <a:endParaRPr lang="ru-RU" dirty="0"/>
          </a:p>
          <a:p>
            <a:pPr marL="0" indent="0" algn="r">
              <a:buNone/>
            </a:pPr>
            <a:r>
              <a:rPr lang="ru-RU" sz="1900" dirty="0">
                <a:solidFill>
                  <a:srgbClr val="FF0000"/>
                </a:solidFill>
              </a:rPr>
              <a:t>Документ: Проект постановления Правительства РФ </a:t>
            </a:r>
            <a:r>
              <a:rPr lang="ru-RU" sz="1900" dirty="0" smtClean="0">
                <a:solidFill>
                  <a:srgbClr val="FF0000"/>
                </a:solidFill>
              </a:rPr>
              <a:t>https</a:t>
            </a:r>
            <a:r>
              <a:rPr lang="ru-RU" sz="1900" dirty="0">
                <a:solidFill>
                  <a:srgbClr val="FF0000"/>
                </a:solidFill>
              </a:rPr>
              <a:t>://</a:t>
            </a:r>
            <a:r>
              <a:rPr lang="ru-RU" sz="1900" dirty="0" smtClean="0">
                <a:solidFill>
                  <a:srgbClr val="FF0000"/>
                </a:solidFill>
              </a:rPr>
              <a:t>regulation.gov.ru/projects#departments=20&amp;npa=119458</a:t>
            </a:r>
            <a:endParaRPr lang="ru-RU" dirty="0">
              <a:solidFill>
                <a:srgbClr val="FF0000"/>
              </a:solidFill>
            </a:endParaRPr>
          </a:p>
          <a:p>
            <a:endParaRPr lang="ru-RU" dirty="0"/>
          </a:p>
          <a:p>
            <a:endParaRPr lang="ru-RU" dirty="0"/>
          </a:p>
        </p:txBody>
      </p:sp>
    </p:spTree>
    <p:extLst>
      <p:ext uri="{BB962C8B-B14F-4D97-AF65-F5344CB8AC3E}">
        <p14:creationId xmlns:p14="http://schemas.microsoft.com/office/powerpoint/2010/main" val="525818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txBody>
          <a:bodyPr>
            <a:normAutofit fontScale="77500" lnSpcReduction="20000"/>
          </a:bodyPr>
          <a:lstStyle/>
          <a:p>
            <a:pPr marL="0" indent="0" algn="ctr">
              <a:buNone/>
            </a:pPr>
            <a:r>
              <a:rPr lang="ru-RU" dirty="0">
                <a:solidFill>
                  <a:srgbClr val="FF0000"/>
                </a:solidFill>
              </a:rPr>
              <a:t>&lt;Информация&gt; ФНС России "В России началась Декларационная кампания 2022 года"</a:t>
            </a:r>
          </a:p>
          <a:p>
            <a:r>
              <a:rPr lang="ru-RU" dirty="0"/>
              <a:t>Декларацию о доходах, полученных физлицами в 2021 году, необходимо представить до 4 мая 2022 года</a:t>
            </a:r>
          </a:p>
          <a:p>
            <a:r>
              <a:rPr lang="ru-RU" dirty="0"/>
              <a:t>Оплатить НДФЛ, исчисленный в декларации, необходимо до 15 июля 2022 года.</a:t>
            </a:r>
          </a:p>
          <a:p>
            <a:r>
              <a:rPr lang="ru-RU" dirty="0"/>
              <a:t>Отчитаться о доходах необходимо, в частности:</a:t>
            </a:r>
          </a:p>
          <a:p>
            <a:pPr marL="0" indent="0">
              <a:buNone/>
            </a:pPr>
            <a:r>
              <a:rPr lang="ru-RU" dirty="0"/>
              <a:t>	</a:t>
            </a:r>
            <a:r>
              <a:rPr lang="ru-RU" dirty="0" smtClean="0"/>
              <a:t>- о </a:t>
            </a:r>
            <a:r>
              <a:rPr lang="ru-RU" dirty="0"/>
              <a:t>доходах от продажи недвижимости, которая была в собственности меньше минимального срока владения (при этом в случае продажи недвижимого имущества на сумму до 1 млн рублей, а иного имущества - до 250 тыс. рублей в год, налогоплательщику больше не нужно сдавать декларацию 3-НДФЛ);</a:t>
            </a:r>
          </a:p>
          <a:p>
            <a:pPr marL="0" indent="0">
              <a:buNone/>
            </a:pPr>
            <a:r>
              <a:rPr lang="ru-RU" dirty="0" smtClean="0"/>
              <a:t>	- в </a:t>
            </a:r>
            <a:r>
              <a:rPr lang="ru-RU" dirty="0"/>
              <a:t>случае получения дорогих подарков не от близких родственников, или если была получена сумма выигрыша в лотерею,</a:t>
            </a:r>
          </a:p>
          <a:p>
            <a:pPr marL="0" indent="0">
              <a:buNone/>
            </a:pPr>
            <a:r>
              <a:rPr lang="ru-RU" dirty="0" smtClean="0"/>
              <a:t>	- если </a:t>
            </a:r>
            <a:r>
              <a:rPr lang="ru-RU" dirty="0"/>
              <a:t>сдавалось имущество в аренду или был получен доход от зарубежных источников.</a:t>
            </a:r>
          </a:p>
          <a:p>
            <a:pPr marL="0" indent="0" algn="r">
              <a:buNone/>
            </a:pPr>
            <a:r>
              <a:rPr lang="ru-RU" dirty="0" smtClean="0">
                <a:solidFill>
                  <a:srgbClr val="FF0000"/>
                </a:solidFill>
              </a:rPr>
              <a:t>Документ</a:t>
            </a:r>
            <a:r>
              <a:rPr lang="ru-RU" dirty="0">
                <a:solidFill>
                  <a:srgbClr val="FF0000"/>
                </a:solidFill>
              </a:rPr>
              <a:t>: Письмо ФНС России от 24.12.2021 N БС-4-21/18126</a:t>
            </a:r>
          </a:p>
          <a:p>
            <a:endParaRPr lang="ru-RU" dirty="0"/>
          </a:p>
        </p:txBody>
      </p:sp>
    </p:spTree>
    <p:extLst>
      <p:ext uri="{BB962C8B-B14F-4D97-AF65-F5344CB8AC3E}">
        <p14:creationId xmlns:p14="http://schemas.microsoft.com/office/powerpoint/2010/main" val="515396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txBody>
          <a:bodyPr>
            <a:normAutofit fontScale="92500"/>
          </a:bodyPr>
          <a:lstStyle/>
          <a:p>
            <a:pPr marL="0" indent="0" algn="ctr">
              <a:lnSpc>
                <a:spcPct val="115000"/>
              </a:lnSpc>
              <a:spcAft>
                <a:spcPts val="1000"/>
              </a:spcAft>
              <a:buNone/>
            </a:pPr>
            <a:r>
              <a:rPr lang="ru-RU" sz="2800" b="1" dirty="0" smtClean="0">
                <a:solidFill>
                  <a:srgbClr val="FF0000"/>
                </a:solidFill>
                <a:ea typeface="SimSun"/>
                <a:cs typeface="Times New Roman"/>
              </a:rPr>
              <a:t>ФНС </a:t>
            </a:r>
            <a:r>
              <a:rPr lang="ru-RU" sz="2800" b="1" dirty="0">
                <a:solidFill>
                  <a:srgbClr val="FF0000"/>
                </a:solidFill>
                <a:ea typeface="SimSun"/>
                <a:cs typeface="Times New Roman"/>
              </a:rPr>
              <a:t>разъяснила, в каких размерах могут уплачиваться </a:t>
            </a:r>
            <a:r>
              <a:rPr lang="ru-RU" sz="2800" b="1" dirty="0" smtClean="0">
                <a:solidFill>
                  <a:srgbClr val="FF0000"/>
                </a:solidFill>
                <a:ea typeface="SimSun"/>
                <a:cs typeface="Times New Roman"/>
              </a:rPr>
              <a:t>налоги </a:t>
            </a:r>
            <a:r>
              <a:rPr lang="ru-RU" sz="2800" b="1" dirty="0">
                <a:solidFill>
                  <a:srgbClr val="FF0000"/>
                </a:solidFill>
                <a:ea typeface="SimSun"/>
                <a:cs typeface="Times New Roman"/>
              </a:rPr>
              <a:t>с дохода от сдачи квартиры в аренду</a:t>
            </a:r>
          </a:p>
          <a:p>
            <a:pPr marL="0" indent="0">
              <a:lnSpc>
                <a:spcPct val="115000"/>
              </a:lnSpc>
              <a:spcAft>
                <a:spcPts val="1000"/>
              </a:spcAft>
              <a:buNone/>
            </a:pPr>
            <a:r>
              <a:rPr lang="ru-RU" sz="2800" dirty="0" smtClean="0">
                <a:ea typeface="SimSun"/>
                <a:cs typeface="Times New Roman"/>
              </a:rPr>
              <a:t>Наиболее </a:t>
            </a:r>
            <a:r>
              <a:rPr lang="ru-RU" sz="2800" dirty="0">
                <a:ea typeface="SimSun"/>
                <a:cs typeface="Times New Roman"/>
              </a:rPr>
              <a:t>удобным способом уплаты налога является регистрация в качестве </a:t>
            </a:r>
            <a:r>
              <a:rPr lang="ru-RU" sz="2800" dirty="0" err="1">
                <a:ea typeface="SimSun"/>
                <a:cs typeface="Times New Roman"/>
              </a:rPr>
              <a:t>самозанятого</a:t>
            </a:r>
            <a:r>
              <a:rPr lang="ru-RU" sz="2800" dirty="0">
                <a:ea typeface="SimSun"/>
                <a:cs typeface="Times New Roman"/>
              </a:rPr>
              <a:t>: ставка налога составляет 4% при сдаче жилья физлицу, 6% при сдаче жилья </a:t>
            </a:r>
            <a:r>
              <a:rPr lang="ru-RU" sz="2800" dirty="0" err="1">
                <a:ea typeface="SimSun"/>
                <a:cs typeface="Times New Roman"/>
              </a:rPr>
              <a:t>юрлицу</a:t>
            </a:r>
            <a:r>
              <a:rPr lang="ru-RU" sz="2800" dirty="0">
                <a:ea typeface="SimSun"/>
                <a:cs typeface="Times New Roman"/>
              </a:rPr>
              <a:t> или ИП; на первоначальном этапе предоставляется налоговый вычет в размере 10 тыс. рублей; при отсутствии дохода не надо уплачивать налог; нет налоговой отчетности.</a:t>
            </a:r>
          </a:p>
          <a:p>
            <a:pPr marL="0" indent="0">
              <a:lnSpc>
                <a:spcPct val="115000"/>
              </a:lnSpc>
              <a:spcAft>
                <a:spcPts val="1000"/>
              </a:spcAft>
              <a:buNone/>
            </a:pPr>
            <a:r>
              <a:rPr lang="ru-RU" sz="2800" dirty="0">
                <a:ea typeface="SimSun"/>
                <a:cs typeface="Times New Roman"/>
              </a:rPr>
              <a:t>Также есть варианты: уплаты НДФЛ в размере 13%; в случае регистрации в качестве ИП - налога на УСН (6% с доходов, или 15% с доходов за минусом расходов), а также уплаты налога при применении ПСН исходя из возможного дохода, размер которого устанавливают субъекты РФ.</a:t>
            </a:r>
          </a:p>
          <a:p>
            <a:pPr>
              <a:lnSpc>
                <a:spcPct val="115000"/>
              </a:lnSpc>
              <a:spcAft>
                <a:spcPts val="1000"/>
              </a:spcAft>
            </a:pPr>
            <a:endParaRPr lang="ru-RU" sz="2800" dirty="0">
              <a:ea typeface="SimSun"/>
              <a:cs typeface="Times New Roman"/>
            </a:endParaRPr>
          </a:p>
          <a:p>
            <a:endParaRPr lang="ru-RU" dirty="0"/>
          </a:p>
        </p:txBody>
      </p:sp>
    </p:spTree>
    <p:extLst>
      <p:ext uri="{BB962C8B-B14F-4D97-AF65-F5344CB8AC3E}">
        <p14:creationId xmlns:p14="http://schemas.microsoft.com/office/powerpoint/2010/main" val="3715935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C6BD9BEB-9E5A-4E83-AA57-35EFCA038C63}"/>
              </a:ext>
            </a:extLst>
          </p:cNvPr>
          <p:cNvSpPr>
            <a:spLocks noGrp="1"/>
          </p:cNvSpPr>
          <p:nvPr>
            <p:ph type="title"/>
          </p:nvPr>
        </p:nvSpPr>
        <p:spPr>
          <a:xfrm>
            <a:off x="467544" y="116632"/>
            <a:ext cx="8229600" cy="936104"/>
          </a:xfrm>
        </p:spPr>
        <p:txBody>
          <a:bodyPr>
            <a:normAutofit/>
          </a:bodyPr>
          <a:lstStyle/>
          <a:p>
            <a:r>
              <a:rPr lang="ru-RU" sz="4000" b="1" dirty="0" smtClean="0">
                <a:solidFill>
                  <a:srgbClr val="FF0000"/>
                </a:solidFill>
              </a:rPr>
              <a:t>Если вы еще не определились</a:t>
            </a:r>
            <a:endParaRPr lang="ru-RU" sz="4000" b="1" dirty="0">
              <a:solidFill>
                <a:srgbClr val="FF0000"/>
              </a:solidFill>
            </a:endParaRPr>
          </a:p>
        </p:txBody>
      </p:sp>
      <p:sp>
        <p:nvSpPr>
          <p:cNvPr id="3" name="Объект 2">
            <a:extLst>
              <a:ext uri="{FF2B5EF4-FFF2-40B4-BE49-F238E27FC236}">
                <a16:creationId xmlns="" xmlns:a16="http://schemas.microsoft.com/office/drawing/2014/main" id="{19DC8D48-7A11-4381-A95F-359267AE8F19}"/>
              </a:ext>
            </a:extLst>
          </p:cNvPr>
          <p:cNvSpPr>
            <a:spLocks noGrp="1"/>
          </p:cNvSpPr>
          <p:nvPr>
            <p:ph idx="1"/>
          </p:nvPr>
        </p:nvSpPr>
        <p:spPr>
          <a:xfrm>
            <a:off x="76" y="1124744"/>
            <a:ext cx="9144000" cy="5373216"/>
          </a:xfrm>
        </p:spPr>
        <p:txBody>
          <a:bodyPr>
            <a:normAutofit lnSpcReduction="10000"/>
          </a:bodyPr>
          <a:lstStyle/>
          <a:p>
            <a:pPr marL="0" indent="0">
              <a:buNone/>
            </a:pPr>
            <a:r>
              <a:rPr lang="ru-RU" sz="2800" dirty="0"/>
              <a:t>Сотрудники </a:t>
            </a:r>
            <a:r>
              <a:rPr lang="ru-RU" sz="2800" dirty="0" smtClean="0"/>
              <a:t>ФНС </a:t>
            </a:r>
            <a:r>
              <a:rPr lang="ru-RU" sz="2800" dirty="0"/>
              <a:t>России </a:t>
            </a:r>
            <a:r>
              <a:rPr lang="ru-RU" sz="2800" dirty="0" smtClean="0"/>
              <a:t>проводят </a:t>
            </a:r>
            <a:r>
              <a:rPr lang="ru-RU" sz="2800" dirty="0"/>
              <a:t>рейды по проверке граждан, ведущих деятельность в сфере услуг и реализующих продукцию собственного производства, но не зарегистрированных в качестве самозанятых.</a:t>
            </a:r>
          </a:p>
          <a:p>
            <a:pPr marL="0" indent="0">
              <a:buNone/>
            </a:pPr>
            <a:endParaRPr lang="ru-RU" sz="2800" dirty="0"/>
          </a:p>
          <a:p>
            <a:pPr marL="0" indent="0">
              <a:buNone/>
            </a:pPr>
            <a:r>
              <a:rPr lang="ru-RU" sz="2800" dirty="0"/>
              <a:t>Потенциальные объекты проверки выявлялись </a:t>
            </a:r>
            <a:r>
              <a:rPr lang="ru-RU" sz="2800" b="1" dirty="0">
                <a:solidFill>
                  <a:srgbClr val="FF0000"/>
                </a:solidFill>
              </a:rPr>
              <a:t>через интернет </a:t>
            </a:r>
            <a:r>
              <a:rPr lang="ru-RU" sz="2800" dirty="0"/>
              <a:t>в различных сферах деятельности и услуг: кондитерские, косметологические, клининговые, ремонтные и другие. После проверки в информационном ресурсе налоговых органов на предмет регистрации в качестве плательщика налога на профессиональный доход и уплаты налогов производилась </a:t>
            </a:r>
            <a:r>
              <a:rPr lang="ru-RU" sz="2800" b="1" dirty="0">
                <a:solidFill>
                  <a:srgbClr val="FF0000"/>
                </a:solidFill>
              </a:rPr>
              <a:t>контрольная закупка</a:t>
            </a:r>
            <a:r>
              <a:rPr lang="ru-RU" sz="2800" b="1" dirty="0" smtClean="0">
                <a:solidFill>
                  <a:srgbClr val="FF0000"/>
                </a:solidFill>
              </a:rPr>
              <a:t>.</a:t>
            </a:r>
            <a:endParaRPr lang="ru-RU" sz="2800" b="1" dirty="0">
              <a:solidFill>
                <a:srgbClr val="FF0000"/>
              </a:solidFill>
            </a:endParaRPr>
          </a:p>
        </p:txBody>
      </p:sp>
    </p:spTree>
    <p:extLst>
      <p:ext uri="{BB962C8B-B14F-4D97-AF65-F5344CB8AC3E}">
        <p14:creationId xmlns:p14="http://schemas.microsoft.com/office/powerpoint/2010/main" val="56606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txBody>
          <a:bodyPr>
            <a:normAutofit fontScale="55000" lnSpcReduction="20000"/>
          </a:bodyPr>
          <a:lstStyle/>
          <a:p>
            <a:pPr algn="just"/>
            <a:r>
              <a:rPr lang="ru-RU" b="1" dirty="0" smtClean="0">
                <a:solidFill>
                  <a:srgbClr val="FF0000"/>
                </a:solidFill>
                <a:effectLst>
                  <a:outerShdw blurRad="38100" dist="38100" dir="2700000" algn="tl">
                    <a:srgbClr val="000000">
                      <a:alpha val="43137"/>
                    </a:srgbClr>
                  </a:outerShdw>
                </a:effectLst>
                <a:latin typeface="helvetica"/>
              </a:rPr>
              <a:t>ФНС</a:t>
            </a:r>
            <a:r>
              <a:rPr lang="ru-RU" b="1" dirty="0">
                <a:solidFill>
                  <a:srgbClr val="FF0000"/>
                </a:solidFill>
                <a:effectLst>
                  <a:outerShdw blurRad="38100" dist="38100" dir="2700000" algn="tl">
                    <a:srgbClr val="000000">
                      <a:alpha val="43137"/>
                    </a:srgbClr>
                  </a:outerShdw>
                </a:effectLst>
                <a:latin typeface="helvetica"/>
              </a:rPr>
              <a:t> </a:t>
            </a:r>
            <a:r>
              <a:rPr lang="ru-RU" b="1" dirty="0">
                <a:solidFill>
                  <a:srgbClr val="FF0000"/>
                </a:solidFill>
                <a:effectLst>
                  <a:outerShdw blurRad="38100" dist="38100" dir="2700000" algn="tl">
                    <a:srgbClr val="000000">
                      <a:alpha val="43137"/>
                    </a:srgbClr>
                  </a:outerShdw>
                </a:effectLst>
                <a:latin typeface="helvetica"/>
                <a:hlinkClick r:id="rId2" tooltip="«1. При проведении камеральных налоговых проверок в отношении налогоплательщиков по которым, установлены нарушения неуплаты НДФЛ и страховых взносов в случае переквалификации договоров гражданско-правового характера в трудовые, рекомендуется учитывать сложившуюся положительную судебную практику по ук...»&#10;&#10;&lt;Письмо&gt; ФНС России от 15.04.2022 N ЕА-4-15/4674&#10;&quot;О направлении информации по проведению мероприятий налогового контроля по НПД&quot;"/>
              </a:rPr>
              <a:t>привела</a:t>
            </a:r>
            <a:r>
              <a:rPr lang="ru-RU" b="1" dirty="0">
                <a:solidFill>
                  <a:srgbClr val="FF0000"/>
                </a:solidFill>
                <a:effectLst>
                  <a:outerShdw blurRad="38100" dist="38100" dir="2700000" algn="tl">
                    <a:srgbClr val="000000">
                      <a:alpha val="43137"/>
                    </a:srgbClr>
                  </a:outerShdw>
                </a:effectLst>
                <a:latin typeface="helvetica"/>
              </a:rPr>
              <a:t> обстоятельства, которые могут говорить о подмене трудовых отношений договорами с </a:t>
            </a:r>
            <a:r>
              <a:rPr lang="ru-RU" b="1" dirty="0" err="1">
                <a:solidFill>
                  <a:srgbClr val="FF0000"/>
                </a:solidFill>
                <a:effectLst>
                  <a:outerShdw blurRad="38100" dist="38100" dir="2700000" algn="tl">
                    <a:srgbClr val="000000">
                      <a:alpha val="43137"/>
                    </a:srgbClr>
                  </a:outerShdw>
                </a:effectLst>
                <a:latin typeface="helvetica"/>
              </a:rPr>
              <a:t>самозанятыми</a:t>
            </a:r>
            <a:r>
              <a:rPr lang="ru-RU" b="1" dirty="0">
                <a:solidFill>
                  <a:srgbClr val="FF0000"/>
                </a:solidFill>
                <a:effectLst>
                  <a:outerShdw blurRad="38100" dist="38100" dir="2700000" algn="tl">
                    <a:srgbClr val="000000">
                      <a:alpha val="43137"/>
                    </a:srgbClr>
                  </a:outerShdw>
                </a:effectLst>
                <a:latin typeface="helvetica"/>
              </a:rPr>
              <a:t>, что приводит к неуплате НДФЛ и взносов</a:t>
            </a:r>
            <a:r>
              <a:rPr lang="ru-RU" dirty="0">
                <a:solidFill>
                  <a:srgbClr val="000000"/>
                </a:solidFill>
                <a:latin typeface="helvetica"/>
              </a:rPr>
              <a:t>. </a:t>
            </a:r>
            <a:endParaRPr lang="ru-RU" dirty="0" smtClean="0">
              <a:solidFill>
                <a:srgbClr val="000000"/>
              </a:solidFill>
              <a:latin typeface="helvetica"/>
            </a:endParaRPr>
          </a:p>
          <a:p>
            <a:pPr algn="just"/>
            <a:endParaRPr lang="ru-RU" dirty="0" smtClean="0">
              <a:solidFill>
                <a:srgbClr val="000000"/>
              </a:solidFill>
              <a:latin typeface="helvetica"/>
            </a:endParaRPr>
          </a:p>
          <a:p>
            <a:pPr algn="just"/>
            <a:r>
              <a:rPr lang="ru-RU" dirty="0" smtClean="0">
                <a:solidFill>
                  <a:srgbClr val="000000"/>
                </a:solidFill>
                <a:latin typeface="helvetica"/>
              </a:rPr>
              <a:t>- </a:t>
            </a:r>
            <a:r>
              <a:rPr lang="ru-RU" dirty="0">
                <a:solidFill>
                  <a:srgbClr val="000000"/>
                </a:solidFill>
                <a:latin typeface="helvetica"/>
              </a:rPr>
              <a:t>в предмете договора </a:t>
            </a:r>
            <a:r>
              <a:rPr lang="ru-RU" dirty="0">
                <a:solidFill>
                  <a:srgbClr val="FF0000"/>
                </a:solidFill>
                <a:latin typeface="helvetica"/>
              </a:rPr>
              <a:t>закрепили трудовую функцию</a:t>
            </a:r>
            <a:r>
              <a:rPr lang="ru-RU" dirty="0">
                <a:solidFill>
                  <a:srgbClr val="000000"/>
                </a:solidFill>
                <a:latin typeface="helvetica"/>
              </a:rPr>
              <a:t>, т.е. работник должен лично выполнить работы определенного рода, а не разовое задание заказчика;</a:t>
            </a:r>
          </a:p>
          <a:p>
            <a:pPr algn="just"/>
            <a:r>
              <a:rPr lang="ru-RU" dirty="0">
                <a:solidFill>
                  <a:srgbClr val="000000"/>
                </a:solidFill>
                <a:latin typeface="helvetica"/>
              </a:rPr>
              <a:t>- в договоре </a:t>
            </a:r>
            <a:r>
              <a:rPr lang="ru-RU" dirty="0">
                <a:solidFill>
                  <a:srgbClr val="FF0000"/>
                </a:solidFill>
                <a:latin typeface="helvetica"/>
              </a:rPr>
              <a:t>нет конкретного объема рабо</a:t>
            </a:r>
            <a:r>
              <a:rPr lang="ru-RU" dirty="0">
                <a:solidFill>
                  <a:srgbClr val="000000"/>
                </a:solidFill>
                <a:latin typeface="helvetica"/>
              </a:rPr>
              <a:t>т, т.е. важен сам процесс труда, а не результат;</a:t>
            </a:r>
          </a:p>
          <a:p>
            <a:pPr algn="just"/>
            <a:r>
              <a:rPr lang="ru-RU" dirty="0">
                <a:solidFill>
                  <a:srgbClr val="000000"/>
                </a:solidFill>
                <a:latin typeface="helvetica"/>
              </a:rPr>
              <a:t>- установили определенную </a:t>
            </a:r>
            <a:r>
              <a:rPr lang="ru-RU" dirty="0">
                <a:solidFill>
                  <a:srgbClr val="FF0000"/>
                </a:solidFill>
                <a:latin typeface="helvetica"/>
              </a:rPr>
              <a:t>ежемесячную оплату труда</a:t>
            </a:r>
            <a:r>
              <a:rPr lang="ru-RU" dirty="0">
                <a:solidFill>
                  <a:srgbClr val="000000"/>
                </a:solidFill>
                <a:latin typeface="helvetica"/>
              </a:rPr>
              <a:t>;</a:t>
            </a:r>
          </a:p>
          <a:p>
            <a:pPr algn="just"/>
            <a:r>
              <a:rPr lang="ru-RU" dirty="0">
                <a:solidFill>
                  <a:srgbClr val="000000"/>
                </a:solidFill>
                <a:latin typeface="helvetica"/>
              </a:rPr>
              <a:t>- у фактического исполнителя работ есть </a:t>
            </a:r>
            <a:r>
              <a:rPr lang="ru-RU" dirty="0">
                <a:solidFill>
                  <a:srgbClr val="FF0000"/>
                </a:solidFill>
                <a:latin typeface="helvetica"/>
              </a:rPr>
              <a:t>материальная ответственность</a:t>
            </a:r>
            <a:r>
              <a:rPr lang="ru-RU" dirty="0">
                <a:solidFill>
                  <a:srgbClr val="000000"/>
                </a:solidFill>
                <a:latin typeface="helvetica"/>
              </a:rPr>
              <a:t>;</a:t>
            </a:r>
          </a:p>
          <a:p>
            <a:pPr algn="just"/>
            <a:r>
              <a:rPr lang="ru-RU" dirty="0">
                <a:solidFill>
                  <a:srgbClr val="000000"/>
                </a:solidFill>
                <a:latin typeface="helvetica"/>
              </a:rPr>
              <a:t>- в договоре есть </a:t>
            </a:r>
            <a:r>
              <a:rPr lang="ru-RU" dirty="0">
                <a:solidFill>
                  <a:srgbClr val="FF0000"/>
                </a:solidFill>
                <a:latin typeface="helvetica"/>
              </a:rPr>
              <a:t>условие о регистрации исполнителя как ИП</a:t>
            </a:r>
            <a:r>
              <a:rPr lang="ru-RU" dirty="0">
                <a:solidFill>
                  <a:srgbClr val="000000"/>
                </a:solidFill>
                <a:latin typeface="helvetica"/>
              </a:rPr>
              <a:t>, а после получения денег от заказчика исполнитель снимался с учета;</a:t>
            </a:r>
          </a:p>
          <a:p>
            <a:pPr algn="just"/>
            <a:r>
              <a:rPr lang="ru-RU" dirty="0">
                <a:solidFill>
                  <a:srgbClr val="000000"/>
                </a:solidFill>
                <a:latin typeface="helvetica"/>
              </a:rPr>
              <a:t>- работы проводят </a:t>
            </a:r>
            <a:r>
              <a:rPr lang="ru-RU" dirty="0">
                <a:solidFill>
                  <a:srgbClr val="FF0000"/>
                </a:solidFill>
                <a:latin typeface="helvetica"/>
              </a:rPr>
              <a:t>материалами, инструментами, оборудованием заказчика</a:t>
            </a:r>
            <a:r>
              <a:rPr lang="ru-RU" dirty="0">
                <a:solidFill>
                  <a:srgbClr val="000000"/>
                </a:solidFill>
                <a:latin typeface="helvetica"/>
              </a:rPr>
              <a:t> и на его территории;</a:t>
            </a:r>
          </a:p>
          <a:p>
            <a:pPr algn="just"/>
            <a:r>
              <a:rPr lang="ru-RU" dirty="0">
                <a:solidFill>
                  <a:srgbClr val="000000"/>
                </a:solidFill>
                <a:latin typeface="helvetica"/>
              </a:rPr>
              <a:t>- </a:t>
            </a:r>
            <a:r>
              <a:rPr lang="ru-RU" dirty="0">
                <a:solidFill>
                  <a:srgbClr val="FF0000"/>
                </a:solidFill>
                <a:latin typeface="helvetica"/>
              </a:rPr>
              <a:t>отчетность в инспекцию передают централизованно</a:t>
            </a:r>
            <a:r>
              <a:rPr lang="ru-RU" dirty="0">
                <a:solidFill>
                  <a:srgbClr val="000000"/>
                </a:solidFill>
                <a:latin typeface="helvetica"/>
              </a:rPr>
              <a:t>.</a:t>
            </a:r>
          </a:p>
          <a:p>
            <a:pPr algn="just"/>
            <a:r>
              <a:rPr lang="ru-RU" dirty="0">
                <a:solidFill>
                  <a:srgbClr val="000000"/>
                </a:solidFill>
                <a:latin typeface="helvetica"/>
              </a:rPr>
              <a:t>Кроме того, ФНС со ссылкой на </a:t>
            </a:r>
            <a:r>
              <a:rPr lang="ru-RU" dirty="0">
                <a:solidFill>
                  <a:srgbClr val="000000"/>
                </a:solidFill>
                <a:latin typeface="helvetica"/>
                <a:hlinkClick r:id="rId3" tooltip="&#10;Постановление Пленума Верховного Суда РФ от 29.05.2018 N 15&#10;&quot;О применении судами законодательства, регулирующего труд работников, работающих у работодателей - физических лиц и у работодателей - субъектов малого предпринимательства, которые отнесены к микропредприятиям&quot;"/>
              </a:rPr>
              <a:t>позицию</a:t>
            </a:r>
            <a:r>
              <a:rPr lang="ru-RU" dirty="0">
                <a:solidFill>
                  <a:srgbClr val="000000"/>
                </a:solidFill>
                <a:latin typeface="helvetica"/>
              </a:rPr>
              <a:t> ВС РФ </a:t>
            </a:r>
            <a:r>
              <a:rPr lang="ru-RU" dirty="0">
                <a:solidFill>
                  <a:srgbClr val="000000"/>
                </a:solidFill>
                <a:latin typeface="helvetica"/>
                <a:hlinkClick r:id="rId4" tooltip="«К доказательствам наличия трудовых отношений между сторонами гражданско-правового договора, в частности, могут быть отнесены...»&#10;&#10;&lt;Письмо&gt; ФНС России от 15.04.2022 N ЕА-4-15/4674&#10;&quot;О направлении информации по проведению мероприятий налогового контроля по НПД&quot;"/>
              </a:rPr>
              <a:t>перечислила</a:t>
            </a:r>
            <a:r>
              <a:rPr lang="ru-RU" dirty="0">
                <a:solidFill>
                  <a:srgbClr val="000000"/>
                </a:solidFill>
                <a:latin typeface="helvetica"/>
              </a:rPr>
              <a:t>, что может доказывать трудовые отношения между сторонами ГПД. Это, например:</a:t>
            </a:r>
          </a:p>
          <a:p>
            <a:pPr algn="just"/>
            <a:r>
              <a:rPr lang="ru-RU" dirty="0">
                <a:solidFill>
                  <a:srgbClr val="000000"/>
                </a:solidFill>
                <a:latin typeface="helvetica"/>
              </a:rPr>
              <a:t>- </a:t>
            </a:r>
            <a:r>
              <a:rPr lang="ru-RU" dirty="0">
                <a:solidFill>
                  <a:srgbClr val="FF0000"/>
                </a:solidFill>
                <a:latin typeface="helvetica"/>
              </a:rPr>
              <a:t>оформленный пропуск </a:t>
            </a:r>
            <a:r>
              <a:rPr lang="ru-RU" dirty="0">
                <a:solidFill>
                  <a:srgbClr val="000000"/>
                </a:solidFill>
                <a:latin typeface="helvetica"/>
              </a:rPr>
              <a:t>на территорию заказчика, журнал регистрации прихода-ухода сотрудников;</a:t>
            </a:r>
          </a:p>
          <a:p>
            <a:pPr algn="just"/>
            <a:r>
              <a:rPr lang="ru-RU" dirty="0">
                <a:solidFill>
                  <a:srgbClr val="000000"/>
                </a:solidFill>
                <a:latin typeface="helvetica"/>
              </a:rPr>
              <a:t>- </a:t>
            </a:r>
            <a:r>
              <a:rPr lang="ru-RU" dirty="0">
                <a:solidFill>
                  <a:srgbClr val="FF0000"/>
                </a:solidFill>
                <a:latin typeface="helvetica"/>
              </a:rPr>
              <a:t>расчетные листы, сведения о перечислении денег на карту </a:t>
            </a:r>
            <a:r>
              <a:rPr lang="ru-RU" dirty="0">
                <a:solidFill>
                  <a:srgbClr val="000000"/>
                </a:solidFill>
                <a:latin typeface="helvetica"/>
              </a:rPr>
              <a:t>работника;</a:t>
            </a:r>
          </a:p>
          <a:p>
            <a:pPr algn="just"/>
            <a:r>
              <a:rPr lang="ru-RU" dirty="0">
                <a:solidFill>
                  <a:srgbClr val="000000"/>
                </a:solidFill>
                <a:latin typeface="helvetica"/>
              </a:rPr>
              <a:t>- </a:t>
            </a:r>
            <a:r>
              <a:rPr lang="ru-RU" dirty="0">
                <a:solidFill>
                  <a:srgbClr val="FF0000"/>
                </a:solidFill>
                <a:latin typeface="helvetica"/>
              </a:rPr>
              <a:t>графики отпусков</a:t>
            </a:r>
            <a:r>
              <a:rPr lang="ru-RU" dirty="0">
                <a:solidFill>
                  <a:srgbClr val="000000"/>
                </a:solidFill>
                <a:latin typeface="helvetica"/>
              </a:rPr>
              <a:t>, документы о командировке.</a:t>
            </a:r>
          </a:p>
          <a:p>
            <a:pPr marL="0" indent="0" algn="just">
              <a:buNone/>
            </a:pPr>
            <a:r>
              <a:rPr lang="ru-RU" dirty="0">
                <a:solidFill>
                  <a:srgbClr val="000000"/>
                </a:solidFill>
                <a:latin typeface="helvetica"/>
              </a:rPr>
              <a:t>Также ведомство </a:t>
            </a:r>
            <a:r>
              <a:rPr lang="ru-RU" dirty="0">
                <a:solidFill>
                  <a:srgbClr val="000000"/>
                </a:solidFill>
                <a:latin typeface="helvetica"/>
                <a:hlinkClick r:id="rId5" tooltip="«Таким образом, правомерно применение положений статьи 54.1 НК РФ в рамках камеральных налоговых проверок расчетов при выявлении наличия трудовых отношений между сторонами гражданско-правового договора. При этом, подобные случаи подлежат выявлению с учетом необходимости установления всех имеющих суще...»&#10;&#10;&lt;Письмо&gt; ФНС России от 15.04.2022 N ЕА-4-15/4674&#10;&quot;О направлении информации по проведению мероприятий налогового контроля по НПД&quot;"/>
              </a:rPr>
              <a:t>отметило</a:t>
            </a:r>
            <a:r>
              <a:rPr lang="ru-RU" dirty="0">
                <a:solidFill>
                  <a:srgbClr val="000000"/>
                </a:solidFill>
                <a:latin typeface="helvetica"/>
              </a:rPr>
              <a:t>: инспекция вправе применить </a:t>
            </a:r>
            <a:r>
              <a:rPr lang="ru-RU" dirty="0">
                <a:solidFill>
                  <a:srgbClr val="000000"/>
                </a:solidFill>
                <a:latin typeface="helvetica"/>
                <a:hlinkClick r:id="rId6" tooltip="Статья 54.1. Пределы осуществления прав по исчислению налоговой базы и (или) суммы налога, сбора, страховых взносов&#10;«1. Не допускается уменьшение налогоплательщиком налоговой базы и (или) суммы подлежащего уплате налога в результате искажения сведений о фактах хозяйственной жизни (совокупности таких фактов), об объектах налогообложения, подлежащих отражению в налоговом и (или) бухгалтерском учете либо налоговой от...»&#10;&#10;&quot;Налоговый кодекс Российской Федерации (часть первая)&quot; от 31.07.1998 N 146-ФЗ&#10;(ред. от 26.03.2022)"/>
              </a:rPr>
              <a:t>ст. 54.1 НК РФ</a:t>
            </a:r>
            <a:r>
              <a:rPr lang="ru-RU" dirty="0">
                <a:solidFill>
                  <a:srgbClr val="000000"/>
                </a:solidFill>
                <a:latin typeface="helvetica"/>
              </a:rPr>
              <a:t> при камеральной проверке расчетов, если выявит, что между сторонами ГПД фактически трудовые отношения.</a:t>
            </a:r>
          </a:p>
          <a:p>
            <a:pPr marL="0" indent="0" algn="r">
              <a:buNone/>
            </a:pPr>
            <a:r>
              <a:rPr lang="ru-RU" i="1" dirty="0">
                <a:solidFill>
                  <a:srgbClr val="000000"/>
                </a:solidFill>
                <a:latin typeface="helvetica"/>
              </a:rPr>
              <a:t>Документ: </a:t>
            </a:r>
            <a:r>
              <a:rPr lang="ru-RU" i="1" dirty="0">
                <a:solidFill>
                  <a:srgbClr val="000000"/>
                </a:solidFill>
                <a:latin typeface="helvetica"/>
                <a:hlinkClick r:id="rId7" tooltip="«Федеральная налоговая служба с целью повышения эффективности проведения камеральных налоговых проверок, в случаях при которых налоговым органом установлены обстоятельства, свидетельствующие о подмене трудовых отношений с привлечением физического лица уплачивающего налог на профессиональный доход соо...»&#10;&#10;&lt;Письмо&gt; ФНС России от 15.04.2022 N ЕА-4-15/4674&#10;&quot;О направлении информации по проведению мероприятий налогового контроля по НПД&quot;"/>
              </a:rPr>
              <a:t>Письмо</a:t>
            </a:r>
            <a:r>
              <a:rPr lang="ru-RU" i="1" dirty="0">
                <a:solidFill>
                  <a:srgbClr val="000000"/>
                </a:solidFill>
                <a:latin typeface="helvetica"/>
              </a:rPr>
              <a:t> ФНС России от 15.04.2022 N ЕА-4-15/4674</a:t>
            </a:r>
            <a:endParaRPr lang="ru-RU" dirty="0">
              <a:solidFill>
                <a:srgbClr val="000000"/>
              </a:solidFill>
              <a:latin typeface="helvetica"/>
            </a:endParaRPr>
          </a:p>
          <a:p>
            <a:endParaRPr lang="ru-RU" dirty="0"/>
          </a:p>
        </p:txBody>
      </p:sp>
    </p:spTree>
    <p:extLst>
      <p:ext uri="{BB962C8B-B14F-4D97-AF65-F5344CB8AC3E}">
        <p14:creationId xmlns:p14="http://schemas.microsoft.com/office/powerpoint/2010/main" val="6541477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txBody>
          <a:bodyPr>
            <a:normAutofit fontScale="70000" lnSpcReduction="20000"/>
          </a:bodyPr>
          <a:lstStyle/>
          <a:p>
            <a:pPr marL="0" indent="0" algn="ctr">
              <a:buNone/>
            </a:pPr>
            <a:r>
              <a:rPr lang="ru-RU" b="1" dirty="0">
                <a:solidFill>
                  <a:srgbClr val="FF0000"/>
                </a:solidFill>
                <a:latin typeface="helvetica"/>
              </a:rPr>
              <a:t>Родитель имеет право на стандартный вычет, если обеспечивает ребенка даже после его </a:t>
            </a:r>
            <a:r>
              <a:rPr lang="ru-RU" b="1" dirty="0" smtClean="0">
                <a:solidFill>
                  <a:srgbClr val="FF0000"/>
                </a:solidFill>
                <a:latin typeface="helvetica"/>
              </a:rPr>
              <a:t>свадьбы</a:t>
            </a:r>
          </a:p>
          <a:p>
            <a:endParaRPr lang="ru-RU" dirty="0">
              <a:solidFill>
                <a:srgbClr val="000000"/>
              </a:solidFill>
              <a:latin typeface="helvetica"/>
            </a:endParaRPr>
          </a:p>
          <a:p>
            <a:pPr algn="just"/>
            <a:r>
              <a:rPr lang="ru-RU" dirty="0">
                <a:solidFill>
                  <a:srgbClr val="000000"/>
                </a:solidFill>
                <a:latin typeface="helvetica"/>
              </a:rPr>
              <a:t>Гражданин имеет право на </a:t>
            </a:r>
            <a:r>
              <a:rPr lang="ru-RU" dirty="0">
                <a:solidFill>
                  <a:srgbClr val="000000"/>
                </a:solidFill>
                <a:latin typeface="helvetica"/>
                <a:hlinkClick r:id="rId2" tooltip="«4) налоговый вычет за каждый месяц налогового периода распространяется на родителя, супруга (супругу) родителя, усыновителя, на обеспечении которых находится ребенок, в следующих размерах...»&#10;Статья 218. Стандартные налоговые вычеты&#10;&#10;&quot;Налоговый кодекс Российской Федерации (часть вторая)&quot; от 05.08.2000 N 117-ФЗ&#10;(ред. от 26.03.2022)&#10;(с изм. и доп., вступ. в силу с 26.04.2022)"/>
              </a:rPr>
              <a:t>вычет по НДФЛ на ребенка</a:t>
            </a:r>
            <a:r>
              <a:rPr lang="ru-RU" dirty="0">
                <a:solidFill>
                  <a:srgbClr val="000000"/>
                </a:solidFill>
                <a:latin typeface="helvetica"/>
              </a:rPr>
              <a:t> до 18 лет (до 24 лет - если он учится очно). Ребенок при этом должен находиться на обеспечении налогоплательщика. Минфин </a:t>
            </a:r>
            <a:r>
              <a:rPr lang="ru-RU" dirty="0">
                <a:solidFill>
                  <a:srgbClr val="000000"/>
                </a:solidFill>
                <a:latin typeface="helvetica"/>
                <a:hlinkClick r:id="rId3" tooltip="«При этом Кодекс не предусматривает ограничение по предоставлению стандартного налогового вычета родителю, на обеспечении которого находится учащийся очной формы обучения в возрасте до 24 лет, в случае вступления учащегося в брак...»&#10;&#10;Вопрос: О предоставлении родителю стандартного вычета по НДФЛ на учащегося очной формы обучения в возрасте до 24 лет, вступившего в брак.&#10;(Письмо Минфина России от 07.04.2022 N 03-04-05/29517)"/>
              </a:rPr>
              <a:t>отметил</a:t>
            </a:r>
            <a:r>
              <a:rPr lang="ru-RU" dirty="0">
                <a:solidFill>
                  <a:srgbClr val="000000"/>
                </a:solidFill>
                <a:latin typeface="helvetica"/>
              </a:rPr>
              <a:t>, что в НК РФ нет ограничений для случая, когда учащийся вступил в брак.</a:t>
            </a:r>
          </a:p>
          <a:p>
            <a:pPr algn="just"/>
            <a:r>
              <a:rPr lang="ru-RU" dirty="0">
                <a:solidFill>
                  <a:srgbClr val="000000"/>
                </a:solidFill>
                <a:latin typeface="helvetica"/>
              </a:rPr>
              <a:t>В 2019 году в </a:t>
            </a:r>
            <a:r>
              <a:rPr lang="ru-RU" dirty="0">
                <a:solidFill>
                  <a:srgbClr val="000000"/>
                </a:solidFill>
                <a:latin typeface="helvetica"/>
                <a:hlinkClick r:id="rId4" tooltip="«Соответственно, если ребенок не находится на обеспечении родителей, в том числе в связи со вступлением в брак, стандартный налоговый вычет не применяется...»&#10;&#10;Вопрос: О предоставлении стандартного вычета по НДФЛ на детей.&#10;(Письмо Минфина России от 29.03.2019 N 03-04-05/21857)"/>
              </a:rPr>
              <a:t>разъяснениях финансистов</a:t>
            </a:r>
            <a:r>
              <a:rPr lang="ru-RU" dirty="0">
                <a:solidFill>
                  <a:srgbClr val="000000"/>
                </a:solidFill>
                <a:latin typeface="helvetica"/>
              </a:rPr>
              <a:t> применялся такой подход: после вступления в брак учащийся может больше не быть на обеспечении родителя, значит, права на вычет нет. Эту позицию разделяют и суды. Так, 17-ый ААС </a:t>
            </a:r>
            <a:r>
              <a:rPr lang="ru-RU" dirty="0">
                <a:solidFill>
                  <a:srgbClr val="000000"/>
                </a:solidFill>
                <a:latin typeface="helvetica"/>
                <a:hlinkClick r:id="rId5" tooltip="Ссылка на текущий документ"/>
              </a:rPr>
              <a:t>указал</a:t>
            </a:r>
            <a:r>
              <a:rPr lang="ru-RU" dirty="0">
                <a:solidFill>
                  <a:srgbClr val="000000"/>
                </a:solidFill>
                <a:latin typeface="helvetica"/>
              </a:rPr>
              <a:t>, что после свадьбы ребенка у родителя нет права на вычет, если он не докажет, что ребенок находится на иждивении.</a:t>
            </a:r>
          </a:p>
          <a:p>
            <a:pPr algn="just"/>
            <a:r>
              <a:rPr lang="ru-RU" dirty="0">
                <a:solidFill>
                  <a:srgbClr val="000000"/>
                </a:solidFill>
                <a:latin typeface="helvetica"/>
              </a:rPr>
              <a:t>Чтобы избежать споров с налоговиками, работодателям стоит попросить у сотрудника документальное подтверждение того, что после вступления в брак ребенок остается на обеспечении родителя.</a:t>
            </a:r>
          </a:p>
          <a:p>
            <a:pPr algn="just"/>
            <a:r>
              <a:rPr lang="ru-RU" i="1" dirty="0">
                <a:solidFill>
                  <a:srgbClr val="000000"/>
                </a:solidFill>
                <a:latin typeface="helvetica"/>
              </a:rPr>
              <a:t>Документы: </a:t>
            </a:r>
            <a:r>
              <a:rPr lang="ru-RU" i="1" dirty="0">
                <a:solidFill>
                  <a:srgbClr val="000000"/>
                </a:solidFill>
                <a:latin typeface="helvetica"/>
                <a:hlinkClick r:id="rId6" tooltip="«Таким образом, право на получение стандартного налогового вычета возникает при условии, что налогоплательщик является или в установленном законом порядке признается родителем, супругом родителя и ребенок в возрасте до 18 лет либо учащийся очной формы обучения в возрасте до 24 лет находится на обеспе...»&#10;&#10;Вопрос: О предоставлении родителю стандартного вычета по НДФЛ на учащегося очной формы обучения в возрасте до 24 лет, вступившего в брак.&#10;(Письмо Минфина России от 07.04.2022 N 03-04-05/29517)"/>
              </a:rPr>
              <a:t>Письмо</a:t>
            </a:r>
            <a:r>
              <a:rPr lang="ru-RU" i="1" dirty="0">
                <a:solidFill>
                  <a:srgbClr val="000000"/>
                </a:solidFill>
                <a:latin typeface="helvetica"/>
              </a:rPr>
              <a:t> Минфина России от 07.04.2022 N 03-04-05/29517</a:t>
            </a:r>
            <a:endParaRPr lang="ru-RU" dirty="0">
              <a:solidFill>
                <a:srgbClr val="000000"/>
              </a:solidFill>
              <a:latin typeface="helvetica"/>
            </a:endParaRPr>
          </a:p>
          <a:p>
            <a:pPr algn="just"/>
            <a:r>
              <a:rPr lang="ru-RU" i="1" dirty="0">
                <a:solidFill>
                  <a:srgbClr val="000000"/>
                </a:solidFill>
                <a:latin typeface="helvetica"/>
                <a:hlinkClick r:id="rId7" tooltip="&#10;Готовое решение: Как предоставить стандартные вычеты на детей работникам&#10;(КонсультантПлюс, 2022)"/>
              </a:rPr>
              <a:t>Как предоставить работникам стандартные вычеты на детей</a:t>
            </a:r>
            <a:endParaRPr lang="ru-RU" dirty="0">
              <a:solidFill>
                <a:srgbClr val="000000"/>
              </a:solidFill>
              <a:latin typeface="helvetica"/>
            </a:endParaRPr>
          </a:p>
          <a:p>
            <a:endParaRPr lang="ru-RU" dirty="0"/>
          </a:p>
        </p:txBody>
      </p:sp>
    </p:spTree>
    <p:extLst>
      <p:ext uri="{BB962C8B-B14F-4D97-AF65-F5344CB8AC3E}">
        <p14:creationId xmlns:p14="http://schemas.microsoft.com/office/powerpoint/2010/main" val="25450033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D1ECC6AA-5420-4970-85FE-91A4F14D02D7}"/>
              </a:ext>
            </a:extLst>
          </p:cNvPr>
          <p:cNvSpPr>
            <a:spLocks noGrp="1"/>
          </p:cNvSpPr>
          <p:nvPr>
            <p:ph idx="1"/>
          </p:nvPr>
        </p:nvSpPr>
        <p:spPr>
          <a:xfrm>
            <a:off x="132355" y="128344"/>
            <a:ext cx="9011653" cy="6729663"/>
          </a:xfrm>
        </p:spPr>
        <p:txBody>
          <a:bodyPr>
            <a:normAutofit/>
          </a:bodyPr>
          <a:lstStyle/>
          <a:p>
            <a:pPr marL="0" indent="0">
              <a:buNone/>
            </a:pPr>
            <a:r>
              <a:rPr lang="ru-RU" sz="1800" b="1" u="sng" dirty="0">
                <a:solidFill>
                  <a:srgbClr val="990099"/>
                </a:solidFill>
                <a:latin typeface="Helvetica" panose="020B0604020202020204" pitchFamily="34" charset="0"/>
                <a:ea typeface="Times New Roman" panose="02020603050405020304" pitchFamily="18" charset="0"/>
                <a:hlinkClick r:id="rId2"/>
              </a:rPr>
              <a:t>&lt;Письмо&gt; ФНС России от 18.12.2020 N БС-4-11/20951@ "О направлении письма Минфина России«</a:t>
            </a:r>
            <a:endParaRPr lang="ru-RU" sz="1800" b="1" u="sng" dirty="0">
              <a:solidFill>
                <a:srgbClr val="990099"/>
              </a:solidFill>
              <a:latin typeface="Helvetica" panose="020B0604020202020204" pitchFamily="34" charset="0"/>
              <a:ea typeface="Times New Roman" panose="02020603050405020304" pitchFamily="18" charset="0"/>
            </a:endParaRPr>
          </a:p>
          <a:p>
            <a:pPr marL="0" indent="0">
              <a:buNone/>
            </a:pPr>
            <a:endParaRPr lang="ru-RU" sz="1800" dirty="0">
              <a:latin typeface="Times New Roman" panose="02020603050405020304" pitchFamily="18" charset="0"/>
              <a:ea typeface="Times New Roman" panose="02020603050405020304" pitchFamily="18" charset="0"/>
            </a:endParaRPr>
          </a:p>
          <a:p>
            <a:pPr marL="0" indent="0" algn="ctr">
              <a:buNone/>
            </a:pPr>
            <a:r>
              <a:rPr lang="ru-RU" sz="1800" b="1" dirty="0">
                <a:solidFill>
                  <a:srgbClr val="FF0000"/>
                </a:solidFill>
                <a:latin typeface="Helvetica" panose="020B0604020202020204" pitchFamily="34" charset="0"/>
                <a:ea typeface="Times New Roman" panose="02020603050405020304" pitchFamily="18" charset="0"/>
              </a:rPr>
              <a:t>Разъяснены вопросы налогообложения доходов физических лиц, полученных от продажи продукции, выращенной в личных подсобных хозяйствах</a:t>
            </a:r>
          </a:p>
          <a:p>
            <a:pPr marL="0" indent="0" algn="ctr">
              <a:buNone/>
            </a:pPr>
            <a:endParaRPr lang="ru-RU" sz="1800" b="1" dirty="0">
              <a:solidFill>
                <a:srgbClr val="FF0000"/>
              </a:solidFill>
              <a:latin typeface="Helvetica" panose="020B0604020202020204" pitchFamily="34" charset="0"/>
              <a:ea typeface="Times New Roman" panose="02020603050405020304" pitchFamily="18" charset="0"/>
            </a:endParaRPr>
          </a:p>
          <a:p>
            <a:pPr marL="0" indent="0" algn="ctr">
              <a:buNone/>
            </a:pPr>
            <a:endParaRPr lang="ru-RU" sz="1800" dirty="0">
              <a:solidFill>
                <a:srgbClr val="FF0000"/>
              </a:solidFill>
              <a:latin typeface="Times New Roman" panose="02020603050405020304" pitchFamily="18" charset="0"/>
              <a:ea typeface="Times New Roman" panose="02020603050405020304" pitchFamily="18" charset="0"/>
            </a:endParaRPr>
          </a:p>
          <a:p>
            <a:pPr marL="0" indent="0">
              <a:buNone/>
            </a:pPr>
            <a:r>
              <a:rPr lang="ru-RU" sz="1800" dirty="0">
                <a:solidFill>
                  <a:srgbClr val="000000"/>
                </a:solidFill>
                <a:latin typeface="Helvetica" panose="020B0604020202020204" pitchFamily="34" charset="0"/>
                <a:ea typeface="Times New Roman" panose="02020603050405020304" pitchFamily="18" charset="0"/>
              </a:rPr>
              <a:t>Согласно п. 13 ст. 217 НК РФ не подлежат налогообложению НДФЛ доходы от продажи выращенной в личных подсобных хозяйствах (ЛПХ) продукции животноводства (как в живом виде, так и продуктов убоя в сыром или переработанном виде), продукции растениеводства (как в натуральном, так и в переработанном виде), при условии:</a:t>
            </a:r>
          </a:p>
          <a:p>
            <a:endParaRPr lang="ru-RU" sz="1800" dirty="0">
              <a:latin typeface="Times New Roman" panose="02020603050405020304" pitchFamily="18" charset="0"/>
              <a:ea typeface="Times New Roman" panose="02020603050405020304" pitchFamily="18" charset="0"/>
            </a:endParaRPr>
          </a:p>
          <a:p>
            <a:pPr>
              <a:buAutoNum type="arabicParenR"/>
            </a:pPr>
            <a:r>
              <a:rPr lang="ru-RU" sz="1800" dirty="0" smtClean="0">
                <a:solidFill>
                  <a:srgbClr val="000000"/>
                </a:solidFill>
                <a:latin typeface="Helvetica" panose="020B0604020202020204" pitchFamily="34" charset="0"/>
                <a:ea typeface="Times New Roman" panose="02020603050405020304" pitchFamily="18" charset="0"/>
              </a:rPr>
              <a:t>ведения </a:t>
            </a:r>
            <a:r>
              <a:rPr lang="ru-RU" sz="1800" dirty="0">
                <a:solidFill>
                  <a:srgbClr val="000000"/>
                </a:solidFill>
                <a:latin typeface="Helvetica" panose="020B0604020202020204" pitchFamily="34" charset="0"/>
                <a:ea typeface="Times New Roman" panose="02020603050405020304" pitchFamily="18" charset="0"/>
              </a:rPr>
              <a:t>ЛПХ без привлечения наемных </a:t>
            </a:r>
            <a:endParaRPr lang="ru-RU" sz="1800" dirty="0" smtClean="0">
              <a:solidFill>
                <a:srgbClr val="000000"/>
              </a:solidFill>
              <a:latin typeface="Helvetica" panose="020B0604020202020204" pitchFamily="34" charset="0"/>
              <a:ea typeface="Times New Roman" panose="02020603050405020304" pitchFamily="18" charset="0"/>
            </a:endParaRPr>
          </a:p>
          <a:p>
            <a:pPr marL="0" indent="0">
              <a:buNone/>
            </a:pPr>
            <a:r>
              <a:rPr lang="ru-RU" sz="1800" dirty="0" smtClean="0">
                <a:solidFill>
                  <a:srgbClr val="000000"/>
                </a:solidFill>
                <a:latin typeface="Helvetica" panose="020B0604020202020204" pitchFamily="34" charset="0"/>
                <a:ea typeface="Times New Roman" panose="02020603050405020304" pitchFamily="18" charset="0"/>
              </a:rPr>
              <a:t>работников по </a:t>
            </a:r>
            <a:r>
              <a:rPr lang="ru-RU" sz="1800" dirty="0">
                <a:solidFill>
                  <a:srgbClr val="000000"/>
                </a:solidFill>
                <a:latin typeface="Helvetica" panose="020B0604020202020204" pitchFamily="34" charset="0"/>
                <a:ea typeface="Times New Roman" panose="02020603050405020304" pitchFamily="18" charset="0"/>
              </a:rPr>
              <a:t>трудовому законодательству;</a:t>
            </a:r>
            <a:endParaRPr lang="ru-RU" sz="1800" dirty="0">
              <a:latin typeface="Times New Roman" panose="02020603050405020304" pitchFamily="18" charset="0"/>
              <a:ea typeface="Times New Roman" panose="02020603050405020304" pitchFamily="18" charset="0"/>
            </a:endParaRPr>
          </a:p>
          <a:p>
            <a:pPr marL="0" indent="0">
              <a:buNone/>
            </a:pPr>
            <a:r>
              <a:rPr lang="ru-RU" sz="1800" dirty="0">
                <a:solidFill>
                  <a:srgbClr val="000000"/>
                </a:solidFill>
                <a:latin typeface="Helvetica" panose="020B0604020202020204" pitchFamily="34" charset="0"/>
                <a:ea typeface="Times New Roman" panose="02020603050405020304" pitchFamily="18" charset="0"/>
              </a:rPr>
              <a:t>2) общая площадь земельного участка (участков) </a:t>
            </a:r>
            <a:endParaRPr lang="ru-RU" sz="1800" dirty="0" smtClean="0">
              <a:solidFill>
                <a:srgbClr val="000000"/>
              </a:solidFill>
              <a:latin typeface="Helvetica" panose="020B0604020202020204" pitchFamily="34" charset="0"/>
              <a:ea typeface="Times New Roman" panose="02020603050405020304" pitchFamily="18" charset="0"/>
            </a:endParaRPr>
          </a:p>
          <a:p>
            <a:pPr marL="0" indent="0">
              <a:buNone/>
            </a:pPr>
            <a:r>
              <a:rPr lang="ru-RU" sz="1800" dirty="0" smtClean="0">
                <a:solidFill>
                  <a:srgbClr val="000000"/>
                </a:solidFill>
                <a:latin typeface="Helvetica" panose="020B0604020202020204" pitchFamily="34" charset="0"/>
                <a:ea typeface="Times New Roman" panose="02020603050405020304" pitchFamily="18" charset="0"/>
              </a:rPr>
              <a:t>не </a:t>
            </a:r>
            <a:r>
              <a:rPr lang="ru-RU" sz="1800" dirty="0">
                <a:solidFill>
                  <a:srgbClr val="000000"/>
                </a:solidFill>
                <a:latin typeface="Helvetica" panose="020B0604020202020204" pitchFamily="34" charset="0"/>
                <a:ea typeface="Times New Roman" panose="02020603050405020304" pitchFamily="18" charset="0"/>
              </a:rPr>
              <a:t>превышает </a:t>
            </a:r>
            <a:r>
              <a:rPr lang="ru-RU" sz="1800" dirty="0" smtClean="0">
                <a:solidFill>
                  <a:srgbClr val="000000"/>
                </a:solidFill>
                <a:latin typeface="Helvetica" panose="020B0604020202020204" pitchFamily="34" charset="0"/>
                <a:ea typeface="Times New Roman" panose="02020603050405020304" pitchFamily="18" charset="0"/>
              </a:rPr>
              <a:t>максимального </a:t>
            </a:r>
            <a:r>
              <a:rPr lang="ru-RU" sz="1800" dirty="0">
                <a:solidFill>
                  <a:srgbClr val="000000"/>
                </a:solidFill>
                <a:latin typeface="Helvetica" panose="020B0604020202020204" pitchFamily="34" charset="0"/>
                <a:ea typeface="Times New Roman" panose="02020603050405020304" pitchFamily="18" charset="0"/>
              </a:rPr>
              <a:t>размера, </a:t>
            </a:r>
            <a:endParaRPr lang="ru-RU" sz="1800" dirty="0" smtClean="0">
              <a:solidFill>
                <a:srgbClr val="000000"/>
              </a:solidFill>
              <a:latin typeface="Helvetica" panose="020B0604020202020204" pitchFamily="34" charset="0"/>
              <a:ea typeface="Times New Roman" panose="02020603050405020304" pitchFamily="18" charset="0"/>
            </a:endParaRPr>
          </a:p>
          <a:p>
            <a:pPr marL="0" indent="0">
              <a:buNone/>
            </a:pPr>
            <a:r>
              <a:rPr lang="ru-RU" sz="1800" dirty="0" smtClean="0">
                <a:solidFill>
                  <a:srgbClr val="000000"/>
                </a:solidFill>
                <a:latin typeface="Helvetica" panose="020B0604020202020204" pitchFamily="34" charset="0"/>
                <a:ea typeface="Times New Roman" panose="02020603050405020304" pitchFamily="18" charset="0"/>
              </a:rPr>
              <a:t>установленного </a:t>
            </a:r>
            <a:r>
              <a:rPr lang="ru-RU" sz="1800" dirty="0">
                <a:solidFill>
                  <a:srgbClr val="000000"/>
                </a:solidFill>
                <a:latin typeface="Helvetica" panose="020B0604020202020204" pitchFamily="34" charset="0"/>
                <a:ea typeface="Times New Roman" panose="02020603050405020304" pitchFamily="18" charset="0"/>
              </a:rPr>
              <a:t>п. 5 ст. 4 </a:t>
            </a:r>
            <a:r>
              <a:rPr lang="ru-RU" sz="1800" dirty="0" smtClean="0">
                <a:solidFill>
                  <a:srgbClr val="000000"/>
                </a:solidFill>
                <a:latin typeface="Helvetica" panose="020B0604020202020204" pitchFamily="34" charset="0"/>
                <a:ea typeface="Times New Roman" panose="02020603050405020304" pitchFamily="18" charset="0"/>
              </a:rPr>
              <a:t>ФЗ </a:t>
            </a:r>
            <a:r>
              <a:rPr lang="ru-RU" sz="1800" dirty="0">
                <a:solidFill>
                  <a:srgbClr val="000000"/>
                </a:solidFill>
                <a:latin typeface="Helvetica" panose="020B0604020202020204" pitchFamily="34" charset="0"/>
                <a:ea typeface="Times New Roman" panose="02020603050405020304" pitchFamily="18" charset="0"/>
              </a:rPr>
              <a:t>"О личном </a:t>
            </a:r>
            <a:endParaRPr lang="ru-RU" sz="1800" dirty="0" smtClean="0">
              <a:solidFill>
                <a:srgbClr val="000000"/>
              </a:solidFill>
              <a:latin typeface="Helvetica" panose="020B0604020202020204" pitchFamily="34" charset="0"/>
              <a:ea typeface="Times New Roman" panose="02020603050405020304" pitchFamily="18" charset="0"/>
            </a:endParaRPr>
          </a:p>
          <a:p>
            <a:pPr marL="0" indent="0">
              <a:buNone/>
            </a:pPr>
            <a:r>
              <a:rPr lang="ru-RU" sz="1800" dirty="0" smtClean="0">
                <a:solidFill>
                  <a:srgbClr val="000000"/>
                </a:solidFill>
                <a:latin typeface="Helvetica" panose="020B0604020202020204" pitchFamily="34" charset="0"/>
                <a:ea typeface="Times New Roman" panose="02020603050405020304" pitchFamily="18" charset="0"/>
              </a:rPr>
              <a:t>подсобном </a:t>
            </a:r>
            <a:r>
              <a:rPr lang="ru-RU" sz="1800" dirty="0">
                <a:solidFill>
                  <a:srgbClr val="000000"/>
                </a:solidFill>
                <a:latin typeface="Helvetica" panose="020B0604020202020204" pitchFamily="34" charset="0"/>
                <a:ea typeface="Times New Roman" panose="02020603050405020304" pitchFamily="18" charset="0"/>
              </a:rPr>
              <a:t>хозяйстве".</a:t>
            </a:r>
            <a:r>
              <a:rPr lang="ru-RU" sz="1800" dirty="0">
                <a:latin typeface="Times New Roman" panose="02020603050405020304" pitchFamily="18" charset="0"/>
                <a:ea typeface="Calibri" panose="020F0502020204030204" pitchFamily="34" charset="0"/>
              </a:rPr>
              <a:t> (</a:t>
            </a:r>
            <a:r>
              <a:rPr lang="ru-RU" sz="2400"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0,5 </a:t>
            </a:r>
            <a:r>
              <a:rPr lang="ru-RU" sz="2400"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га</a:t>
            </a:r>
            <a:r>
              <a:rPr lang="ru-RU" sz="1800" dirty="0" smtClean="0">
                <a:latin typeface="Times New Roman" panose="02020603050405020304" pitchFamily="18" charset="0"/>
                <a:ea typeface="Calibri" panose="020F0502020204030204" pitchFamily="34" charset="0"/>
              </a:rPr>
              <a:t>)</a:t>
            </a:r>
            <a:endParaRPr lang="ru-RU" sz="1800" dirty="0">
              <a:latin typeface="Times New Roman" panose="02020603050405020304" pitchFamily="18" charset="0"/>
              <a:ea typeface="Calibri" panose="020F0502020204030204" pitchFamily="34" charset="0"/>
            </a:endParaRPr>
          </a:p>
          <a:p>
            <a:endParaRPr lang="ru-RU" dirty="0"/>
          </a:p>
        </p:txBody>
      </p:sp>
      <p:pic>
        <p:nvPicPr>
          <p:cNvPr id="4" name="Рисунок 3">
            <a:extLst>
              <a:ext uri="{FF2B5EF4-FFF2-40B4-BE49-F238E27FC236}">
                <a16:creationId xmlns:a16="http://schemas.microsoft.com/office/drawing/2014/main" xmlns="" id="{B7E4C855-E2A8-4DCD-A888-5032C07F8FD2}"/>
              </a:ext>
            </a:extLst>
          </p:cNvPr>
          <p:cNvPicPr>
            <a:picLocks noChangeAspect="1"/>
          </p:cNvPicPr>
          <p:nvPr/>
        </p:nvPicPr>
        <p:blipFill>
          <a:blip r:embed="rId3"/>
          <a:stretch>
            <a:fillRect/>
          </a:stretch>
        </p:blipFill>
        <p:spPr>
          <a:xfrm>
            <a:off x="6084168" y="4040035"/>
            <a:ext cx="3059832" cy="2796808"/>
          </a:xfrm>
          <a:prstGeom prst="rect">
            <a:avLst/>
          </a:prstGeom>
        </p:spPr>
      </p:pic>
    </p:spTree>
    <p:extLst>
      <p:ext uri="{BB962C8B-B14F-4D97-AF65-F5344CB8AC3E}">
        <p14:creationId xmlns:p14="http://schemas.microsoft.com/office/powerpoint/2010/main" val="21920171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41134892-D782-4563-8AE1-29DB6D98C90E}"/>
              </a:ext>
            </a:extLst>
          </p:cNvPr>
          <p:cNvSpPr>
            <a:spLocks noGrp="1"/>
          </p:cNvSpPr>
          <p:nvPr>
            <p:ph idx="1"/>
          </p:nvPr>
        </p:nvSpPr>
        <p:spPr>
          <a:xfrm>
            <a:off x="0" y="0"/>
            <a:ext cx="9252520" cy="6858000"/>
          </a:xfrm>
        </p:spPr>
        <p:txBody>
          <a:bodyPr>
            <a:normAutofit fontScale="25000" lnSpcReduction="20000"/>
          </a:bodyPr>
          <a:lstStyle/>
          <a:p>
            <a:pPr marL="0" indent="0" algn="ctr">
              <a:buNone/>
            </a:pPr>
            <a:r>
              <a:rPr lang="ru-RU" sz="9600" b="1" dirty="0">
                <a:solidFill>
                  <a:srgbClr val="FF0000"/>
                </a:solidFill>
                <a:effectLst>
                  <a:outerShdw blurRad="38100" dist="38100" dir="2700000" algn="tl">
                    <a:srgbClr val="000000">
                      <a:alpha val="43137"/>
                    </a:srgbClr>
                  </a:outerShdw>
                </a:effectLst>
              </a:rPr>
              <a:t>С 1 января 2022 года введены изменения в налоговое законодательство, связанные с расчетом НДФЛ при операциях с </a:t>
            </a:r>
            <a:r>
              <a:rPr lang="ru-RU" sz="9600" b="1" dirty="0" smtClean="0">
                <a:solidFill>
                  <a:srgbClr val="FF0000"/>
                </a:solidFill>
                <a:effectLst>
                  <a:outerShdw blurRad="38100" dist="38100" dir="2700000" algn="tl">
                    <a:srgbClr val="000000">
                      <a:alpha val="43137"/>
                    </a:srgbClr>
                  </a:outerShdw>
                </a:effectLst>
              </a:rPr>
              <a:t>недвижимостью:</a:t>
            </a:r>
          </a:p>
          <a:p>
            <a:pPr marL="0" indent="0">
              <a:buNone/>
            </a:pPr>
            <a:endParaRPr lang="ru-RU" sz="5600" dirty="0"/>
          </a:p>
          <a:p>
            <a:pPr marL="0" indent="0">
              <a:buNone/>
            </a:pPr>
            <a:r>
              <a:rPr lang="ru-RU" sz="8000" b="1" dirty="0" smtClean="0">
                <a:solidFill>
                  <a:srgbClr val="FF0000"/>
                </a:solidFill>
              </a:rPr>
              <a:t>1</a:t>
            </a:r>
            <a:r>
              <a:rPr lang="ru-RU" sz="8000" b="1" dirty="0">
                <a:solidFill>
                  <a:srgbClr val="FF0000"/>
                </a:solidFill>
              </a:rPr>
              <a:t>. В декларации 3-НДФЛ </a:t>
            </a:r>
            <a:r>
              <a:rPr lang="ru-RU" sz="8000" dirty="0"/>
              <a:t>можно не указывать доходы от продажи недвижимости или другого </a:t>
            </a:r>
            <a:r>
              <a:rPr lang="ru-RU" sz="8000" dirty="0" smtClean="0"/>
              <a:t>имущества до </a:t>
            </a:r>
            <a:r>
              <a:rPr lang="ru-RU" sz="8000" dirty="0"/>
              <a:t>истечения </a:t>
            </a:r>
            <a:r>
              <a:rPr lang="ru-RU" sz="8000" dirty="0" smtClean="0"/>
              <a:t>3-х или 5 </a:t>
            </a:r>
            <a:r>
              <a:rPr lang="ru-RU" sz="8000" dirty="0"/>
              <a:t>лет владения им. Нововведение касается тех, кто имеет право на имущественные налоговые вычеты в следующих размерах:</a:t>
            </a:r>
          </a:p>
          <a:p>
            <a:pPr lvl="1"/>
            <a:r>
              <a:rPr lang="ru-RU" sz="8000" dirty="0"/>
              <a:t>1 млн рублей за налоговый период (календарный год) - для жилых домов, квартир, комнат, включая приватизированные жилые помещения, садовые дома или земельные участки (доли в указанном имуществе);</a:t>
            </a:r>
          </a:p>
          <a:p>
            <a:pPr lvl="1"/>
            <a:r>
              <a:rPr lang="ru-RU" sz="8000" dirty="0"/>
              <a:t>250 тысяч рублей - для иного недвижимого имущества;</a:t>
            </a:r>
          </a:p>
          <a:p>
            <a:pPr lvl="1"/>
            <a:r>
              <a:rPr lang="ru-RU" sz="8000" dirty="0"/>
              <a:t>250 тысяч рублей - для иного имущества (за исключением ценных бумаг).</a:t>
            </a:r>
          </a:p>
          <a:p>
            <a:pPr marL="0" indent="0">
              <a:buNone/>
            </a:pPr>
            <a:r>
              <a:rPr lang="ru-RU" sz="8000" dirty="0"/>
              <a:t>Если же доходы от продажи имущества превышают размер вычетов, декларацию 3-НДФЛ представить </a:t>
            </a:r>
            <a:r>
              <a:rPr lang="ru-RU" sz="8000" dirty="0" smtClean="0"/>
              <a:t>придется.</a:t>
            </a:r>
          </a:p>
          <a:p>
            <a:pPr marL="0" indent="0">
              <a:buNone/>
            </a:pPr>
            <a:endParaRPr lang="ru-RU" sz="8000" dirty="0"/>
          </a:p>
          <a:p>
            <a:pPr marL="0" indent="0">
              <a:buNone/>
            </a:pPr>
            <a:r>
              <a:rPr lang="ru-RU" sz="8000" b="1" dirty="0">
                <a:solidFill>
                  <a:srgbClr val="FF0000"/>
                </a:solidFill>
              </a:rPr>
              <a:t>2. При приобретении прав на квартиру</a:t>
            </a:r>
            <a:r>
              <a:rPr lang="ru-RU" sz="8000" dirty="0"/>
              <a:t>, комнату (долю в них) в строящемся доме право на имущественный налоговый вычет возникает с даты передачи объекта долевого строительства застройщиком и принятия его участником долевого строительства по подписанному ими </a:t>
            </a:r>
            <a:r>
              <a:rPr lang="ru-RU" sz="8000" dirty="0" smtClean="0"/>
              <a:t>документу </a:t>
            </a:r>
            <a:r>
              <a:rPr lang="ru-RU" sz="8000" dirty="0"/>
              <a:t>о передаче объекта долевого </a:t>
            </a:r>
            <a:r>
              <a:rPr lang="ru-RU" sz="8000" dirty="0" smtClean="0"/>
              <a:t>строительства.</a:t>
            </a:r>
            <a:endParaRPr lang="ru-RU" sz="8000" dirty="0"/>
          </a:p>
          <a:p>
            <a:pPr marL="0" indent="0">
              <a:buNone/>
            </a:pPr>
            <a:r>
              <a:rPr lang="ru-RU" sz="7600" dirty="0" smtClean="0"/>
              <a:t>В </a:t>
            </a:r>
            <a:r>
              <a:rPr lang="ru-RU" sz="7600" dirty="0"/>
              <a:t>этом случае налогоплательщик имеет право обратиться за получением вычета после </a:t>
            </a:r>
            <a:r>
              <a:rPr lang="ru-RU" sz="7600" dirty="0" err="1" smtClean="0"/>
              <a:t>госрегистрации</a:t>
            </a:r>
            <a:r>
              <a:rPr lang="ru-RU" sz="7600" dirty="0" smtClean="0"/>
              <a:t> </a:t>
            </a:r>
            <a:r>
              <a:rPr lang="ru-RU" sz="7600" dirty="0"/>
              <a:t>права собственности на недвижимость. Изменения применяются в отношении объектов долевого строительства (доли в них), переданных застройщиком и принятых участником долевого строительства с 01.01.2022</a:t>
            </a:r>
            <a:r>
              <a:rPr lang="ru-RU" sz="8000" dirty="0" smtClean="0"/>
              <a:t>.</a:t>
            </a:r>
            <a:endParaRPr lang="ru-RU" sz="8000" dirty="0"/>
          </a:p>
        </p:txBody>
      </p:sp>
    </p:spTree>
    <p:extLst>
      <p:ext uri="{BB962C8B-B14F-4D97-AF65-F5344CB8AC3E}">
        <p14:creationId xmlns:p14="http://schemas.microsoft.com/office/powerpoint/2010/main" val="1350251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down)">
                                      <p:cBhvr>
                                        <p:cTn id="15" dur="500"/>
                                        <p:tgtEl>
                                          <p:spTgt spid="3">
                                            <p:txEl>
                                              <p:pRg st="3" end="3"/>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down)">
                                      <p:cBhvr>
                                        <p:cTn id="18" dur="500"/>
                                        <p:tgtEl>
                                          <p:spTgt spid="3">
                                            <p:txEl>
                                              <p:pRg st="4" end="4"/>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wipe(down)">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wipe(down)">
                                      <p:cBhvr>
                                        <p:cTn id="26" dur="500"/>
                                        <p:tgtEl>
                                          <p:spTgt spid="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wipe(down)">
                                      <p:cBhvr>
                                        <p:cTn id="31" dur="500"/>
                                        <p:tgtEl>
                                          <p:spTgt spid="3">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wipe(down)">
                                      <p:cBhvr>
                                        <p:cTn id="3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txBody>
          <a:bodyPr>
            <a:normAutofit lnSpcReduction="10000"/>
          </a:bodyPr>
          <a:lstStyle/>
          <a:p>
            <a:pPr marL="0" lvl="0" indent="0">
              <a:buNone/>
            </a:pPr>
            <a:endParaRPr lang="ru-RU" sz="1400" dirty="0" smtClean="0">
              <a:solidFill>
                <a:srgbClr val="FF0000"/>
              </a:solidFill>
            </a:endParaRPr>
          </a:p>
          <a:p>
            <a:pPr marL="0" lvl="0" indent="0">
              <a:buNone/>
            </a:pPr>
            <a:r>
              <a:rPr lang="ru-RU" sz="1800" dirty="0" smtClean="0">
                <a:solidFill>
                  <a:srgbClr val="FF0000"/>
                </a:solidFill>
              </a:rPr>
              <a:t>3</a:t>
            </a:r>
            <a:r>
              <a:rPr lang="ru-RU" sz="1800" dirty="0">
                <a:solidFill>
                  <a:srgbClr val="FF0000"/>
                </a:solidFill>
              </a:rPr>
              <a:t>. Семьи с детьми </a:t>
            </a:r>
            <a:r>
              <a:rPr lang="ru-RU" sz="1800" dirty="0">
                <a:solidFill>
                  <a:prstClr val="black"/>
                </a:solidFill>
              </a:rPr>
              <a:t>теперь освобождаются от уплаты НДФЛ при продаже недвижимости независимо от срока владения этим имуществом. Нововведение касается доходов, полученных от продажи жилья в 2021 году. </a:t>
            </a:r>
            <a:r>
              <a:rPr lang="ru-RU" sz="1800" dirty="0">
                <a:solidFill>
                  <a:srgbClr val="FF0000"/>
                </a:solidFill>
              </a:rPr>
              <a:t>Такой порядок применяется при соблюдении ряда условий:</a:t>
            </a:r>
          </a:p>
          <a:p>
            <a:pPr lvl="1"/>
            <a:r>
              <a:rPr lang="ru-RU" sz="1800" dirty="0">
                <a:solidFill>
                  <a:prstClr val="black"/>
                </a:solidFill>
              </a:rPr>
              <a:t>до 30 апреля следующего года налогоплательщик или члены его семьи приобрели в собственность другое жилье, а в случае долевого строительства оплатили полную стоимость жилого помещения по договору;</a:t>
            </a:r>
          </a:p>
          <a:p>
            <a:pPr lvl="1"/>
            <a:r>
              <a:rPr lang="ru-RU" sz="1800" dirty="0">
                <a:solidFill>
                  <a:prstClr val="black"/>
                </a:solidFill>
              </a:rPr>
              <a:t>общая площадь приобретенного жилого помещения превышает по площади или в размере кадастровой стоимости проданное имущество.</a:t>
            </a:r>
          </a:p>
          <a:p>
            <a:pPr lvl="1"/>
            <a:r>
              <a:rPr lang="ru-RU" sz="1800" dirty="0">
                <a:solidFill>
                  <a:prstClr val="black"/>
                </a:solidFill>
              </a:rPr>
              <a:t>возраст детей до 18 лет (или до 24 лет, если ребенок учится очно);</a:t>
            </a:r>
          </a:p>
          <a:p>
            <a:pPr lvl="1"/>
            <a:r>
              <a:rPr lang="ru-RU" sz="1800" dirty="0">
                <a:solidFill>
                  <a:prstClr val="black"/>
                </a:solidFill>
              </a:rPr>
              <a:t>кадастровая стоимость проданного жилого помещения не превышает 50 млн рублей;</a:t>
            </a:r>
          </a:p>
          <a:p>
            <a:pPr lvl="1"/>
            <a:r>
              <a:rPr lang="ru-RU" sz="1800" dirty="0">
                <a:solidFill>
                  <a:prstClr val="black"/>
                </a:solidFill>
              </a:rPr>
              <a:t>налогоплательщик или члены его семьи на дату отчуждения проданного жилья не владеют в совокупности более 50% в праве собственности на иное жилое помещение с общей площадью, превышающей общую площадь купленного взамен старого жилого помещения.</a:t>
            </a:r>
          </a:p>
          <a:p>
            <a:pPr marL="0" lvl="0" indent="0">
              <a:buNone/>
            </a:pPr>
            <a:r>
              <a:rPr lang="ru-RU" sz="1800" dirty="0">
                <a:solidFill>
                  <a:prstClr val="black"/>
                </a:solidFill>
              </a:rPr>
              <a:t>Нововведение распространяется и на те случаи, если доходы от продажи объекта имущества получает несовершеннолетний ребенок из такой семьи</a:t>
            </a:r>
            <a:r>
              <a:rPr lang="ru-RU" sz="1800" dirty="0" smtClean="0">
                <a:solidFill>
                  <a:prstClr val="black"/>
                </a:solidFill>
              </a:rPr>
              <a:t>.</a:t>
            </a:r>
          </a:p>
          <a:p>
            <a:pPr marL="0" lvl="0" indent="0">
              <a:buNone/>
            </a:pPr>
            <a:endParaRPr lang="ru-RU" sz="1800" dirty="0">
              <a:solidFill>
                <a:prstClr val="black"/>
              </a:solidFill>
            </a:endParaRPr>
          </a:p>
          <a:p>
            <a:pPr marL="0" lvl="0" indent="0">
              <a:buNone/>
            </a:pPr>
            <a:r>
              <a:rPr lang="ru-RU" sz="1800" dirty="0">
                <a:solidFill>
                  <a:srgbClr val="FF0000"/>
                </a:solidFill>
              </a:rPr>
              <a:t>4. Минимальный предельный срок </a:t>
            </a:r>
            <a:r>
              <a:rPr lang="ru-RU" sz="1800" dirty="0">
                <a:solidFill>
                  <a:prstClr val="black"/>
                </a:solidFill>
              </a:rPr>
              <a:t>владения объектом недвижимости, приобретенным по договору ДДУ, отсчитывается </a:t>
            </a:r>
            <a:r>
              <a:rPr lang="ru-RU" sz="1800" dirty="0">
                <a:solidFill>
                  <a:srgbClr val="FF0000"/>
                </a:solidFill>
              </a:rPr>
              <a:t>с момента полной оплаты </a:t>
            </a:r>
            <a:r>
              <a:rPr lang="ru-RU" sz="1800" dirty="0">
                <a:solidFill>
                  <a:prstClr val="black"/>
                </a:solidFill>
              </a:rPr>
              <a:t>стоимости объекта по такому договору. Таким образом, не учитывается момент дополнительной оплаты, связанной с увеличением площади такого объекта после ввода дома в эксплуатацию. Указанное положение распространяется на доходы физических лиц с налогового периода 2019 года. </a:t>
            </a:r>
          </a:p>
          <a:p>
            <a:pPr lvl="0"/>
            <a:endParaRPr lang="ru-RU" sz="1800" dirty="0">
              <a:solidFill>
                <a:prstClr val="black"/>
              </a:solidFill>
            </a:endParaRPr>
          </a:p>
          <a:p>
            <a:endParaRPr lang="ru-RU" dirty="0"/>
          </a:p>
        </p:txBody>
      </p:sp>
    </p:spTree>
    <p:extLst>
      <p:ext uri="{BB962C8B-B14F-4D97-AF65-F5344CB8AC3E}">
        <p14:creationId xmlns:p14="http://schemas.microsoft.com/office/powerpoint/2010/main" val="330909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down)">
                                      <p:cBhvr>
                                        <p:cTn id="10" dur="500"/>
                                        <p:tgtEl>
                                          <p:spTgt spid="3">
                                            <p:txEl>
                                              <p:pRg st="2" end="2"/>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wipe(down)">
                                      <p:cBhvr>
                                        <p:cTn id="13" dur="500"/>
                                        <p:tgtEl>
                                          <p:spTgt spid="3">
                                            <p:txEl>
                                              <p:pRg st="3" end="3"/>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wipe(down)">
                                      <p:cBhvr>
                                        <p:cTn id="16" dur="500"/>
                                        <p:tgtEl>
                                          <p:spTgt spid="3">
                                            <p:txEl>
                                              <p:pRg st="4" end="4"/>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wipe(down)">
                                      <p:cBhvr>
                                        <p:cTn id="19" dur="500"/>
                                        <p:tgtEl>
                                          <p:spTgt spid="3">
                                            <p:txEl>
                                              <p:pRg st="5" end="5"/>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down)">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wipe(down)">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wipe(down)">
                                      <p:cBhvr>
                                        <p:cTn id="3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980728"/>
            <a:ext cx="9144000" cy="5040560"/>
          </a:xfrm>
        </p:spPr>
        <p:txBody>
          <a:bodyPr>
            <a:normAutofit fontScale="85000" lnSpcReduction="20000"/>
          </a:bodyPr>
          <a:lstStyle/>
          <a:p>
            <a:pPr marL="0" indent="0" algn="ctr">
              <a:buNone/>
            </a:pPr>
            <a:r>
              <a:rPr lang="ru-RU" b="1" dirty="0">
                <a:solidFill>
                  <a:srgbClr val="FF0000"/>
                </a:solidFill>
              </a:rPr>
              <a:t>Доход от продажи унаследованной недвижимости могут освободить от НДФЛ</a:t>
            </a:r>
          </a:p>
          <a:p>
            <a:endParaRPr lang="ru-RU" dirty="0"/>
          </a:p>
          <a:p>
            <a:r>
              <a:rPr lang="ru-RU" dirty="0"/>
              <a:t>В Госдуму внесли законопроект, по которому продать унаследованную квартиру можно в любое время без НДФЛ. </a:t>
            </a:r>
          </a:p>
          <a:p>
            <a:endParaRPr lang="ru-RU" dirty="0"/>
          </a:p>
          <a:p>
            <a:r>
              <a:rPr lang="ru-RU" dirty="0"/>
              <a:t>Сейчас наследники должны ждать 3 года, чтобы продать квартиру без налога. </a:t>
            </a:r>
            <a:endParaRPr lang="en-US" dirty="0" smtClean="0"/>
          </a:p>
          <a:p>
            <a:r>
              <a:rPr lang="ru-RU" dirty="0" smtClean="0"/>
              <a:t>Это </a:t>
            </a:r>
            <a:r>
              <a:rPr lang="ru-RU" dirty="0"/>
              <a:t>правило будет работать при условии, если наследство получено от близких родственников или членов семьи и если кадастровая стоимость жилья меньше 20 млн рублей.</a:t>
            </a:r>
          </a:p>
        </p:txBody>
      </p:sp>
    </p:spTree>
    <p:extLst>
      <p:ext uri="{BB962C8B-B14F-4D97-AF65-F5344CB8AC3E}">
        <p14:creationId xmlns:p14="http://schemas.microsoft.com/office/powerpoint/2010/main" val="537917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332656"/>
            <a:ext cx="9144000" cy="6408712"/>
          </a:xfrm>
        </p:spPr>
        <p:txBody>
          <a:bodyPr>
            <a:normAutofit/>
          </a:bodyPr>
          <a:lstStyle/>
          <a:p>
            <a:pPr marL="0" indent="0">
              <a:buNone/>
            </a:pPr>
            <a:r>
              <a:rPr lang="ru-RU" sz="2400" dirty="0" smtClean="0"/>
              <a:t>В социальный налоговый вычет на физкультурно-оздоровительные услуги за 2022 год можно включить оплату расходов на спорт и оздоровительные услуги гражданину или его детям в возрасте до 18 лет, в том числе, усыновленным.</a:t>
            </a:r>
          </a:p>
          <a:p>
            <a:pPr marL="0" indent="0">
              <a:buNone/>
            </a:pPr>
            <a:r>
              <a:rPr lang="ru-RU" sz="2400" dirty="0" smtClean="0"/>
              <a:t>Заявить вычет можно начиная с 2023 года при подаче декларации формы 3-НДФЛ по итогам года, в котором были оплачены спортивные услуги. Не дожидаясь окончания года, можно обратиться к своему работодателю, предварительно получив согласие в налоговой инспекции: бухгалтерия в этом случае не будет удерживать из зарплаты 13% НДФЛ вплоть до погашения всей суммы, одобренной к возврату.</a:t>
            </a:r>
          </a:p>
          <a:p>
            <a:pPr marL="0" indent="0">
              <a:buNone/>
            </a:pPr>
            <a:endParaRPr lang="ru-RU" sz="2400" dirty="0" smtClean="0"/>
          </a:p>
          <a:p>
            <a:pPr marL="0" indent="0">
              <a:buNone/>
            </a:pPr>
            <a:r>
              <a:rPr lang="ru-RU" sz="2400" dirty="0" smtClean="0"/>
              <a:t>Важно отметить, что вычет одобрят, если на момент оказания и оплаты услуги спортивная организация была включена в перечень, утвержденный приказом Министерства спорта РФ от 23.11.2021 № 910. </a:t>
            </a:r>
            <a:r>
              <a:rPr lang="ru-RU" sz="2400" dirty="0" smtClean="0">
                <a:solidFill>
                  <a:srgbClr val="FF0000"/>
                </a:solidFill>
              </a:rPr>
              <a:t>В этот список </a:t>
            </a:r>
            <a:r>
              <a:rPr lang="ru-RU" sz="2400" dirty="0">
                <a:solidFill>
                  <a:srgbClr val="FF0000"/>
                </a:solidFill>
              </a:rPr>
              <a:t>вошли 3836 организаций.</a:t>
            </a:r>
          </a:p>
        </p:txBody>
      </p:sp>
    </p:spTree>
    <p:extLst>
      <p:ext uri="{BB962C8B-B14F-4D97-AF65-F5344CB8AC3E}">
        <p14:creationId xmlns:p14="http://schemas.microsoft.com/office/powerpoint/2010/main" val="834948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252520" cy="6858000"/>
          </a:xfrm>
        </p:spPr>
        <p:txBody>
          <a:bodyPr>
            <a:normAutofit fontScale="40000" lnSpcReduction="20000"/>
          </a:bodyPr>
          <a:lstStyle/>
          <a:p>
            <a:pPr marL="0" indent="0">
              <a:buNone/>
            </a:pPr>
            <a:r>
              <a:rPr lang="ru-RU" dirty="0"/>
              <a:t>Постановление Правительства РФ от 08.04.2020 N 458 "Об утверждении перечней медицинских услуг </a:t>
            </a:r>
            <a:r>
              <a:rPr lang="ru-RU" dirty="0">
                <a:solidFill>
                  <a:srgbClr val="FF0000"/>
                </a:solidFill>
              </a:rPr>
              <a:t>и дорогостоящих видов </a:t>
            </a:r>
            <a:r>
              <a:rPr lang="ru-RU" dirty="0"/>
              <a:t>лечения в медицинских организациях, у индивидуальных предпринимателей, осуществляющих медицинскую деятельность, суммы оплаты </a:t>
            </a:r>
            <a:r>
              <a:rPr lang="ru-RU" dirty="0" smtClean="0"/>
              <a:t>которых </a:t>
            </a:r>
            <a:r>
              <a:rPr lang="ru-RU" dirty="0"/>
              <a:t>за счет собственных средств налогоплательщика учитываются при определении суммы социального налогового вычета"</a:t>
            </a:r>
          </a:p>
          <a:p>
            <a:pPr marL="0" indent="0" algn="ctr">
              <a:buNone/>
            </a:pPr>
            <a:r>
              <a:rPr lang="ru-RU" b="1" dirty="0" smtClean="0">
                <a:effectLst>
                  <a:outerShdw blurRad="38100" dist="38100" dir="2700000" algn="tl">
                    <a:srgbClr val="000000">
                      <a:alpha val="43137"/>
                    </a:srgbClr>
                  </a:outerShdw>
                </a:effectLst>
              </a:rPr>
              <a:t>ПЕРЕЧЕНЬ  </a:t>
            </a:r>
            <a:r>
              <a:rPr lang="ru-RU" b="1" dirty="0" smtClean="0">
                <a:solidFill>
                  <a:srgbClr val="FF0000"/>
                </a:solidFill>
                <a:effectLst>
                  <a:outerShdw blurRad="38100" dist="38100" dir="2700000" algn="tl">
                    <a:srgbClr val="000000">
                      <a:alpha val="43137"/>
                    </a:srgbClr>
                  </a:outerShdw>
                </a:effectLst>
              </a:rPr>
              <a:t>ДОРОГОСТОЯЩИХ</a:t>
            </a:r>
            <a:r>
              <a:rPr lang="ru-RU" b="1" dirty="0" smtClean="0">
                <a:effectLst>
                  <a:outerShdw blurRad="38100" dist="38100" dir="2700000" algn="tl">
                    <a:srgbClr val="000000">
                      <a:alpha val="43137"/>
                    </a:srgbClr>
                  </a:outerShdw>
                </a:effectLst>
              </a:rPr>
              <a:t> </a:t>
            </a:r>
            <a:r>
              <a:rPr lang="ru-RU" b="1" dirty="0">
                <a:effectLst>
                  <a:outerShdw blurRad="38100" dist="38100" dir="2700000" algn="tl">
                    <a:srgbClr val="000000">
                      <a:alpha val="43137"/>
                    </a:srgbClr>
                  </a:outerShdw>
                </a:effectLst>
              </a:rPr>
              <a:t>ВИДОВ ЛЕЧЕНИЯ В МЕДИЦИНСКИХ ОРГАНИЗАЦИЯХ,</a:t>
            </a:r>
          </a:p>
          <a:p>
            <a:pPr marL="0" indent="0" algn="ctr">
              <a:buNone/>
            </a:pPr>
            <a:r>
              <a:rPr lang="ru-RU" b="1" dirty="0" smtClean="0">
                <a:effectLst>
                  <a:outerShdw blurRad="38100" dist="38100" dir="2700000" algn="tl">
                    <a:srgbClr val="000000">
                      <a:alpha val="43137"/>
                    </a:srgbClr>
                  </a:outerShdw>
                </a:effectLst>
              </a:rPr>
              <a:t>У </a:t>
            </a:r>
            <a:r>
              <a:rPr lang="ru-RU" b="1" dirty="0">
                <a:effectLst>
                  <a:outerShdw blurRad="38100" dist="38100" dir="2700000" algn="tl">
                    <a:srgbClr val="000000">
                      <a:alpha val="43137"/>
                    </a:srgbClr>
                  </a:outerShdw>
                </a:effectLst>
              </a:rPr>
              <a:t>ИНДИВИДУАЛЬНЫХ ПРЕДПРИНИМАТЕЛЕЙ, ОСУЩЕСТВЛЯЮЩИХ</a:t>
            </a:r>
          </a:p>
          <a:p>
            <a:pPr marL="0" indent="0" algn="ctr">
              <a:buNone/>
            </a:pPr>
            <a:r>
              <a:rPr lang="ru-RU" b="1" dirty="0" smtClean="0">
                <a:effectLst>
                  <a:outerShdw blurRad="38100" dist="38100" dir="2700000" algn="tl">
                    <a:srgbClr val="000000">
                      <a:alpha val="43137"/>
                    </a:srgbClr>
                  </a:outerShdw>
                </a:effectLst>
              </a:rPr>
              <a:t>МЕДИЦИНСКУЮ </a:t>
            </a:r>
            <a:r>
              <a:rPr lang="ru-RU" b="1" dirty="0">
                <a:effectLst>
                  <a:outerShdw blurRad="38100" dist="38100" dir="2700000" algn="tl">
                    <a:srgbClr val="000000">
                      <a:alpha val="43137"/>
                    </a:srgbClr>
                  </a:outerShdw>
                </a:effectLst>
              </a:rPr>
              <a:t>ДЕЯТЕЛЬНОСТЬ, СУММЫ ОПЛАТЫ КОТОРЫХ УЧИТЫВАЮТСЯ</a:t>
            </a:r>
          </a:p>
          <a:p>
            <a:pPr marL="0" indent="0" algn="ctr">
              <a:buNone/>
            </a:pPr>
            <a:r>
              <a:rPr lang="ru-RU" b="1" dirty="0" smtClean="0">
                <a:effectLst>
                  <a:outerShdw blurRad="38100" dist="38100" dir="2700000" algn="tl">
                    <a:srgbClr val="000000">
                      <a:alpha val="43137"/>
                    </a:srgbClr>
                  </a:outerShdw>
                </a:effectLst>
              </a:rPr>
              <a:t>ПРИ </a:t>
            </a:r>
            <a:r>
              <a:rPr lang="ru-RU" b="1" dirty="0">
                <a:effectLst>
                  <a:outerShdw blurRad="38100" dist="38100" dir="2700000" algn="tl">
                    <a:srgbClr val="000000">
                      <a:alpha val="43137"/>
                    </a:srgbClr>
                  </a:outerShdw>
                </a:effectLst>
              </a:rPr>
              <a:t>ОПРЕДЕЛЕНИИ СУММЫ СОЦИАЛЬНОГО НАЛОГОВОГО ВЫЧЕТА</a:t>
            </a:r>
          </a:p>
          <a:p>
            <a:pPr algn="ctr"/>
            <a:endParaRPr lang="ru-RU" b="1" dirty="0">
              <a:effectLst>
                <a:outerShdw blurRad="38100" dist="38100" dir="2700000" algn="tl">
                  <a:srgbClr val="000000">
                    <a:alpha val="43137"/>
                  </a:srgbClr>
                </a:outerShdw>
              </a:effectLst>
            </a:endParaRPr>
          </a:p>
          <a:p>
            <a:pPr marL="0" indent="0">
              <a:buNone/>
            </a:pPr>
            <a:r>
              <a:rPr lang="ru-RU" sz="4500" dirty="0"/>
              <a:t>1. Медицинские услуги по ортопедическому лечению населения с врожденными и приобретенными дефектами зубов, зубных рядов, альвеолярных отростков, челюстей с опорой на зубные имплантаты при отсутствии условий для традиционного зубного протезирования (значительная атрофия или дефекты косной ткани челюстей).</a:t>
            </a:r>
          </a:p>
          <a:p>
            <a:endParaRPr lang="ru-RU" sz="4500" dirty="0"/>
          </a:p>
          <a:p>
            <a:pPr marL="0" indent="0">
              <a:buNone/>
            </a:pPr>
            <a:r>
              <a:rPr lang="ru-RU" sz="4500" dirty="0"/>
              <a:t>2. Медицинские услуги, оказанные в рамках высокотехнологичной медицинской помощи в соответствии с перечнем видов высокотехнологичной медицинской помощи, содержащим в том числе методы лечения и источники финансового обеспечения высокотехнологичной медицинской помощи, предусмотренным Программой государственных гарантий бесплатного оказания гражданам медицинской помощи.</a:t>
            </a:r>
          </a:p>
          <a:p>
            <a:endParaRPr lang="ru-RU" sz="4500" dirty="0"/>
          </a:p>
          <a:p>
            <a:pPr marL="0" indent="0">
              <a:buNone/>
            </a:pPr>
            <a:r>
              <a:rPr lang="ru-RU" sz="4500" dirty="0"/>
              <a:t>3. Медицинские услуги по лечению бесплодия методом экстракорпорального оплодотворения, культивирования и внутриматочного введения эмбриона, включая </a:t>
            </a:r>
            <a:r>
              <a:rPr lang="ru-RU" sz="4500" dirty="0" err="1"/>
              <a:t>криоконсервацию</a:t>
            </a:r>
            <a:r>
              <a:rPr lang="ru-RU" sz="4500" dirty="0"/>
              <a:t> эмбрионов, гамет (ооцитов, сперматозоидов), использование донорских ооцитов, донорской спермы, донорских эмбрионов, суррогатного материнства в части проведения программы экстракорпорального оплодотворения, а также </a:t>
            </a:r>
            <a:r>
              <a:rPr lang="ru-RU" sz="4500" dirty="0" err="1"/>
              <a:t>преимплантационной</a:t>
            </a:r>
            <a:r>
              <a:rPr lang="ru-RU" sz="4500" dirty="0"/>
              <a:t> генетической диагностики.</a:t>
            </a:r>
          </a:p>
          <a:p>
            <a:endParaRPr lang="ru-RU" sz="4500" dirty="0"/>
          </a:p>
          <a:p>
            <a:pPr marL="0" indent="0">
              <a:buNone/>
            </a:pPr>
            <a:r>
              <a:rPr lang="ru-RU" sz="4500" dirty="0"/>
              <a:t>4. Медицинские услуги, оказываемые в рамках паллиативной медицинской помощи, предусматривающие использование на дому медицинских изделий, предназначенных для поддержания функций органов и систем организма человека.</a:t>
            </a:r>
          </a:p>
          <a:p>
            <a:endParaRPr lang="ru-RU" dirty="0"/>
          </a:p>
          <a:p>
            <a:endParaRPr lang="ru-RU" dirty="0"/>
          </a:p>
        </p:txBody>
      </p:sp>
    </p:spTree>
    <p:extLst>
      <p:ext uri="{BB962C8B-B14F-4D97-AF65-F5344CB8AC3E}">
        <p14:creationId xmlns:p14="http://schemas.microsoft.com/office/powerpoint/2010/main" val="18320777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4F8E009-2E49-4D01-9CC2-63A34F6F926E}"/>
              </a:ext>
            </a:extLst>
          </p:cNvPr>
          <p:cNvSpPr>
            <a:spLocks noGrp="1"/>
          </p:cNvSpPr>
          <p:nvPr>
            <p:ph type="title"/>
          </p:nvPr>
        </p:nvSpPr>
        <p:spPr>
          <a:xfrm>
            <a:off x="467544" y="188640"/>
            <a:ext cx="8229600" cy="620688"/>
          </a:xfrm>
        </p:spPr>
        <p:txBody>
          <a:bodyPr>
            <a:normAutofit fontScale="90000"/>
          </a:bodyPr>
          <a:lstStyle/>
          <a:p>
            <a:r>
              <a:rPr lang="ru-RU" sz="3600" dirty="0">
                <a:solidFill>
                  <a:srgbClr val="0070C0"/>
                </a:solidFill>
              </a:rPr>
              <a:t>Выигрыши в азартных играх и лотереях</a:t>
            </a:r>
            <a:r>
              <a:rPr lang="ru-RU" dirty="0">
                <a:solidFill>
                  <a:srgbClr val="FF0000"/>
                </a:solidFill>
              </a:rPr>
              <a:t/>
            </a:r>
            <a:br>
              <a:rPr lang="ru-RU" dirty="0">
                <a:solidFill>
                  <a:srgbClr val="FF0000"/>
                </a:solidFill>
              </a:rPr>
            </a:br>
            <a:endParaRPr lang="ru-RU" dirty="0">
              <a:solidFill>
                <a:srgbClr val="FF0000"/>
              </a:solidFill>
            </a:endParaRPr>
          </a:p>
        </p:txBody>
      </p:sp>
      <p:sp>
        <p:nvSpPr>
          <p:cNvPr id="3" name="Объект 2">
            <a:extLst>
              <a:ext uri="{FF2B5EF4-FFF2-40B4-BE49-F238E27FC236}">
                <a16:creationId xmlns:a16="http://schemas.microsoft.com/office/drawing/2014/main" xmlns="" id="{7A1DB19E-BA89-4E92-B71D-BD7F24D43152}"/>
              </a:ext>
            </a:extLst>
          </p:cNvPr>
          <p:cNvSpPr>
            <a:spLocks noGrp="1"/>
          </p:cNvSpPr>
          <p:nvPr>
            <p:ph idx="1"/>
          </p:nvPr>
        </p:nvSpPr>
        <p:spPr>
          <a:xfrm>
            <a:off x="0" y="548680"/>
            <a:ext cx="9144000" cy="6208643"/>
          </a:xfrm>
        </p:spPr>
        <p:txBody>
          <a:bodyPr>
            <a:noAutofit/>
          </a:bodyPr>
          <a:lstStyle/>
          <a:p>
            <a:pPr marL="0" indent="0" algn="just">
              <a:buNone/>
            </a:pPr>
            <a:r>
              <a:rPr lang="ru-RU" sz="1800" dirty="0"/>
              <a:t> </a:t>
            </a:r>
            <a:r>
              <a:rPr lang="ru-RU" sz="2400" b="1" dirty="0">
                <a:solidFill>
                  <a:srgbClr val="FF0000"/>
                </a:solidFill>
              </a:rPr>
              <a:t>Необходимость уплаты НДФЛ напрямую зависит от суммы выигрыша в азартной игре или лотерее:</a:t>
            </a:r>
          </a:p>
          <a:p>
            <a:pPr marL="0" indent="0" algn="just">
              <a:buNone/>
            </a:pPr>
            <a:r>
              <a:rPr lang="ru-RU" sz="1800" dirty="0"/>
              <a:t>- </a:t>
            </a:r>
            <a:r>
              <a:rPr lang="ru-RU" sz="1800" dirty="0">
                <a:solidFill>
                  <a:srgbClr val="FF0000"/>
                </a:solidFill>
              </a:rPr>
              <a:t>если выигрыш не превышает 4 тыс. руб</a:t>
            </a:r>
            <a:r>
              <a:rPr lang="ru-RU" sz="1800" dirty="0"/>
              <a:t>., то он не облагается НДФЛ. Раньше такой лимит действовал только для выигрышей в рекламных конкурсах, играх и т.п. ;</a:t>
            </a:r>
          </a:p>
          <a:p>
            <a:pPr marL="0" indent="0" algn="just">
              <a:buNone/>
            </a:pPr>
            <a:r>
              <a:rPr lang="ru-RU" sz="1800" dirty="0">
                <a:solidFill>
                  <a:srgbClr val="FF0000"/>
                </a:solidFill>
              </a:rPr>
              <a:t>- если выигрыш составляет от 4 тыс. руб. до 15 тыс. руб</a:t>
            </a:r>
            <a:r>
              <a:rPr lang="ru-RU" sz="1800" dirty="0"/>
              <a:t>., то человек должен сам уплатить НДФЛ с него;</a:t>
            </a:r>
          </a:p>
          <a:p>
            <a:pPr marL="0" indent="0" algn="just">
              <a:buNone/>
            </a:pPr>
            <a:r>
              <a:rPr lang="ru-RU" sz="1800" dirty="0"/>
              <a:t>- </a:t>
            </a:r>
            <a:r>
              <a:rPr lang="ru-RU" sz="1800" dirty="0">
                <a:solidFill>
                  <a:srgbClr val="FF0000"/>
                </a:solidFill>
              </a:rPr>
              <a:t>если выигрыш - 15 тыс. руб. и более</a:t>
            </a:r>
            <a:r>
              <a:rPr lang="ru-RU" sz="1800" dirty="0"/>
              <a:t>, НДФЛ должен исчислить налоговый агент (организатор лотереи или азартных игр). При этом выигрыш предварительно надо уменьшить на сумму ставки (интерактивной ставки) участника.</a:t>
            </a:r>
          </a:p>
          <a:p>
            <a:pPr marL="0" indent="0" algn="just">
              <a:buNone/>
            </a:pPr>
            <a:r>
              <a:rPr lang="ru-RU" sz="1800" dirty="0"/>
              <a:t>НДФЛ с выигрышей в азартных играх и лотереях надо считать по обычной ставке: </a:t>
            </a:r>
          </a:p>
          <a:p>
            <a:pPr marL="0" indent="0" algn="just">
              <a:buNone/>
            </a:pPr>
            <a:r>
              <a:rPr lang="ru-RU" sz="1800" dirty="0">
                <a:solidFill>
                  <a:srgbClr val="FF0000"/>
                </a:solidFill>
              </a:rPr>
              <a:t>13% - для налоговых резидентов и 30% - для нерезидентов.</a:t>
            </a:r>
          </a:p>
          <a:p>
            <a:pPr marL="0" indent="0" algn="just">
              <a:buNone/>
            </a:pPr>
            <a:r>
              <a:rPr lang="ru-RU" sz="1800" dirty="0">
                <a:solidFill>
                  <a:srgbClr val="FF0000"/>
                </a:solidFill>
                <a:effectLst>
                  <a:outerShdw blurRad="38100" dist="38100" dir="2700000" algn="tl">
                    <a:srgbClr val="000000">
                      <a:alpha val="43137"/>
                    </a:srgbClr>
                  </a:outerShdw>
                </a:effectLst>
              </a:rPr>
              <a:t>Азартная игра</a:t>
            </a:r>
            <a:r>
              <a:rPr lang="ru-RU" sz="1800" dirty="0"/>
              <a:t> - основанное на риске соглашение о выигрыше, заключенное участниками между собой либо с организатором азартной игры.</a:t>
            </a:r>
          </a:p>
          <a:p>
            <a:pPr marL="0" indent="0" algn="just">
              <a:buNone/>
            </a:pPr>
            <a:r>
              <a:rPr lang="ru-RU" sz="1800" dirty="0">
                <a:solidFill>
                  <a:srgbClr val="FF0000"/>
                </a:solidFill>
                <a:effectLst>
                  <a:outerShdw blurRad="38100" dist="38100" dir="2700000" algn="tl">
                    <a:srgbClr val="000000">
                      <a:alpha val="43137"/>
                    </a:srgbClr>
                  </a:outerShdw>
                </a:effectLst>
              </a:rPr>
              <a:t>Лотерея</a:t>
            </a:r>
            <a:r>
              <a:rPr lang="ru-RU" sz="1800" dirty="0"/>
              <a:t> - это игра, в которой оператор лотереи проводит розыгрыш призового фонда лотереи, а участник получает право на выигрыш, если будет признан выигравшим.</a:t>
            </a:r>
          </a:p>
          <a:p>
            <a:pPr marL="0" indent="0" algn="just">
              <a:buNone/>
            </a:pPr>
            <a:r>
              <a:rPr lang="ru-RU" sz="1800" dirty="0">
                <a:solidFill>
                  <a:srgbClr val="FF0000"/>
                </a:solidFill>
                <a:effectLst>
                  <a:outerShdw blurRad="38100" dist="38100" dir="2700000" algn="tl">
                    <a:srgbClr val="000000">
                      <a:alpha val="43137"/>
                    </a:srgbClr>
                  </a:outerShdw>
                </a:effectLst>
              </a:rPr>
              <a:t>Стимулирующая лотерея</a:t>
            </a:r>
            <a:r>
              <a:rPr lang="ru-RU" sz="1800" dirty="0"/>
              <a:t>, проводимая с целью рекламы товаров, работ, услуг (когда не требуется уплата денег за участие), собственно лотереей не является.  НДФЛ с выигрышей и призов от участия в стимулирующей лотерее (с суммы, превышающей 4 000 руб. в год) должен удерживать и перечислять в бюджет ее организатор. Причем НДФЛ считается по ставке</a:t>
            </a:r>
            <a:r>
              <a:rPr lang="ru-RU" sz="1800" dirty="0" smtClean="0"/>
              <a:t>: </a:t>
            </a:r>
            <a:r>
              <a:rPr lang="ru-RU" sz="1800" dirty="0" smtClean="0">
                <a:solidFill>
                  <a:srgbClr val="FF0000"/>
                </a:solidFill>
              </a:rPr>
              <a:t>35</a:t>
            </a:r>
            <a:r>
              <a:rPr lang="ru-RU" sz="1800" dirty="0">
                <a:solidFill>
                  <a:srgbClr val="FF0000"/>
                </a:solidFill>
              </a:rPr>
              <a:t>% для налоговых резидентов и 30% - для нерезидентов.</a:t>
            </a:r>
          </a:p>
          <a:p>
            <a:pPr marL="0" indent="0" algn="just">
              <a:buNone/>
            </a:pPr>
            <a:r>
              <a:rPr lang="ru-RU" sz="1800" dirty="0"/>
              <a:t> </a:t>
            </a:r>
          </a:p>
        </p:txBody>
      </p:sp>
    </p:spTree>
    <p:extLst>
      <p:ext uri="{BB962C8B-B14F-4D97-AF65-F5344CB8AC3E}">
        <p14:creationId xmlns:p14="http://schemas.microsoft.com/office/powerpoint/2010/main" val="297666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down)">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ipe(down)">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wipe(down)">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wipe(down)">
                                      <p:cBhvr>
                                        <p:cTn id="52" dur="5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wipe(down)">
                                      <p:cBhvr>
                                        <p:cTn id="5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84650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txBody>
          <a:bodyPr>
            <a:normAutofit fontScale="70000" lnSpcReduction="20000"/>
          </a:bodyPr>
          <a:lstStyle/>
          <a:p>
            <a:endParaRPr lang="ru-RU" dirty="0" smtClean="0"/>
          </a:p>
          <a:p>
            <a:pPr marL="0" indent="0">
              <a:buNone/>
            </a:pPr>
            <a:r>
              <a:rPr lang="ru-RU" dirty="0" smtClean="0"/>
              <a:t>С </a:t>
            </a:r>
            <a:r>
              <a:rPr lang="ru-RU" dirty="0"/>
              <a:t>2021 года к дорогостоящему лечению в стоматологии отнесены медицинские услуги по ортопедическому лечению населения с врожденными и приобретенными дефектами зубов, зубных рядов, альвеолярных отростков, челюстей с опорой на зубные имплантаты при отсутствии условий для традиционного зубного протезирования (значительная атрофия или дефекты косной ткани челюстей).</a:t>
            </a:r>
          </a:p>
          <a:p>
            <a:pPr marL="0" indent="0" algn="ctr">
              <a:buNone/>
            </a:pPr>
            <a:endParaRPr lang="ru-RU" dirty="0" smtClean="0">
              <a:solidFill>
                <a:srgbClr val="FF0000"/>
              </a:solidFill>
            </a:endParaRPr>
          </a:p>
          <a:p>
            <a:pPr marL="0" indent="0" algn="ctr">
              <a:buNone/>
            </a:pPr>
            <a:r>
              <a:rPr lang="ru-RU" dirty="0" smtClean="0">
                <a:solidFill>
                  <a:srgbClr val="FF0000"/>
                </a:solidFill>
              </a:rPr>
              <a:t>Является </a:t>
            </a:r>
            <a:r>
              <a:rPr lang="ru-RU" dirty="0">
                <a:solidFill>
                  <a:srgbClr val="FF0000"/>
                </a:solidFill>
              </a:rPr>
              <a:t>ли имплантация зубов дорогостоящим лечением?</a:t>
            </a:r>
          </a:p>
          <a:p>
            <a:pPr marL="0" indent="0">
              <a:buNone/>
            </a:pPr>
            <a:r>
              <a:rPr lang="ru-RU" dirty="0"/>
              <a:t>Если при имплантации зубов выполняются условия для отнесения данных медицинских услуг к дорогостоящим видам лечения, в справке будет указан код услуги 2 (дорогостоящее лечение в стоматологии) и налогоплательщик будет иметь право на получение налогового вычета на сумму фактически произведенных расходов.</a:t>
            </a:r>
          </a:p>
          <a:p>
            <a:pPr marL="0" indent="0" algn="ctr">
              <a:buNone/>
            </a:pPr>
            <a:endParaRPr lang="ru-RU" dirty="0" smtClean="0">
              <a:solidFill>
                <a:srgbClr val="FF0000"/>
              </a:solidFill>
            </a:endParaRPr>
          </a:p>
          <a:p>
            <a:pPr marL="0" indent="0" algn="ctr">
              <a:buNone/>
            </a:pPr>
            <a:r>
              <a:rPr lang="ru-RU" dirty="0" smtClean="0">
                <a:solidFill>
                  <a:srgbClr val="FF0000"/>
                </a:solidFill>
              </a:rPr>
              <a:t>Является </a:t>
            </a:r>
            <a:r>
              <a:rPr lang="ru-RU" dirty="0">
                <a:solidFill>
                  <a:srgbClr val="FF0000"/>
                </a:solidFill>
              </a:rPr>
              <a:t>ли установка </a:t>
            </a:r>
            <a:r>
              <a:rPr lang="ru-RU" dirty="0" err="1">
                <a:solidFill>
                  <a:srgbClr val="FF0000"/>
                </a:solidFill>
              </a:rPr>
              <a:t>брекетов</a:t>
            </a:r>
            <a:r>
              <a:rPr lang="ru-RU" dirty="0">
                <a:solidFill>
                  <a:srgbClr val="FF0000"/>
                </a:solidFill>
              </a:rPr>
              <a:t> дорогостоящим лечением?</a:t>
            </a:r>
          </a:p>
          <a:p>
            <a:pPr marL="0" indent="0">
              <a:buNone/>
            </a:pPr>
            <a:r>
              <a:rPr lang="ru-RU" dirty="0"/>
              <a:t>В настоящий момент установка </a:t>
            </a:r>
            <a:r>
              <a:rPr lang="ru-RU" dirty="0" err="1"/>
              <a:t>брекетов</a:t>
            </a:r>
            <a:r>
              <a:rPr lang="ru-RU" dirty="0"/>
              <a:t> не относится к дорогостоящему лечению код услуги 2 в стоматологии. Хотя </a:t>
            </a:r>
            <a:r>
              <a:rPr lang="ru-RU" dirty="0" err="1"/>
              <a:t>брекеты</a:t>
            </a:r>
            <a:r>
              <a:rPr lang="ru-RU" dirty="0"/>
              <a:t> стоят довольно дорого, но законодатель не включил их в перечень дорогостоящего лечения для 3 НДФЛ. Поэтому в справке об оплате медицинских услуг будет проставлен код 1, а не код 2 </a:t>
            </a:r>
            <a:endParaRPr lang="ru-RU" dirty="0" smtClean="0"/>
          </a:p>
          <a:p>
            <a:pPr marL="0" indent="0" algn="r">
              <a:buNone/>
            </a:pPr>
            <a:r>
              <a:rPr lang="ru-RU" dirty="0" smtClean="0"/>
              <a:t>(</a:t>
            </a:r>
            <a:r>
              <a:rPr lang="ru-RU" dirty="0"/>
              <a:t>Письмо УФНС РФ по г. Москве от 19.08.2010 г. № 20-14/4/087724@).</a:t>
            </a:r>
          </a:p>
          <a:p>
            <a:endParaRPr lang="ru-RU" dirty="0"/>
          </a:p>
        </p:txBody>
      </p:sp>
    </p:spTree>
    <p:extLst>
      <p:ext uri="{BB962C8B-B14F-4D97-AF65-F5344CB8AC3E}">
        <p14:creationId xmlns:p14="http://schemas.microsoft.com/office/powerpoint/2010/main" val="827314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down)">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wipe(down)">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wipe(down)">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808" y="1"/>
            <a:ext cx="912919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851156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txBody>
          <a:bodyPr>
            <a:normAutofit fontScale="77500" lnSpcReduction="20000"/>
          </a:bodyPr>
          <a:lstStyle/>
          <a:p>
            <a:r>
              <a:rPr lang="ru-RU" b="1" dirty="0">
                <a:solidFill>
                  <a:srgbClr val="000000"/>
                </a:solidFill>
                <a:latin typeface="helvetica"/>
                <a:hlinkClick r:id="rId2"/>
              </a:rPr>
              <a:t>&lt;Информация&gt; ФНС России "Изменились условия налогообложения дорогостоящих легковых автомобилей"</a:t>
            </a:r>
            <a:endParaRPr lang="ru-RU" dirty="0">
              <a:solidFill>
                <a:srgbClr val="000000"/>
              </a:solidFill>
              <a:latin typeface="helvetica"/>
            </a:endParaRPr>
          </a:p>
          <a:p>
            <a:r>
              <a:rPr lang="ru-RU" b="1" dirty="0">
                <a:solidFill>
                  <a:srgbClr val="000000"/>
                </a:solidFill>
                <a:latin typeface="helvetica"/>
              </a:rPr>
              <a:t>С 2022 года отменены повышающие коэффициенты при расчете налога в отношении легковых автомобилей стоимостью до 10 млн рублей</a:t>
            </a:r>
            <a:endParaRPr lang="ru-RU" dirty="0">
              <a:solidFill>
                <a:srgbClr val="000000"/>
              </a:solidFill>
              <a:latin typeface="helvetica"/>
            </a:endParaRPr>
          </a:p>
          <a:p>
            <a:r>
              <a:rPr lang="ru-RU" dirty="0">
                <a:solidFill>
                  <a:srgbClr val="000000"/>
                </a:solidFill>
                <a:latin typeface="helvetica"/>
              </a:rPr>
              <a:t>За налоговые периоды, включая 2021 год, налогообложение с применением повышающих коэффициентов применяется к легковым автомобилям средней стоимостью от 3 млн руб.</a:t>
            </a:r>
          </a:p>
          <a:p>
            <a:r>
              <a:rPr lang="ru-RU" dirty="0">
                <a:solidFill>
                  <a:srgbClr val="000000"/>
                </a:solidFill>
                <a:latin typeface="helvetica"/>
              </a:rPr>
              <a:t>Перечень таких автомобилей ежегодно формируется </a:t>
            </a:r>
            <a:r>
              <a:rPr lang="ru-RU" dirty="0" err="1">
                <a:solidFill>
                  <a:srgbClr val="000000"/>
                </a:solidFill>
                <a:latin typeface="helvetica"/>
              </a:rPr>
              <a:t>Минпромторгом</a:t>
            </a:r>
            <a:r>
              <a:rPr lang="ru-RU" dirty="0">
                <a:solidFill>
                  <a:srgbClr val="000000"/>
                </a:solidFill>
                <a:latin typeface="helvetica"/>
              </a:rPr>
              <a:t> России.</a:t>
            </a:r>
          </a:p>
          <a:p>
            <a:r>
              <a:rPr lang="ru-RU" dirty="0">
                <a:solidFill>
                  <a:srgbClr val="000000"/>
                </a:solidFill>
                <a:latin typeface="helvetica"/>
              </a:rPr>
              <a:t>Опубликованный </a:t>
            </a:r>
            <a:r>
              <a:rPr lang="ru-RU" dirty="0" err="1">
                <a:solidFill>
                  <a:srgbClr val="000000"/>
                </a:solidFill>
                <a:latin typeface="helvetica"/>
              </a:rPr>
              <a:t>Минпромторгом</a:t>
            </a:r>
            <a:r>
              <a:rPr lang="ru-RU" dirty="0">
                <a:solidFill>
                  <a:srgbClr val="000000"/>
                </a:solidFill>
                <a:latin typeface="helvetica"/>
              </a:rPr>
              <a:t> России для 2022 года перечень применяется только в отношении легковых автомобилей средней стоимостью от 10 млн руб.</a:t>
            </a:r>
          </a:p>
          <a:p>
            <a:r>
              <a:rPr lang="ru-RU" dirty="0">
                <a:solidFill>
                  <a:srgbClr val="000000"/>
                </a:solidFill>
                <a:latin typeface="helvetica"/>
              </a:rPr>
              <a:t>В 2022 году организации - владельцы таких автомобилей уплачивают авансовые платежи по транспортному налогу с учетом коэффициента 3.</a:t>
            </a:r>
          </a:p>
          <a:p>
            <a:endParaRPr lang="ru-RU" dirty="0"/>
          </a:p>
        </p:txBody>
      </p:sp>
    </p:spTree>
    <p:extLst>
      <p:ext uri="{BB962C8B-B14F-4D97-AF65-F5344CB8AC3E}">
        <p14:creationId xmlns:p14="http://schemas.microsoft.com/office/powerpoint/2010/main" val="1479837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027" t="13628" b="5552"/>
          <a:stretch/>
        </p:blipFill>
        <p:spPr bwMode="auto">
          <a:xfrm>
            <a:off x="0" y="23242"/>
            <a:ext cx="9144000" cy="6718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342017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1A74A14C-B41E-4B1F-ACD1-035CA9379B56}"/>
              </a:ext>
            </a:extLst>
          </p:cNvPr>
          <p:cNvSpPr>
            <a:spLocks noGrp="1"/>
          </p:cNvSpPr>
          <p:nvPr>
            <p:ph idx="1"/>
          </p:nvPr>
        </p:nvSpPr>
        <p:spPr>
          <a:xfrm>
            <a:off x="0" y="0"/>
            <a:ext cx="9144000" cy="6858000"/>
          </a:xfrm>
        </p:spPr>
        <p:txBody>
          <a:bodyPr/>
          <a:lstStyle/>
          <a:p>
            <a:pPr marL="0" indent="0" algn="ctr">
              <a:buNone/>
            </a:pPr>
            <a:r>
              <a:rPr lang="ru-RU" sz="1800" b="1" dirty="0">
                <a:solidFill>
                  <a:srgbClr val="FF0000"/>
                </a:solidFill>
                <a:effectLst/>
                <a:latin typeface="Helvetica" panose="020B0604020202020204" pitchFamily="34" charset="0"/>
                <a:ea typeface="Times New Roman" panose="02020603050405020304" pitchFamily="18" charset="0"/>
              </a:rPr>
              <a:t>Утилизация автомобиля: ФНС рассказала, какие документы нужны, чтобы транспортный налог не </a:t>
            </a:r>
            <a:r>
              <a:rPr lang="ru-RU" sz="1800" b="1" dirty="0" smtClean="0">
                <a:solidFill>
                  <a:srgbClr val="FF0000"/>
                </a:solidFill>
                <a:effectLst/>
                <a:latin typeface="Helvetica" panose="020B0604020202020204" pitchFamily="34" charset="0"/>
                <a:ea typeface="Times New Roman" panose="02020603050405020304" pitchFamily="18" charset="0"/>
              </a:rPr>
              <a:t>начисляли</a:t>
            </a:r>
          </a:p>
          <a:p>
            <a:endParaRPr lang="ru-RU" sz="1800" b="1" dirty="0">
              <a:solidFill>
                <a:srgbClr val="000000"/>
              </a:solidFill>
              <a:latin typeface="Helvetica" panose="020B0604020202020204" pitchFamily="34" charset="0"/>
              <a:ea typeface="Times New Roman" panose="02020603050405020304" pitchFamily="18" charset="0"/>
            </a:endParaRPr>
          </a:p>
          <a:p>
            <a:pPr marL="0" indent="0">
              <a:buNone/>
            </a:pPr>
            <a:endParaRPr lang="ru-RU" sz="1800" b="1" dirty="0">
              <a:solidFill>
                <a:srgbClr val="000000"/>
              </a:solidFill>
              <a:latin typeface="Helvetica" panose="020B0604020202020204" pitchFamily="34" charset="0"/>
              <a:ea typeface="Times New Roman" panose="02020603050405020304" pitchFamily="18" charset="0"/>
            </a:endParaRPr>
          </a:p>
          <a:p>
            <a:pPr marL="0" indent="0">
              <a:buNone/>
            </a:pPr>
            <a:r>
              <a:rPr lang="ru-RU" sz="2400" dirty="0">
                <a:latin typeface="Times New Roman" panose="02020603050405020304" pitchFamily="18" charset="0"/>
                <a:ea typeface="Times New Roman" panose="02020603050405020304" pitchFamily="18" charset="0"/>
              </a:rPr>
              <a:t>Налоговики напомнили, что транспортный налог не начисляют с 1-го числа месяца гибели или уничтожения автомобиля. </a:t>
            </a:r>
            <a:endParaRPr lang="ru-RU" sz="2400" dirty="0" smtClean="0">
              <a:latin typeface="Times New Roman" panose="02020603050405020304" pitchFamily="18" charset="0"/>
              <a:ea typeface="Times New Roman" panose="02020603050405020304" pitchFamily="18" charset="0"/>
            </a:endParaRPr>
          </a:p>
          <a:p>
            <a:pPr marL="0" indent="0">
              <a:buNone/>
            </a:pPr>
            <a:r>
              <a:rPr lang="ru-RU" sz="2400" dirty="0" smtClean="0">
                <a:latin typeface="Times New Roman" panose="02020603050405020304" pitchFamily="18" charset="0"/>
                <a:ea typeface="Times New Roman" panose="02020603050405020304" pitchFamily="18" charset="0"/>
              </a:rPr>
              <a:t>Если </a:t>
            </a:r>
            <a:r>
              <a:rPr lang="ru-RU" sz="2400" dirty="0">
                <a:latin typeface="Times New Roman" panose="02020603050405020304" pitchFamily="18" charset="0"/>
                <a:ea typeface="Times New Roman" panose="02020603050405020304" pitchFamily="18" charset="0"/>
              </a:rPr>
              <a:t>по воле собственника транспортное средство утилизировали, то для снятия его с учета владелец должен подать в ГИБДД вместе с заявлением свидетельство (акт) об утилизации, которое подтверждает уничтожение. Иных оснований прекратить регистрацию автомобиля в таких обстоятельствах нет. Значит, этот же документ будет основанием больше не начислять транспортный налог.</a:t>
            </a:r>
          </a:p>
          <a:p>
            <a:pPr marL="0" indent="0">
              <a:buNone/>
            </a:pPr>
            <a:endParaRPr lang="ru-RU" sz="2400" dirty="0" smtClean="0">
              <a:latin typeface="Times New Roman" panose="02020603050405020304" pitchFamily="18" charset="0"/>
              <a:ea typeface="Times New Roman" panose="02020603050405020304" pitchFamily="18" charset="0"/>
            </a:endParaRPr>
          </a:p>
          <a:p>
            <a:pPr marL="0" indent="0" algn="r">
              <a:buNone/>
            </a:pPr>
            <a:endParaRPr lang="ru-RU" sz="1800" i="1" dirty="0" smtClean="0">
              <a:solidFill>
                <a:srgbClr val="FF0000"/>
              </a:solidFill>
              <a:effectLst/>
              <a:latin typeface="Helvetica" panose="020B0604020202020204" pitchFamily="34" charset="0"/>
              <a:ea typeface="Times New Roman" panose="02020603050405020304" pitchFamily="18" charset="0"/>
            </a:endParaRPr>
          </a:p>
          <a:p>
            <a:pPr marL="0" indent="0" algn="r">
              <a:buNone/>
            </a:pPr>
            <a:r>
              <a:rPr lang="ru-RU" sz="1800" i="1" dirty="0" smtClean="0">
                <a:solidFill>
                  <a:srgbClr val="FF0000"/>
                </a:solidFill>
                <a:effectLst/>
                <a:latin typeface="Helvetica" panose="020B0604020202020204" pitchFamily="34" charset="0"/>
                <a:ea typeface="Times New Roman" panose="02020603050405020304" pitchFamily="18" charset="0"/>
              </a:rPr>
              <a:t>Документы</a:t>
            </a:r>
            <a:r>
              <a:rPr lang="ru-RU" sz="1800" i="1" dirty="0">
                <a:solidFill>
                  <a:srgbClr val="FF0000"/>
                </a:solidFill>
                <a:effectLst/>
                <a:latin typeface="Helvetica" panose="020B0604020202020204" pitchFamily="34" charset="0"/>
                <a:ea typeface="Times New Roman" panose="02020603050405020304" pitchFamily="18" charset="0"/>
              </a:rPr>
              <a:t>: </a:t>
            </a:r>
            <a:r>
              <a:rPr lang="ru-RU" sz="1800" i="1" u="sng" dirty="0">
                <a:solidFill>
                  <a:srgbClr val="FF0000"/>
                </a:solidFill>
                <a:effectLst/>
                <a:latin typeface="Helvetica" panose="020B0604020202020204" pitchFamily="34" charset="0"/>
                <a:ea typeface="Times New Roman" panose="02020603050405020304" pitchFamily="18" charset="0"/>
                <a:hlinkClick r:id="rId2" tooltip="«В соответствии с пунктом 3.1 статьи 362 Кодекса в отношении транспортного средства, прекратившего свое существование в связи с его гибелью или уничтожением, исчисление налога прекращается с 1-го числа месяца гибели или уничтожения такого объекта на основ"/>
              </a:rPr>
              <a:t>Письмо</a:t>
            </a:r>
            <a:r>
              <a:rPr lang="ru-RU" sz="1800" i="1" dirty="0">
                <a:solidFill>
                  <a:srgbClr val="FF0000"/>
                </a:solidFill>
                <a:effectLst/>
                <a:latin typeface="Helvetica" panose="020B0604020202020204" pitchFamily="34" charset="0"/>
                <a:ea typeface="Times New Roman" panose="02020603050405020304" pitchFamily="18" charset="0"/>
              </a:rPr>
              <a:t> ФНС России от 06.07.2021 N БС-4-21/9471@</a:t>
            </a:r>
            <a:endParaRPr lang="ru-RU" sz="1800" dirty="0">
              <a:solidFill>
                <a:srgbClr val="FF0000"/>
              </a:solidFill>
              <a:effectLst/>
              <a:latin typeface="Times New Roman" panose="02020603050405020304" pitchFamily="18" charset="0"/>
              <a:ea typeface="Times New Roman" panose="02020603050405020304" pitchFamily="18" charset="0"/>
            </a:endParaRPr>
          </a:p>
          <a:p>
            <a:endParaRPr lang="ru-RU" dirty="0"/>
          </a:p>
        </p:txBody>
      </p:sp>
    </p:spTree>
    <p:extLst>
      <p:ext uri="{BB962C8B-B14F-4D97-AF65-F5344CB8AC3E}">
        <p14:creationId xmlns:p14="http://schemas.microsoft.com/office/powerpoint/2010/main" val="326897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wipe(down)">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3"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818838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35974"/>
            <a:ext cx="9144000" cy="6822026"/>
          </a:xfrm>
        </p:spPr>
        <p:txBody>
          <a:bodyPr>
            <a:normAutofit fontScale="40000" lnSpcReduction="20000"/>
          </a:bodyPr>
          <a:lstStyle/>
          <a:p>
            <a:pPr marL="0" indent="0">
              <a:buNone/>
            </a:pPr>
            <a:r>
              <a:rPr lang="ru-RU" dirty="0">
                <a:solidFill>
                  <a:srgbClr val="FF0000"/>
                </a:solidFill>
              </a:rPr>
              <a:t>Письмо Федеральной налоговой службы от 22 февраля 2022 г. № БС-3-21/1577@ “О рассмотрении обращения”</a:t>
            </a:r>
          </a:p>
          <a:p>
            <a:pPr marL="0" indent="0">
              <a:buNone/>
            </a:pPr>
            <a:r>
              <a:rPr lang="ru-RU" dirty="0" smtClean="0"/>
              <a:t>Федеральная </a:t>
            </a:r>
            <a:r>
              <a:rPr lang="ru-RU" dirty="0"/>
              <a:t>налоговая служба рассмотрела обращение по вопросу исчисления налога на имущество физических лиц (далее - налог) и сообщает следующее.</a:t>
            </a:r>
          </a:p>
          <a:p>
            <a:pPr marL="0" indent="0">
              <a:buNone/>
            </a:pPr>
            <a:r>
              <a:rPr lang="ru-RU" dirty="0" smtClean="0"/>
              <a:t>В </a:t>
            </a:r>
            <a:r>
              <a:rPr lang="ru-RU" dirty="0"/>
              <a:t>соответствии с пунктом 8 статьи 408 </a:t>
            </a:r>
            <a:r>
              <a:rPr lang="ru-RU" dirty="0" smtClean="0"/>
              <a:t>НК РФ сумма </a:t>
            </a:r>
            <a:r>
              <a:rPr lang="ru-RU" dirty="0"/>
              <a:t>налога за первые три налоговых периода с начала применения порядка определения налоговой базы исходя из кадастровой стоимости объекта налогообложения исчисляется с учетом положений пункта 9 статьи 408 Кодекса по следующей формуле (далее - формула): Н = (Н1 - Н2) x К + Н2, где:</a:t>
            </a:r>
          </a:p>
          <a:p>
            <a:r>
              <a:rPr lang="ru-RU" dirty="0" smtClean="0"/>
              <a:t>Н </a:t>
            </a:r>
            <a:r>
              <a:rPr lang="ru-RU" dirty="0"/>
              <a:t>- сумма налога, подлежащая уплате;</a:t>
            </a:r>
          </a:p>
          <a:p>
            <a:r>
              <a:rPr lang="ru-RU" dirty="0" smtClean="0"/>
              <a:t>Н1 </a:t>
            </a:r>
            <a:r>
              <a:rPr lang="ru-RU" dirty="0"/>
              <a:t>- сумма налога, исчисленная в порядке, предусмотренном пунктом 1 статьи 408 Кодекса, исходя из налоговой базы, определенной в соответствии со статьей 403 Кодекса, без учета положений пунктов 4 - 6 статьи 408 Кодекса;</a:t>
            </a:r>
          </a:p>
          <a:p>
            <a:r>
              <a:rPr lang="ru-RU" dirty="0" smtClean="0"/>
              <a:t>Н2 </a:t>
            </a:r>
            <a:r>
              <a:rPr lang="ru-RU" dirty="0"/>
              <a:t>- сумма налога, исчисленная исходя из инвентаризационной стоимости объекта налогообложения (без учета положений пунктов 4 - 6 статьи 408 Кодекса) за последний налоговый период, в котором в отношении такого объекта налогообложения применялся порядок определения налоговой базы исходя из его инвентаризационной стоимости;</a:t>
            </a:r>
          </a:p>
          <a:p>
            <a:r>
              <a:rPr lang="ru-RU" dirty="0" smtClean="0"/>
              <a:t>К </a:t>
            </a:r>
            <a:r>
              <a:rPr lang="ru-RU" dirty="0"/>
              <a:t>- коэффициент, равный: 0,2 - применительно к первому налоговому периоду, в котором налоговая база определяется в соответствующем муниципальном образовании (городе федерального значения) в соответствии со статьей 403 Кодекса; 0,4 - применительно ко второму налоговому периоду, в котором налоговая база определяется в соответствующем муниципальном образовании (городе федерального значения) в соответствии со статьей 403 Кодекса; 0,6 - применительно к третьему налоговому периоду, в котором налоговая база определяется в соответствующем муниципальном образовании (городе федерального значения) в соответствии со статьей 403 Кодекса.</a:t>
            </a:r>
          </a:p>
          <a:p>
            <a:pPr marL="0" indent="0">
              <a:buNone/>
            </a:pPr>
            <a:r>
              <a:rPr lang="ru-RU" dirty="0" smtClean="0"/>
              <a:t>Начиная </a:t>
            </a:r>
            <a:r>
              <a:rPr lang="ru-RU" dirty="0"/>
              <a:t>с четвертого налогового периода, в котором налоговая база определяется в соответствующем муниципальном образовании (городе федерального значения) в соответствии со статьей 403 Кодекса, исчисление суммы налога производится в соответствии со статьей 408 Кодекса без учета вышеуказанных положений.</a:t>
            </a:r>
          </a:p>
          <a:p>
            <a:pPr marL="0" indent="0">
              <a:buNone/>
            </a:pPr>
            <a:r>
              <a:rPr lang="ru-RU" dirty="0" smtClean="0"/>
              <a:t>Учитывая</a:t>
            </a:r>
            <a:r>
              <a:rPr lang="ru-RU" dirty="0"/>
              <a:t>, что в составе формулы присутствует сумма налога, исчисленная исходя из инвентаризационной стоимости объекта налогообложения, обращаем внимание на следующее.</a:t>
            </a:r>
          </a:p>
          <a:p>
            <a:pPr marL="0" indent="0">
              <a:buNone/>
            </a:pPr>
            <a:r>
              <a:rPr lang="ru-RU" dirty="0" smtClean="0"/>
              <a:t>Определение </a:t>
            </a:r>
            <a:r>
              <a:rPr lang="ru-RU" dirty="0"/>
              <a:t>инвентаризационной стоимости строений и сооружений для целей налогообложения осуществлялось по восстановительной стоимости, уменьшенной на величину стоимостного выражения физического износа на момент оценки (пункт 3.2. Порядка оценки строений, помещений и сооружений, принадлежащих гражданам на праве собственности, утвержденного приказом Минстроя России от 04.04.1992 N 87 "Об утверждении Порядка оценки строений, помещений и сооружений, принадлежащих гражданам на праве собственности").</a:t>
            </a:r>
          </a:p>
          <a:p>
            <a:pPr marL="0" indent="0">
              <a:buNone/>
            </a:pPr>
            <a:r>
              <a:rPr lang="ru-RU" dirty="0" smtClean="0"/>
              <a:t>Указанные </a:t>
            </a:r>
            <a:r>
              <a:rPr lang="ru-RU" dirty="0"/>
              <a:t>вопросы, касающиеся оснований и порядка расчета инвентаризационной стоимости не относятся к компетенции ФНС России. Нарушений при исчислении указанного налога на выявлено.</a:t>
            </a:r>
          </a:p>
          <a:p>
            <a:pPr marL="0" indent="0">
              <a:buNone/>
            </a:pPr>
            <a:r>
              <a:rPr lang="ru-RU" dirty="0" smtClean="0"/>
              <a:t>Начиная </a:t>
            </a:r>
            <a:r>
              <a:rPr lang="ru-RU" dirty="0"/>
              <a:t>с 01.01.2020 определение налоговой базы по налогу исходя из инвентаризационной стоимости объектов налогообложения не производится (часть 3 статьи 5 Федерального закона от 04.10.2014 N 284-ФЗ "О внесении изменений в статьи 12 и 85 части первой и часть вторую Налогового кодекса Российской Федерации и признании утратившим силу Закона Российской Федерации "О налогах на имущество физических лиц").</a:t>
            </a:r>
          </a:p>
          <a:p>
            <a:pPr marL="0" indent="0">
              <a:buNone/>
            </a:pPr>
            <a:r>
              <a:rPr lang="ru-RU" dirty="0" smtClean="0"/>
              <a:t>С </a:t>
            </a:r>
            <a:r>
              <a:rPr lang="ru-RU" dirty="0"/>
              <a:t>01.01.2021 статья 404 Кодекса, предусматривающая использование инвентаризационной стоимости для определения налоговой базы, утратила </a:t>
            </a:r>
            <a:r>
              <a:rPr lang="ru-RU" dirty="0" smtClean="0"/>
              <a:t>силу</a:t>
            </a:r>
            <a:endParaRPr lang="ru-RU" dirty="0"/>
          </a:p>
        </p:txBody>
      </p:sp>
    </p:spTree>
    <p:extLst>
      <p:ext uri="{BB962C8B-B14F-4D97-AF65-F5344CB8AC3E}">
        <p14:creationId xmlns:p14="http://schemas.microsoft.com/office/powerpoint/2010/main" val="703017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down)">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wipe(down)">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wipe(down)">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wipe(down)">
                                      <p:cBhvr>
                                        <p:cTn id="6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A16D6CA4-5F69-4BE5-861F-C20B2A5DCDDF}"/>
              </a:ext>
            </a:extLst>
          </p:cNvPr>
          <p:cNvSpPr>
            <a:spLocks noGrp="1"/>
          </p:cNvSpPr>
          <p:nvPr>
            <p:ph idx="1"/>
          </p:nvPr>
        </p:nvSpPr>
        <p:spPr>
          <a:xfrm>
            <a:off x="108292" y="176465"/>
            <a:ext cx="8927431" cy="6681537"/>
          </a:xfrm>
        </p:spPr>
        <p:txBody>
          <a:bodyPr>
            <a:normAutofit fontScale="62500" lnSpcReduction="20000"/>
          </a:bodyPr>
          <a:lstStyle/>
          <a:p>
            <a:pPr marL="0" indent="0" algn="ctr">
              <a:buNone/>
            </a:pPr>
            <a:endParaRPr lang="ru-RU" b="1" i="0" dirty="0">
              <a:solidFill>
                <a:srgbClr val="FF0000"/>
              </a:solidFill>
              <a:effectLst/>
              <a:latin typeface="helvetica" panose="020B0604020202020204" pitchFamily="34" charset="0"/>
            </a:endParaRPr>
          </a:p>
          <a:p>
            <a:pPr marL="0" indent="0" algn="ctr">
              <a:buNone/>
            </a:pPr>
            <a:r>
              <a:rPr lang="ru-RU" b="1" i="0" dirty="0">
                <a:solidFill>
                  <a:srgbClr val="FF0000"/>
                </a:solidFill>
                <a:effectLst/>
                <a:latin typeface="helvetica" panose="020B0604020202020204" pitchFamily="34" charset="0"/>
              </a:rPr>
              <a:t>Налог на имущество физлиц </a:t>
            </a:r>
            <a:r>
              <a:rPr lang="ru-RU" b="1" i="0" dirty="0" smtClean="0">
                <a:solidFill>
                  <a:srgbClr val="FF0000"/>
                </a:solidFill>
                <a:effectLst/>
                <a:latin typeface="helvetica" panose="020B0604020202020204" pitchFamily="34" charset="0"/>
              </a:rPr>
              <a:t> 2022: </a:t>
            </a:r>
            <a:r>
              <a:rPr lang="ru-RU" b="1" i="0" dirty="0">
                <a:solidFill>
                  <a:srgbClr val="FF0000"/>
                </a:solidFill>
                <a:effectLst/>
                <a:latin typeface="helvetica" panose="020B0604020202020204" pitchFamily="34" charset="0"/>
              </a:rPr>
              <a:t>что нового?</a:t>
            </a:r>
          </a:p>
          <a:p>
            <a:pPr marL="0" indent="0" algn="ctr">
              <a:buNone/>
            </a:pPr>
            <a:endParaRPr lang="ru-RU" b="0" i="0" dirty="0">
              <a:solidFill>
                <a:srgbClr val="FF0000"/>
              </a:solidFill>
              <a:effectLst/>
              <a:latin typeface="helvetica" panose="020B0604020202020204" pitchFamily="34" charset="0"/>
            </a:endParaRPr>
          </a:p>
          <a:p>
            <a:pPr algn="l"/>
            <a:r>
              <a:rPr lang="ru-RU" b="0" i="0" dirty="0">
                <a:solidFill>
                  <a:srgbClr val="000000"/>
                </a:solidFill>
                <a:effectLst/>
                <a:latin typeface="helvetica" panose="020B0604020202020204" pitchFamily="34" charset="0"/>
              </a:rPr>
              <a:t>С </a:t>
            </a:r>
            <a:r>
              <a:rPr lang="ru-RU" b="0" i="0" dirty="0" smtClean="0">
                <a:solidFill>
                  <a:srgbClr val="000000"/>
                </a:solidFill>
                <a:effectLst/>
                <a:latin typeface="helvetica" panose="020B0604020202020204" pitchFamily="34" charset="0"/>
              </a:rPr>
              <a:t>2021 </a:t>
            </a:r>
            <a:r>
              <a:rPr lang="ru-RU" b="0" i="0" dirty="0">
                <a:solidFill>
                  <a:srgbClr val="000000"/>
                </a:solidFill>
                <a:effectLst/>
                <a:latin typeface="helvetica" panose="020B0604020202020204" pitchFamily="34" charset="0"/>
              </a:rPr>
              <a:t>года во всех регионах России налог на имущество физлиц исчисляется с кадастровой стоимости (завершился переход от применения инвентаризационной стоимости к кадастровой стоимости объектов в качестве налоговой базы по налогу на имущество);</a:t>
            </a:r>
          </a:p>
          <a:p>
            <a:pPr algn="l"/>
            <a:r>
              <a:rPr lang="ru-RU" b="0" i="0" dirty="0">
                <a:solidFill>
                  <a:srgbClr val="000000"/>
                </a:solidFill>
                <a:effectLst/>
                <a:latin typeface="helvetica" panose="020B0604020202020204" pitchFamily="34" charset="0"/>
              </a:rPr>
              <a:t>Установлен понижающий коэффициент, применяемый при расчете налога начиная с 2020 года. Так, для объекта, образованного начиная с четвертого года применения в регионе кадастровой стоимости, сумма налога подлежит уплате с учетом коэффициента 0,6 применительно к первому налоговому периоду. Правило не применяется при исчислении налога для объектов, включенных в перечень, определяемый в соответствии с п. 7 ст. 378.2 НК РФ, а также предусмотренных </a:t>
            </a:r>
            <a:r>
              <a:rPr lang="ru-RU" b="0" i="0" dirty="0" err="1">
                <a:solidFill>
                  <a:srgbClr val="000000"/>
                </a:solidFill>
                <a:effectLst/>
                <a:latin typeface="helvetica" panose="020B0604020202020204" pitchFamily="34" charset="0"/>
              </a:rPr>
              <a:t>абз</a:t>
            </a:r>
            <a:r>
              <a:rPr lang="ru-RU" b="0" i="0" dirty="0">
                <a:solidFill>
                  <a:srgbClr val="000000"/>
                </a:solidFill>
                <a:effectLst/>
                <a:latin typeface="helvetica" panose="020B0604020202020204" pitchFamily="34" charset="0"/>
              </a:rPr>
              <a:t>. 2 п. 10 ст. 378.2 НК РФ (исключение - гаражи и </a:t>
            </a:r>
            <a:r>
              <a:rPr lang="ru-RU" b="0" i="0" dirty="0" err="1">
                <a:solidFill>
                  <a:srgbClr val="000000"/>
                </a:solidFill>
                <a:effectLst/>
                <a:latin typeface="helvetica" panose="020B0604020202020204" pitchFamily="34" charset="0"/>
              </a:rPr>
              <a:t>машино</a:t>
            </a:r>
            <a:r>
              <a:rPr lang="ru-RU" b="0" i="0" dirty="0">
                <a:solidFill>
                  <a:srgbClr val="000000"/>
                </a:solidFill>
                <a:effectLst/>
                <a:latin typeface="helvetica" panose="020B0604020202020204" pitchFamily="34" charset="0"/>
              </a:rPr>
              <a:t>-места, расположенные в таких объектах налогообложения);</a:t>
            </a:r>
          </a:p>
          <a:p>
            <a:pPr algn="l"/>
            <a:r>
              <a:rPr lang="ru-RU" b="0" i="0" dirty="0">
                <a:solidFill>
                  <a:srgbClr val="000000"/>
                </a:solidFill>
                <a:effectLst/>
                <a:latin typeface="helvetica" panose="020B0604020202020204" pitchFamily="34" charset="0"/>
              </a:rPr>
              <a:t>При наличии льготы по налогу пересчет сумм осуществляется с налогового периода, в котором возникло право на нее (ранее перерасчет суммы налога производился максимум за три налоговых периода);</a:t>
            </a:r>
          </a:p>
          <a:p>
            <a:pPr algn="l"/>
            <a:r>
              <a:rPr lang="ru-RU" b="0" i="0" dirty="0">
                <a:solidFill>
                  <a:srgbClr val="000000"/>
                </a:solidFill>
                <a:effectLst/>
                <a:latin typeface="helvetica" panose="020B0604020202020204" pitchFamily="34" charset="0"/>
              </a:rPr>
              <a:t>Установлена процедура рассмотрения заявления о гибели или уничтожении объекта налогообложения, по результатам которой налогоплательщику направляется уведомление о прекращении исчисления налога.</a:t>
            </a:r>
          </a:p>
          <a:p>
            <a:endParaRPr lang="ru-RU" dirty="0"/>
          </a:p>
        </p:txBody>
      </p:sp>
    </p:spTree>
    <p:extLst>
      <p:ext uri="{BB962C8B-B14F-4D97-AF65-F5344CB8AC3E}">
        <p14:creationId xmlns:p14="http://schemas.microsoft.com/office/powerpoint/2010/main" val="3388272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953" y="12940"/>
            <a:ext cx="9155953" cy="6845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46028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16632"/>
            <a:ext cx="8229600" cy="1143000"/>
          </a:xfrm>
        </p:spPr>
        <p:txBody>
          <a:bodyPr>
            <a:normAutofit fontScale="90000"/>
          </a:bodyPr>
          <a:lstStyle/>
          <a:p>
            <a:r>
              <a:rPr lang="ru-RU" dirty="0"/>
              <a:t>Есть </a:t>
            </a:r>
            <a:r>
              <a:rPr lang="ru-RU" b="1" dirty="0">
                <a:solidFill>
                  <a:srgbClr val="FF0000"/>
                </a:solidFill>
              </a:rPr>
              <a:t>ТРИ</a:t>
            </a:r>
            <a:r>
              <a:rPr lang="ru-RU" dirty="0"/>
              <a:t> способа вернуть налог:</a:t>
            </a:r>
            <a:br>
              <a:rPr lang="ru-RU" dirty="0"/>
            </a:br>
            <a:endParaRPr lang="ru-RU" dirty="0"/>
          </a:p>
        </p:txBody>
      </p:sp>
      <p:sp>
        <p:nvSpPr>
          <p:cNvPr id="3" name="Объект 2"/>
          <p:cNvSpPr>
            <a:spLocks noGrp="1"/>
          </p:cNvSpPr>
          <p:nvPr>
            <p:ph idx="1"/>
          </p:nvPr>
        </p:nvSpPr>
        <p:spPr>
          <a:xfrm>
            <a:off x="0" y="1196752"/>
            <a:ext cx="9144000" cy="5301208"/>
          </a:xfrm>
        </p:spPr>
        <p:txBody>
          <a:bodyPr>
            <a:normAutofit/>
          </a:bodyPr>
          <a:lstStyle/>
          <a:p>
            <a:r>
              <a:rPr lang="ru-RU" dirty="0" smtClean="0">
                <a:solidFill>
                  <a:srgbClr val="FF0000"/>
                </a:solidFill>
              </a:rPr>
              <a:t>Подождать </a:t>
            </a:r>
            <a:r>
              <a:rPr lang="ru-RU" dirty="0">
                <a:solidFill>
                  <a:srgbClr val="FF0000"/>
                </a:solidFill>
              </a:rPr>
              <a:t>год и подать декларацию</a:t>
            </a:r>
            <a:r>
              <a:rPr lang="ru-RU" dirty="0"/>
              <a:t>. Для этого нужно весь год отдавать свои деньги в бюджет, потом заполнять бумаги и ждать четыре месяца.</a:t>
            </a:r>
          </a:p>
          <a:p>
            <a:r>
              <a:rPr lang="ru-RU" dirty="0">
                <a:solidFill>
                  <a:srgbClr val="FF0000"/>
                </a:solidFill>
              </a:rPr>
              <a:t>У работодателя в текущем году. </a:t>
            </a:r>
            <a:r>
              <a:rPr lang="ru-RU" dirty="0"/>
              <a:t>Для этого нужно получить уведомление о праве на вычет. И можно не платить НДФЛ сразу же, не дожидаясь следующего года</a:t>
            </a:r>
            <a:r>
              <a:rPr lang="ru-RU" dirty="0" smtClean="0"/>
              <a:t>.</a:t>
            </a:r>
          </a:p>
          <a:p>
            <a:r>
              <a:rPr lang="ru-RU" dirty="0"/>
              <a:t>Подождать </a:t>
            </a:r>
            <a:r>
              <a:rPr lang="ru-RU" dirty="0" smtClean="0"/>
              <a:t>год  и </a:t>
            </a:r>
            <a:r>
              <a:rPr lang="ru-RU" dirty="0" smtClean="0">
                <a:solidFill>
                  <a:srgbClr val="FF0000"/>
                </a:solidFill>
              </a:rPr>
              <a:t>воспользоваться упрощённым порядком получения вычетов</a:t>
            </a:r>
          </a:p>
          <a:p>
            <a:endParaRPr lang="ru-RU" dirty="0" smtClean="0"/>
          </a:p>
          <a:p>
            <a:endParaRPr lang="ru-RU" dirty="0"/>
          </a:p>
        </p:txBody>
      </p:sp>
    </p:spTree>
    <p:extLst>
      <p:ext uri="{BB962C8B-B14F-4D97-AF65-F5344CB8AC3E}">
        <p14:creationId xmlns:p14="http://schemas.microsoft.com/office/powerpoint/2010/main" val="3604466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88" y="0"/>
            <a:ext cx="9148487" cy="7318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85233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9144000" cy="1143000"/>
          </a:xfrm>
        </p:spPr>
        <p:txBody>
          <a:bodyPr>
            <a:normAutofit fontScale="90000"/>
          </a:bodyPr>
          <a:lstStyle/>
          <a:p>
            <a:r>
              <a:rPr lang="ru-RU" sz="4000" b="1" dirty="0">
                <a:solidFill>
                  <a:srgbClr val="FF0000"/>
                </a:solidFill>
              </a:rPr>
              <a:t>Чек-лист для вычета через работодателя</a:t>
            </a:r>
            <a:r>
              <a:rPr lang="ru-RU" dirty="0"/>
              <a:t/>
            </a:r>
            <a:br>
              <a:rPr lang="ru-RU" dirty="0"/>
            </a:br>
            <a:endParaRPr lang="ru-RU" dirty="0"/>
          </a:p>
        </p:txBody>
      </p:sp>
      <p:sp>
        <p:nvSpPr>
          <p:cNvPr id="3" name="Объект 2"/>
          <p:cNvSpPr>
            <a:spLocks noGrp="1"/>
          </p:cNvSpPr>
          <p:nvPr>
            <p:ph idx="1"/>
          </p:nvPr>
        </p:nvSpPr>
        <p:spPr>
          <a:xfrm>
            <a:off x="0" y="1600206"/>
            <a:ext cx="9144000" cy="5257794"/>
          </a:xfrm>
        </p:spPr>
        <p:txBody>
          <a:bodyPr>
            <a:normAutofit/>
          </a:bodyPr>
          <a:lstStyle/>
          <a:p>
            <a:pPr marL="0" indent="0">
              <a:buNone/>
            </a:pPr>
            <a:endParaRPr lang="ru-RU" dirty="0"/>
          </a:p>
          <a:p>
            <a:r>
              <a:rPr lang="ru-RU" dirty="0"/>
              <a:t>Вы работаете по трудовому договору.</a:t>
            </a:r>
          </a:p>
          <a:p>
            <a:r>
              <a:rPr lang="ru-RU" dirty="0"/>
              <a:t>Платите НДФЛ по ставке 13%.</a:t>
            </a:r>
          </a:p>
          <a:p>
            <a:r>
              <a:rPr lang="ru-RU" dirty="0"/>
              <a:t>У вас есть право на вычет именно в текущем году.</a:t>
            </a:r>
          </a:p>
          <a:p>
            <a:r>
              <a:rPr lang="ru-RU" dirty="0"/>
              <a:t>Налоговая </a:t>
            </a:r>
            <a:r>
              <a:rPr lang="ru-RU" dirty="0" smtClean="0"/>
              <a:t>инспекция подтвердила </a:t>
            </a:r>
            <a:r>
              <a:rPr lang="ru-RU" dirty="0"/>
              <a:t>это </a:t>
            </a:r>
            <a:r>
              <a:rPr lang="ru-RU" dirty="0" smtClean="0"/>
              <a:t>право.</a:t>
            </a:r>
            <a:endParaRPr lang="ru-RU" dirty="0"/>
          </a:p>
        </p:txBody>
      </p:sp>
    </p:spTree>
    <p:extLst>
      <p:ext uri="{BB962C8B-B14F-4D97-AF65-F5344CB8AC3E}">
        <p14:creationId xmlns:p14="http://schemas.microsoft.com/office/powerpoint/2010/main" val="4276092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04664"/>
            <a:ext cx="8229600" cy="1143000"/>
          </a:xfrm>
        </p:spPr>
        <p:txBody>
          <a:bodyPr>
            <a:normAutofit fontScale="90000"/>
          </a:bodyPr>
          <a:lstStyle/>
          <a:p>
            <a:r>
              <a:rPr lang="ru-RU" dirty="0">
                <a:solidFill>
                  <a:srgbClr val="FF0000"/>
                </a:solidFill>
              </a:rPr>
              <a:t>Какие вычеты можно получать у работодателя</a:t>
            </a:r>
            <a:br>
              <a:rPr lang="ru-RU" dirty="0">
                <a:solidFill>
                  <a:srgbClr val="FF0000"/>
                </a:solidFill>
              </a:rPr>
            </a:br>
            <a:endParaRPr lang="ru-RU" dirty="0">
              <a:solidFill>
                <a:srgbClr val="FF0000"/>
              </a:solidFill>
            </a:endParaRPr>
          </a:p>
        </p:txBody>
      </p:sp>
      <p:sp>
        <p:nvSpPr>
          <p:cNvPr id="3" name="Объект 2"/>
          <p:cNvSpPr>
            <a:spLocks noGrp="1"/>
          </p:cNvSpPr>
          <p:nvPr>
            <p:ph idx="1"/>
          </p:nvPr>
        </p:nvSpPr>
        <p:spPr>
          <a:xfrm>
            <a:off x="0" y="1484784"/>
            <a:ext cx="9144000" cy="5373216"/>
          </a:xfrm>
        </p:spPr>
        <p:txBody>
          <a:bodyPr>
            <a:normAutofit/>
          </a:bodyPr>
          <a:lstStyle/>
          <a:p>
            <a:r>
              <a:rPr lang="ru-RU" dirty="0" smtClean="0"/>
              <a:t>Имущественный </a:t>
            </a:r>
            <a:r>
              <a:rPr lang="ru-RU" dirty="0"/>
              <a:t>вычет при покупке или строительстве </a:t>
            </a:r>
            <a:r>
              <a:rPr lang="ru-RU" dirty="0" smtClean="0"/>
              <a:t>жилья</a:t>
            </a:r>
            <a:endParaRPr lang="ru-RU" dirty="0"/>
          </a:p>
          <a:p>
            <a:r>
              <a:rPr lang="ru-RU" dirty="0"/>
              <a:t>Вычет с процентов по </a:t>
            </a:r>
            <a:r>
              <a:rPr lang="ru-RU" dirty="0" smtClean="0"/>
              <a:t>ипотеке</a:t>
            </a:r>
            <a:endParaRPr lang="ru-RU" dirty="0"/>
          </a:p>
          <a:p>
            <a:r>
              <a:rPr lang="ru-RU" dirty="0"/>
              <a:t>Вычет по расходам на лечение и обучение.</a:t>
            </a:r>
          </a:p>
          <a:p>
            <a:r>
              <a:rPr lang="ru-RU" dirty="0" smtClean="0"/>
              <a:t>Страхование </a:t>
            </a:r>
            <a:r>
              <a:rPr lang="ru-RU" dirty="0"/>
              <a:t>жизни, </a:t>
            </a:r>
            <a:r>
              <a:rPr lang="ru-RU" dirty="0" smtClean="0"/>
              <a:t>ДМС</a:t>
            </a:r>
          </a:p>
          <a:p>
            <a:r>
              <a:rPr lang="ru-RU" dirty="0" smtClean="0"/>
              <a:t>Физкультурно-оздоровительные </a:t>
            </a:r>
            <a:r>
              <a:rPr lang="ru-RU" dirty="0" smtClean="0"/>
              <a:t>услуги</a:t>
            </a:r>
            <a:endParaRPr lang="en-US" dirty="0" smtClean="0"/>
          </a:p>
          <a:p>
            <a:r>
              <a:rPr lang="ru-RU" dirty="0" smtClean="0"/>
              <a:t>Вычет </a:t>
            </a:r>
            <a:r>
              <a:rPr lang="ru-RU" dirty="0"/>
              <a:t>по взносам на </a:t>
            </a:r>
            <a:r>
              <a:rPr lang="ru-RU" dirty="0">
                <a:solidFill>
                  <a:srgbClr val="FF0000"/>
                </a:solidFill>
              </a:rPr>
              <a:t>негосударственное пенсионное страхование, накопительную часть пенсии</a:t>
            </a:r>
          </a:p>
          <a:p>
            <a:endParaRPr lang="ru-RU" dirty="0"/>
          </a:p>
        </p:txBody>
      </p:sp>
    </p:spTree>
    <p:extLst>
      <p:ext uri="{BB962C8B-B14F-4D97-AF65-F5344CB8AC3E}">
        <p14:creationId xmlns:p14="http://schemas.microsoft.com/office/powerpoint/2010/main" val="1296488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down)">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txBody>
          <a:bodyPr>
            <a:normAutofit fontScale="55000" lnSpcReduction="20000"/>
          </a:bodyPr>
          <a:lstStyle/>
          <a:p>
            <a:pPr marL="0" indent="0" algn="ctr">
              <a:buNone/>
            </a:pPr>
            <a:r>
              <a:rPr lang="ru-RU" sz="3800" b="1" dirty="0">
                <a:solidFill>
                  <a:srgbClr val="FF0000"/>
                </a:solidFill>
              </a:rPr>
              <a:t>Если в текущем году возникло право на налоговый вычет, сотрудник должен действовать по алгоритму:    </a:t>
            </a:r>
          </a:p>
          <a:p>
            <a:endParaRPr lang="ru-RU" sz="3800" b="1" dirty="0"/>
          </a:p>
          <a:p>
            <a:r>
              <a:rPr lang="ru-RU" dirty="0"/>
              <a:t>Шаг 1. Собрать документы для подтверждения права на вычет: договор купли-продажи имущества, договор и выписки по оплате обучения и т.п.</a:t>
            </a:r>
          </a:p>
          <a:p>
            <a:endParaRPr lang="ru-RU" dirty="0"/>
          </a:p>
          <a:p>
            <a:r>
              <a:rPr lang="ru-RU" dirty="0"/>
              <a:t>Шаг 2. Предоставить в ФНС пакет документов вместе с заявлением о подтверждении права вычета — через личный кабинет налогоплательщика, лично или по почте</a:t>
            </a:r>
            <a:r>
              <a:rPr lang="ru-RU" dirty="0" smtClean="0"/>
              <a:t>.</a:t>
            </a:r>
          </a:p>
          <a:p>
            <a:r>
              <a:rPr lang="ru-RU" dirty="0"/>
              <a:t>Шаг 3. Ожидать в течение 30 календарных дней, пока инспекция проверит документы.</a:t>
            </a:r>
          </a:p>
          <a:p>
            <a:endParaRPr lang="ru-RU" dirty="0"/>
          </a:p>
          <a:p>
            <a:r>
              <a:rPr lang="ru-RU" dirty="0"/>
              <a:t>Шаг 4. Получить Уведомление о подтверждении права на вычет в ФНС</a:t>
            </a:r>
            <a:r>
              <a:rPr lang="ru-RU" dirty="0" smtClean="0"/>
              <a:t>.</a:t>
            </a:r>
            <a:r>
              <a:rPr lang="ru-RU" dirty="0"/>
              <a:t> </a:t>
            </a:r>
            <a:endParaRPr lang="ru-RU" dirty="0" smtClean="0"/>
          </a:p>
          <a:p>
            <a:r>
              <a:rPr lang="ru-RU" dirty="0" smtClean="0"/>
              <a:t>С </a:t>
            </a:r>
            <a:r>
              <a:rPr lang="ru-RU" dirty="0"/>
              <a:t>2022 года инспекция сама направит работодателю подтверждение права налогоплательщика на имущественный и социальный налоговый вычет (Федеральный закон от 20.04.2021 № 100-ФЗ). Такое же уведомление сотрудник получит в личном кабинете на сайте ФНС, а при отсутствии доступа к личному кабинету — по почте заказным письмом.</a:t>
            </a:r>
          </a:p>
          <a:p>
            <a:endParaRPr lang="ru-RU" dirty="0"/>
          </a:p>
          <a:p>
            <a:r>
              <a:rPr lang="ru-RU" dirty="0"/>
              <a:t>Шаг 5. Заполнить заявление о предоставлении вычета в свободной форме и передать в бухгалтерию, уведомление о подтверждении права на вычет налоговая направит сама.</a:t>
            </a:r>
          </a:p>
          <a:p>
            <a:endParaRPr lang="ru-RU" dirty="0"/>
          </a:p>
          <a:p>
            <a:r>
              <a:rPr lang="ru-RU" b="1" dirty="0">
                <a:solidFill>
                  <a:srgbClr val="FF0000"/>
                </a:solidFill>
              </a:rPr>
              <a:t>Важно!</a:t>
            </a:r>
            <a:r>
              <a:rPr lang="ru-RU" dirty="0"/>
              <a:t> Для получения стандартного вычета (например, на ребенка) достаточно написать заявление работодателю с приложением свидетельства о рождении и других подтверждающих документов. Обращаться в ФНС и предоставлять уведомлений не нужно.</a:t>
            </a:r>
          </a:p>
        </p:txBody>
      </p:sp>
    </p:spTree>
    <p:extLst>
      <p:ext uri="{BB962C8B-B14F-4D97-AF65-F5344CB8AC3E}">
        <p14:creationId xmlns:p14="http://schemas.microsoft.com/office/powerpoint/2010/main" val="3683639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wipe(down)">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wipe(down)">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wipe(down)">
                                      <p:cBhvr>
                                        <p:cTn id="37" dur="500"/>
                                        <p:tgtEl>
                                          <p:spTgt spid="3">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12" end="12"/>
                                            </p:txEl>
                                          </p:spTgt>
                                        </p:tgtEl>
                                        <p:attrNameLst>
                                          <p:attrName>style.visibility</p:attrName>
                                        </p:attrNameLst>
                                      </p:cBhvr>
                                      <p:to>
                                        <p:strVal val="visible"/>
                                      </p:to>
                                    </p:set>
                                    <p:animEffect transition="in" filter="wipe(down)">
                                      <p:cBhvr>
                                        <p:cTn id="42"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3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8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0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4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341</TotalTime>
  <Words>4485</Words>
  <Application>Microsoft Office PowerPoint</Application>
  <PresentationFormat>Экран (4:3)</PresentationFormat>
  <Paragraphs>315</Paragraphs>
  <Slides>49</Slides>
  <Notes>0</Notes>
  <HiddenSlides>0</HiddenSlides>
  <MMClips>0</MMClips>
  <ScaleCrop>false</ScaleCrop>
  <HeadingPairs>
    <vt:vector size="4" baseType="variant">
      <vt:variant>
        <vt:lpstr>Тема</vt:lpstr>
      </vt:variant>
      <vt:variant>
        <vt:i4>8</vt:i4>
      </vt:variant>
      <vt:variant>
        <vt:lpstr>Заголовки слайдов</vt:lpstr>
      </vt:variant>
      <vt:variant>
        <vt:i4>49</vt:i4>
      </vt:variant>
    </vt:vector>
  </HeadingPairs>
  <TitlesOfParts>
    <vt:vector size="57" baseType="lpstr">
      <vt:lpstr>3_Тема Office</vt:lpstr>
      <vt:lpstr>1_Тема Office</vt:lpstr>
      <vt:lpstr>4_Тема Office</vt:lpstr>
      <vt:lpstr>6_Тема Office</vt:lpstr>
      <vt:lpstr>8_Тема Office</vt:lpstr>
      <vt:lpstr>10_Тема Office</vt:lpstr>
      <vt:lpstr>14_Тема Office</vt:lpstr>
      <vt:lpstr>2_Тема Office</vt:lpstr>
      <vt:lpstr>Презентация PowerPoint</vt:lpstr>
      <vt:lpstr>Презентация PowerPoint</vt:lpstr>
      <vt:lpstr>Презентация PowerPoint</vt:lpstr>
      <vt:lpstr>Выигрыши в азартных играх и лотереях </vt:lpstr>
      <vt:lpstr>Есть ТРИ способа вернуть налог: </vt:lpstr>
      <vt:lpstr>Презентация PowerPoint</vt:lpstr>
      <vt:lpstr>Чек-лист для вычета через работодателя </vt:lpstr>
      <vt:lpstr>Какие вычеты можно получать у работодателя </vt:lpstr>
      <vt:lpstr>Презентация PowerPoint</vt:lpstr>
      <vt:lpstr>Презентация PowerPoint</vt:lpstr>
      <vt:lpstr>Презентация PowerPoint</vt:lpstr>
      <vt:lpstr>Пример</vt:lpstr>
      <vt:lpstr>Презентация PowerPoint</vt:lpstr>
      <vt:lpstr>АЛГОРИТМ УПРОЩЕННОГО ПОРЯДКА ПРЕДОСТАВЛЕНИЯ ВЫЧЕТОВ В 2022 ГОДУ: </vt:lpstr>
      <vt:lpstr>Презентация PowerPoint</vt:lpstr>
      <vt:lpstr>Информация от 23 марта 2022 года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10 тысяч Р пенсионерам: как понимать</vt:lpstr>
      <vt:lpstr>Презентация PowerPoint</vt:lpstr>
      <vt:lpstr>В России может появиться налоговый вычет за аренду жилья </vt:lpstr>
      <vt:lpstr>Презентация PowerPoint</vt:lpstr>
      <vt:lpstr>Если вы еще не определились</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Asus</dc:creator>
  <cp:lastModifiedBy>Asus</cp:lastModifiedBy>
  <cp:revision>24</cp:revision>
  <dcterms:created xsi:type="dcterms:W3CDTF">2022-05-24T06:35:07Z</dcterms:created>
  <dcterms:modified xsi:type="dcterms:W3CDTF">2022-05-26T07:06:25Z</dcterms:modified>
</cp:coreProperties>
</file>