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4" r:id="rId2"/>
  </p:sldMasterIdLst>
  <p:notesMasterIdLst>
    <p:notesMasterId r:id="rId27"/>
  </p:notesMasterIdLst>
  <p:sldIdLst>
    <p:sldId id="256" r:id="rId3"/>
    <p:sldId id="297" r:id="rId4"/>
    <p:sldId id="292" r:id="rId5"/>
    <p:sldId id="334" r:id="rId6"/>
    <p:sldId id="337" r:id="rId7"/>
    <p:sldId id="338" r:id="rId8"/>
    <p:sldId id="339" r:id="rId9"/>
    <p:sldId id="341" r:id="rId10"/>
    <p:sldId id="355" r:id="rId11"/>
    <p:sldId id="356" r:id="rId12"/>
    <p:sldId id="343" r:id="rId13"/>
    <p:sldId id="324" r:id="rId14"/>
    <p:sldId id="342" r:id="rId15"/>
    <p:sldId id="344" r:id="rId16"/>
    <p:sldId id="345" r:id="rId17"/>
    <p:sldId id="327" r:id="rId18"/>
    <p:sldId id="346" r:id="rId19"/>
    <p:sldId id="325" r:id="rId20"/>
    <p:sldId id="347" r:id="rId21"/>
    <p:sldId id="351" r:id="rId22"/>
    <p:sldId id="348" r:id="rId23"/>
    <p:sldId id="349" r:id="rId24"/>
    <p:sldId id="350" r:id="rId25"/>
    <p:sldId id="321" r:id="rId26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宋体" panose="02010600030101010101" pitchFamily="2" charset="-122"/>
      <p:regular r:id="rId36"/>
    </p:embeddedFont>
    <p:embeddedFont>
      <p:font typeface="Impact" panose="020B0806030902050204" pitchFamily="34" charset="0"/>
      <p:regular r:id="rId37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2993" userDrawn="1">
          <p15:clr>
            <a:srgbClr val="A4A3A4"/>
          </p15:clr>
        </p15:guide>
        <p15:guide id="4" orient="horz" pos="17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577B4"/>
    <a:srgbClr val="000000"/>
    <a:srgbClr val="230036"/>
    <a:srgbClr val="460046"/>
    <a:srgbClr val="660033"/>
    <a:srgbClr val="00212E"/>
    <a:srgbClr val="990099"/>
    <a:srgbClr val="91ECFB"/>
    <a:srgbClr val="37B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3899" autoAdjust="0"/>
  </p:normalViewPr>
  <p:slideViewPr>
    <p:cSldViewPr snapToGrid="0">
      <p:cViewPr varScale="1">
        <p:scale>
          <a:sx n="111" d="100"/>
          <a:sy n="111" d="100"/>
        </p:scale>
        <p:origin x="682" y="77"/>
      </p:cViewPr>
      <p:guideLst>
        <p:guide orient="horz" pos="1665"/>
        <p:guide pos="2880"/>
        <p:guide pos="2993"/>
        <p:guide orient="horz" pos="17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56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0FE180F-B9AC-4CBA-B376-7202B10AFDB6}" type="datetimeFigureOut">
              <a:rPr lang="zh-CN" altLang="en-US"/>
              <a:pPr>
                <a:defRPr/>
              </a:pPr>
              <a:t>2023/12/27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D8DD64E-849B-46BF-80FE-C7DCBAEFE6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60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https://images.unsplash.com/photo-1528818955841-a7f1425131b5?ixlib=rb-1.2.1&amp;ixid=eyJhcHBfaWQiOjEyMDd9&amp;auto=format&amp;fit=crop&amp;w=1189&amp;q=80</a:t>
            </a:r>
          </a:p>
          <a:p>
            <a:pPr eaLnBrk="1" hangingPunct="1">
              <a:spcBef>
                <a:spcPct val="0"/>
              </a:spcBef>
            </a:pPr>
            <a:endParaRPr lang="en-US" altLang="zh-CN" dirty="0"/>
          </a:p>
          <a:p>
            <a:pPr eaLnBrk="1" hangingPunct="1">
              <a:spcBef>
                <a:spcPct val="0"/>
              </a:spcBef>
            </a:pPr>
            <a:r>
              <a:rPr lang="en-US" altLang="zh-CN" dirty="0"/>
              <a:t>https://images.unsplash.com/photo-1465101162946-4377e57745c3?ixlib=rb-1.2.1&amp;ixid=eyJhcHBfaWQiOjEyMDd9&amp;auto=format&amp;fit=crop&amp;w=1057&amp;q=80</a:t>
            </a: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78B0FB-98FC-479E-B2A9-21871468B7A8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11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98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678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https://images.unsplash.com/photo-1519389950473-47ba0277781c?ixlib=rb-1.2.1&amp;ixid=eyJhcHBfaWQiOjEyMDd9&amp;auto=format&amp;fit=crop&amp;w=1050&amp;q=80</a:t>
            </a:r>
          </a:p>
          <a:p>
            <a:endParaRPr lang="en-US" altLang="zh-CN" dirty="0"/>
          </a:p>
          <a:p>
            <a:r>
              <a:rPr lang="en-US" altLang="zh-CN" dirty="0"/>
              <a:t>https://images.unsplash.com/photo-1460925895917-afdab827c52f?ixlib=rb-1.2.1&amp;ixid=eyJhcHBfaWQiOjEyMDd9&amp;auto=format&amp;fit=crop&amp;w=1002&amp;q=80</a:t>
            </a:r>
          </a:p>
          <a:p>
            <a:endParaRPr lang="en-US" altLang="zh-CN" dirty="0"/>
          </a:p>
          <a:p>
            <a:r>
              <a:rPr lang="en-US" altLang="zh-CN" dirty="0"/>
              <a:t>https://images.unsplash.com/photo-1520607162513-77705c0f0d4a?ixlib=rb-1.2.1&amp;ixid=eyJhcHBfaWQiOjEyMDd9&amp;auto=format&amp;fit=crop&amp;w=1049&amp;q=80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420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535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982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464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356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256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984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167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https://images.unsplash.com/photo-1454165804606-c3d57bc86b40?ixlib=rb-1.2.1&amp;ixid=eyJhcHBfaWQiOjEyMDd9&amp;auto=format&amp;fit=crop&amp;w=1050&amp;q=80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822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29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52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427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417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99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19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04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51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47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029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741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52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1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73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393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751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748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048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737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939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96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50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80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597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328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273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679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11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053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536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566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022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437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6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555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256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470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单击添加标题文字</a:t>
            </a: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812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005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97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3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39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69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59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34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28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4BB6-AF8C-4759-BC77-8EF02726547B}" type="datetimeFigureOut">
              <a:rPr lang="zh-CN" altLang="en-US" smtClean="0"/>
              <a:t>2023/12/27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AD430-7F73-44D4-8FCD-C1F780B8A2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62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jpe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1.jp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2.jp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47.jpeg"/><Relationship Id="rId5" Type="http://schemas.openxmlformats.org/officeDocument/2006/relationships/image" Target="../media/image45.jpeg"/><Relationship Id="rId10" Type="http://schemas.openxmlformats.org/officeDocument/2006/relationships/image" Target="../media/image4.jpg"/><Relationship Id="rId4" Type="http://schemas.openxmlformats.org/officeDocument/2006/relationships/image" Target="../media/image44.jpe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21.jp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4.jpg"/><Relationship Id="rId4" Type="http://schemas.openxmlformats.org/officeDocument/2006/relationships/image" Target="../media/image15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848" y="339502"/>
            <a:ext cx="2980482" cy="2983718"/>
          </a:xfrm>
          <a:prstGeom prst="rect">
            <a:avLst/>
          </a:prstGeom>
        </p:spPr>
      </p:pic>
      <p:pic>
        <p:nvPicPr>
          <p:cNvPr id="4" name="图片 3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848" y="339502"/>
            <a:ext cx="2980482" cy="2983718"/>
          </a:xfrm>
          <a:prstGeom prst="rect">
            <a:avLst/>
          </a:prstGeom>
        </p:spPr>
      </p:pic>
      <p:sp>
        <p:nvSpPr>
          <p:cNvPr id="11901" name="椭圆 1190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5698827" y="3044272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06" name="椭圆 5505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6291595" y="3044272"/>
            <a:ext cx="123825" cy="123825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3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07" name="椭圆 550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5173281" y="3191118"/>
            <a:ext cx="164078" cy="16407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09" name="椭圆 550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8422789" y="3626197"/>
            <a:ext cx="116880" cy="116880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0" name="椭圆 5509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8725495" y="3578081"/>
            <a:ext cx="90488" cy="9048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1" name="椭圆 551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8698606" y="3007738"/>
            <a:ext cx="65462" cy="6546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2" name="椭圆 551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8100392" y="3087544"/>
            <a:ext cx="58738" cy="58737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3" name="椭圆 551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2370211" y="3699650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14" name="椭圆 5513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2913037" y="3674919"/>
            <a:ext cx="122238" cy="122237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08" name="椭圆 5507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4535339" y="3308206"/>
            <a:ext cx="80963" cy="80963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5" name="椭圆 5514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1993868" y="2920352"/>
            <a:ext cx="164078" cy="16407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874" name="Freeform 2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 bwMode="auto">
          <a:xfrm>
            <a:off x="3967014" y="1872697"/>
            <a:ext cx="87313" cy="123825"/>
          </a:xfrm>
          <a:custGeom>
            <a:avLst/>
            <a:gdLst>
              <a:gd name="T0" fmla="*/ 0 w 23"/>
              <a:gd name="T1" fmla="*/ 0 h 33"/>
              <a:gd name="T2" fmla="*/ 23 w 23"/>
              <a:gd name="T3" fmla="*/ 33 h 33"/>
              <a:gd name="T4" fmla="*/ 0 w 23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0"/>
                </a:moveTo>
                <a:cubicBezTo>
                  <a:pt x="7" y="12"/>
                  <a:pt x="14" y="23"/>
                  <a:pt x="23" y="33"/>
                </a:cubicBezTo>
                <a:lnTo>
                  <a:pt x="0" y="0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75" name="Freeform 2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 bwMode="auto">
          <a:xfrm>
            <a:off x="1884695" y="1719119"/>
            <a:ext cx="87313" cy="123825"/>
          </a:xfrm>
          <a:custGeom>
            <a:avLst/>
            <a:gdLst>
              <a:gd name="T0" fmla="*/ 0 w 23"/>
              <a:gd name="T1" fmla="*/ 33 h 33"/>
              <a:gd name="T2" fmla="*/ 23 w 23"/>
              <a:gd name="T3" fmla="*/ 0 h 33"/>
              <a:gd name="T4" fmla="*/ 0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33"/>
                </a:moveTo>
                <a:cubicBezTo>
                  <a:pt x="9" y="23"/>
                  <a:pt x="16" y="12"/>
                  <a:pt x="23" y="0"/>
                </a:cubicBezTo>
                <a:lnTo>
                  <a:pt x="0" y="33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77" name="Freeform 24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 bwMode="auto">
          <a:xfrm>
            <a:off x="3923794" y="3582844"/>
            <a:ext cx="87313" cy="123825"/>
          </a:xfrm>
          <a:custGeom>
            <a:avLst/>
            <a:gdLst>
              <a:gd name="T0" fmla="*/ 23 w 23"/>
              <a:gd name="T1" fmla="*/ 0 h 33"/>
              <a:gd name="T2" fmla="*/ 0 w 23"/>
              <a:gd name="T3" fmla="*/ 33 h 33"/>
              <a:gd name="T4" fmla="*/ 23 w 23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23" y="0"/>
                </a:moveTo>
                <a:cubicBezTo>
                  <a:pt x="14" y="11"/>
                  <a:pt x="7" y="21"/>
                  <a:pt x="0" y="33"/>
                </a:cubicBezTo>
                <a:lnTo>
                  <a:pt x="23" y="0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78" name="Freeform 25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 bwMode="auto">
          <a:xfrm>
            <a:off x="1841475" y="3582844"/>
            <a:ext cx="87313" cy="123825"/>
          </a:xfrm>
          <a:custGeom>
            <a:avLst/>
            <a:gdLst>
              <a:gd name="T0" fmla="*/ 23 w 23"/>
              <a:gd name="T1" fmla="*/ 33 h 33"/>
              <a:gd name="T2" fmla="*/ 0 w 23"/>
              <a:gd name="T3" fmla="*/ 0 h 33"/>
              <a:gd name="T4" fmla="*/ 23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23" y="33"/>
                </a:moveTo>
                <a:cubicBezTo>
                  <a:pt x="16" y="21"/>
                  <a:pt x="9" y="11"/>
                  <a:pt x="0" y="0"/>
                </a:cubicBezTo>
                <a:lnTo>
                  <a:pt x="23" y="33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文本框 2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 bwMode="auto">
          <a:xfrm>
            <a:off x="2454980" y="510498"/>
            <a:ext cx="4592924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600" dirty="0" smtClean="0">
                <a:ln w="19050">
                  <a:solidFill>
                    <a:schemeClr val="bg1"/>
                  </a:solidFill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202</a:t>
            </a:r>
            <a:r>
              <a:rPr lang="ru-RU" altLang="zh-CN" sz="16600" dirty="0" smtClean="0">
                <a:ln w="19050">
                  <a:solidFill>
                    <a:schemeClr val="bg1"/>
                  </a:solidFill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3</a:t>
            </a:r>
            <a:endParaRPr lang="zh-CN" altLang="en-US" sz="16600" dirty="0">
              <a:ln w="19050">
                <a:solidFill>
                  <a:schemeClr val="bg1"/>
                </a:solidFill>
              </a:ln>
              <a:blipFill dpi="0" rotWithShape="1">
                <a:blip r:embed="rId8"/>
                <a:srcRect/>
                <a:stretch>
                  <a:fillRect/>
                </a:stretch>
              </a:blip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" name="文本框 5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3450844" y="3345898"/>
            <a:ext cx="22781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zh-CN" sz="3600" b="1" dirty="0" smtClean="0">
                <a:ln w="381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ТОП - 10</a:t>
            </a:r>
            <a:endParaRPr lang="zh-CN" altLang="en-US" sz="3600" b="1" dirty="0">
              <a:ln w="381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" name="TextBox 25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1003969" y="4029333"/>
            <a:ext cx="7111286" cy="307768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algn="ctr"/>
            <a:r>
              <a:rPr lang="ru-RU" altLang="zh-CN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itchFamily="34" charset="-122"/>
                <a:cs typeface="Arial" pitchFamily="34" charset="0"/>
              </a:rPr>
              <a:t>Волгоградская областная организация Общероссийского Профсоюза образования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 dirty="0"/>
          </a:p>
        </p:txBody>
      </p:sp>
      <p:pic>
        <p:nvPicPr>
          <p:cNvPr id="8" name="Mark Pride - River Flows In You (Original Mix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6472" y="-1507354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32" y="3939483"/>
            <a:ext cx="1821319" cy="1402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" y="4183217"/>
            <a:ext cx="838823" cy="740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75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062 L -0.00313 1.35802E-6 C -0.00296 -0.09908 -0.00313 -0.19815 -0.00243 -0.29599 C -0.00226 -0.31266 0.00034 -0.325 0.0026 -0.34043 C 0.00382 -0.34908 0.0059 -0.36605 0.00763 -0.37531 C 0.01041 -0.39136 0.01284 -0.4034 0.01666 -0.41729 C 0.01892 -0.425 0.02066 -0.43333 0.02343 -0.43951 C 0.02482 -0.44259 0.02621 -0.44506 0.0276 -0.44877 C 0.02882 -0.45124 0.02951 -0.45525 0.0309 -0.45772 C 0.0335 -0.46327 0.03611 -0.46883 0.03923 -0.47222 C 0.04027 -0.47346 0.04149 -0.47438 0.04253 -0.47624 C 0.04461 -0.48025 0.04618 -0.48488 0.04826 -0.48889 C 0.05 -0.49198 0.05173 -0.49475 0.05329 -0.49784 C 0.05729 -0.50679 0.05312 -0.50031 0.0559 -0.50895 C 0.05642 -0.51142 0.05746 -0.51296 0.05833 -0.51512 C 0.06197 -0.53796 0.06128 -0.52932 0.0592 -0.57099 C 0.05902 -0.57346 0.05798 -0.575 0.05746 -0.57685 C 0.05729 -0.57901 0.05729 -0.58179 0.05659 -0.58395 C 0.05572 -0.58735 0.05451 -0.59012 0.05329 -0.59321 C 0.05121 -0.59846 0.04947 -0.60216 0.0467 -0.60617 C 0.04444 -0.60926 0.04218 -0.61204 0.0401 -0.61543 C 0.03888 -0.61698 0.03784 -0.61914 0.03663 -0.62068 C 0.03541 -0.62222 0.03385 -0.62315 0.03246 -0.62408 C 0.02534 -0.63179 0.03159 -0.62809 0.0243 -0.63148 C 0.0217 -0.63519 0.02135 -0.63611 0.0184 -0.63858 C 0.01753 -0.63951 0.01666 -0.63982 0.01597 -0.64074 C 0.01562 -0.64259 0.01458 -0.64445 0.0151 -0.64599 C 0.01579 -0.64815 0.01736 -0.64815 0.0184 -0.64969 C 0.01961 -0.65124 0.02066 -0.6534 0.0217 -0.65525 L 0.025 -0.66296 " pathEditMode="relative" rAng="0" ptsTypes="AAAAAAAAAAAAAAAAAAAAAAAAAAAAAA">
                                      <p:cBhvr>
                                        <p:cTn id="41" dur="1250" fill="hold"/>
                                        <p:tgtEl>
                                          <p:spTgt spid="11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7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312 -0.00061 L -0.00312 -3.58025E-6 C -0.00312 -0.09907 0.02604 -0.06327 0.02674 -0.16172 C 0.0276 -0.21635 -0.00174 -0.28734 -0.00451 -0.30247 C -0.00746 -0.31759 0.00174 -0.33302 0.0026 -0.34043 C 0.00382 -0.34907 0.0059 -0.36605 0.00764 -0.37531 C 0.01042 -0.39135 0.01285 -0.4037 0.01667 -0.41728 C 0.01892 -0.42531 0.02066 -0.43333 0.02344 -0.4395 C 0.02483 -0.44321 0.02622 -0.44506 0.0276 -0.44876 C 0.02882 -0.45123 0.02951 -0.45586 0.0309 -0.45771 C 0.03351 -0.46389 0.03611 -0.46913 0.03924 -0.47284 C 0.04028 -0.47376 0.04149 -0.47438 0.04254 -0.47623 C 0.04462 -0.48024 0.04618 -0.48518 0.04826 -0.48889 L 0.0533 -0.49784 C 0.05729 -0.50679 0.05313 -0.50061 0.0559 -0.50956 C 0.05642 -0.51142 0.05747 -0.51296 0.05833 -0.51512 C 0.06198 -0.53827 0.06129 -0.52932 0.0592 -0.57098 C 0.05903 -0.57345 0.05799 -0.57469 0.05747 -0.57623 C 0.05729 -0.57901 0.05729 -0.58179 0.0566 -0.58364 C 0.05573 -0.58703 0.05451 -0.58981 0.0533 -0.59321 C 0.05122 -0.59784 0.04948 -0.60216 0.0467 -0.60586 L 0.0401 -0.61481 C 0.03889 -0.61666 0.03785 -0.61913 0.03663 -0.62037 C 0.03542 -0.62191 0.03385 -0.62284 0.03247 -0.62376 C 0.02535 -0.63179 0.0316 -0.62808 0.02431 -0.63086 C 0.0217 -0.63456 0.02135 -0.63611 0.0184 -0.63827 C 0.01754 -0.63919 0.01667 -0.63981 0.01597 -0.64074 C 0.01563 -0.64259 0.01458 -0.64444 0.0151 -0.64598 C 0.0158 -0.64814 0.01736 -0.64814 0.0184 -0.64969 C 0.01962 -0.65061 0.02066 -0.65339 0.0217 -0.65524 L 0.025 -0.66296 " pathEditMode="relative" rAng="0" ptsTypes="AAAAAAAAAAAAAAAAAAAAAAAAAAAAAAA">
                                      <p:cBhvr>
                                        <p:cTn id="43" dur="1500" fill="hold"/>
                                        <p:tgtEl>
                                          <p:spTgt spid="5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3308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7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312 -0.00062 L -0.00312 7.40741E-7 C -0.00312 -0.09907 -0.00312 -0.19815 -0.0026 -0.2963 C -0.00243 -0.31266 0.00035 -0.325 0.00261 -0.34043 C 0.00382 -0.34907 -0.02118 -0.3642 -0.01944 -0.37346 C -0.01666 -0.38951 0.00955 -0.40648 0.01667 -0.41728 C 0.02379 -0.4284 0.02066 -0.43333 0.02344 -0.43951 C 0.02483 -0.44321 0.02622 -0.44506 0.02761 -0.44877 C 0.02882 -0.45124 0.02952 -0.45586 0.03091 -0.45772 C 0.03351 -0.46389 0.03612 -0.46914 0.03924 -0.47284 C 0.04028 -0.47377 0.0415 -0.47438 0.04254 -0.47624 C 0.04462 -0.48025 0.04618 -0.48519 0.04827 -0.48889 C 0.04983 -0.49228 0.03177 -0.49167 0.03351 -0.49414 C 0.0375 -0.50309 0.05313 -0.50062 0.05591 -0.50957 C 0.05643 -0.51142 0.03143 -0.53735 0.0323 -0.53889 C 0.03594 -0.56235 0.06129 -0.52932 0.05921 -0.5713 C 0.05903 -0.57407 0.05799 -0.57593 0.05747 -0.57747 C 0.0573 -0.57932 0.0573 -0.5821 0.0566 -0.58488 C 0.05573 -0.58766 0.05452 -0.59105 0.0533 -0.59383 C 0.05122 -0.59907 0.04948 -0.60278 0.04671 -0.60648 L 0.04011 -0.61482 C 0.03889 -0.61667 0.03785 -0.61914 0.03664 -0.62037 C 0.03542 -0.62191 0.03386 -0.62284 0.03247 -0.62377 C 0.02535 -0.63179 0.0316 -0.62809 0.02431 -0.63086 C 0.02171 -0.63457 0.02136 -0.63611 0.01841 -0.63827 C 0.01754 -0.6392 0.01667 -0.63982 0.01598 -0.64074 C 0.01563 -0.64259 0.01459 -0.64445 0.01511 -0.64599 C 0.0158 -0.64815 0.01737 -0.64815 0.01841 -0.64969 C 0.01962 -0.65062 0.02066 -0.6534 0.02171 -0.65525 L 0.025 -0.66296 " pathEditMode="relative" rAng="0" ptsTypes="AAAAAAAAAAAAAAAAAAAAAAAAAAAAAA">
                                      <p:cBhvr>
                                        <p:cTn id="45" dur="1500" fill="hold"/>
                                        <p:tgtEl>
                                          <p:spTgt spid="5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-3308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062 L -0.00313 4.5679E-6 C -0.0033 -0.09908 -0.00313 -0.19815 -0.00382 -0.29599 C -0.004 -0.31266 -0.00608 -0.325 -0.00782 -0.34044 C -0.00886 -0.34908 -0.01059 -0.36605 -0.01198 -0.37531 C -0.01424 -0.39136 -0.01615 -0.4034 -0.01928 -0.41729 C -0.02119 -0.425 -0.02257 -0.43334 -0.02483 -0.43951 C -0.02605 -0.4426 -0.02709 -0.44507 -0.0283 -0.44877 C -0.02917 -0.45124 -0.02987 -0.45525 -0.03091 -0.45772 C -0.03316 -0.46328 -0.03525 -0.46883 -0.03768 -0.47223 C -0.03855 -0.47346 -0.03959 -0.47439 -0.04046 -0.47624 C -0.04219 -0.48025 -0.04341 -0.48488 -0.04514 -0.48889 C -0.04653 -0.49198 -0.04792 -0.49476 -0.04914 -0.49784 C -0.05244 -0.50679 -0.04914 -0.50031 -0.05139 -0.50896 C -0.05174 -0.51142 -0.05261 -0.51297 -0.0533 -0.51513 C -0.05625 -0.53797 -0.05573 -0.52933 -0.054 -0.5713 C -0.05382 -0.57377 -0.05296 -0.57531 -0.05261 -0.57717 C -0.05244 -0.57933 -0.05244 -0.5821 -0.05191 -0.58426 C -0.05122 -0.58766 -0.05018 -0.59044 -0.04914 -0.59352 C -0.04757 -0.59877 -0.04619 -0.60247 -0.04375 -0.60649 C -0.04202 -0.60957 -0.04011 -0.61235 -0.03837 -0.61575 C -0.0375 -0.61729 -0.03664 -0.61945 -0.03559 -0.62099 C -0.03455 -0.62254 -0.03334 -0.62346 -0.0323 -0.62439 C -0.02639 -0.63179 -0.0316 -0.62809 -0.02553 -0.63149 C -0.02344 -0.63519 -0.02309 -0.63612 -0.02084 -0.63858 C -0.02014 -0.63951 -0.01928 -0.63982 -0.01875 -0.64075 C -0.01858 -0.6426 -0.01771 -0.64445 -0.01806 -0.64599 C -0.01858 -0.64815 -0.01997 -0.64815 -0.02084 -0.6497 C -0.02171 -0.65124 -0.02257 -0.6534 -0.02344 -0.65525 L -0.02622 -0.66297 " pathEditMode="relative" rAng="0" ptsTypes="AAAAAAAAAAAAAAAAAAAAAAAAAAAAAA">
                                      <p:cBhvr>
                                        <p:cTn id="47" dur="1500" fill="hold"/>
                                        <p:tgtEl>
                                          <p:spTgt spid="5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3308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7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312 -0.00062 L -0.00312 2.46914E-6 C -0.00295 -0.09908 -0.00312 -0.19815 -0.00243 -0.29599 C -0.00226 -0.31266 0.00035 -0.325 0.0026 -0.34043 C 0.00382 -0.34908 0.0059 -0.36605 0.00764 -0.37531 C 0.01042 -0.39136 0.01285 -0.4034 0.01667 -0.41729 C 0.01892 -0.425 0.02066 -0.43334 0.02344 -0.43951 C 0.02483 -0.4426 0.02622 -0.44506 0.0276 -0.44877 C 0.02882 -0.45124 0.02951 -0.45525 0.0309 -0.45772 C 0.03351 -0.46327 0.03611 -0.46883 0.03924 -0.47222 C 0.04028 -0.47346 0.04149 -0.47439 0.04253 -0.47624 C 0.04462 -0.48025 0.04618 -0.48488 0.04826 -0.48889 C 0.05 -0.49198 0.05174 -0.49476 0.0533 -0.49784 C 0.05729 -0.50679 0.05313 -0.50031 0.0559 -0.50895 C 0.05642 -0.51142 0.05747 -0.51297 0.05833 -0.51482 C 0.06198 -0.53797 0.06128 -0.52932 0.0592 -0.5713 C 0.05903 -0.57377 0.05799 -0.57531 0.05747 -0.57716 C 0.05729 -0.57932 0.05729 -0.5821 0.0566 -0.58426 C 0.05573 -0.58766 0.05451 -0.59043 0.0533 -0.59352 C 0.05122 -0.59877 0.04948 -0.60247 0.0467 -0.60648 C 0.04444 -0.60957 0.04219 -0.61235 0.0401 -0.61574 C 0.03889 -0.61729 0.03785 -0.61945 0.03663 -0.62099 C 0.03542 -0.62253 0.03385 -0.62346 0.03247 -0.62439 C 0.02535 -0.6321 0.0316 -0.6284 0.02431 -0.63179 C 0.0217 -0.6355 0.02135 -0.63642 0.0184 -0.63889 C 0.01753 -0.63982 0.01667 -0.64013 0.01597 -0.64105 C 0.01563 -0.6429 0.01458 -0.64476 0.0151 -0.6463 C 0.0158 -0.64846 0.01736 -0.64846 0.0184 -0.65 C 0.01962 -0.65155 0.02066 -0.65371 0.0217 -0.65556 L 0.025 -0.66297 " pathEditMode="relative" rAng="0" ptsTypes="AAAAAAAAAAAAAAAAAAAAAAAAAAAAAA">
                                      <p:cBhvr>
                                        <p:cTn id="49" dur="1500" fill="hold"/>
                                        <p:tgtEl>
                                          <p:spTgt spid="5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7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13 -0.00062 L -0.00313 -4.93827E-7 C -0.00295 -0.09907 -0.00313 -0.19815 -0.00243 -0.29599 C -0.00226 -0.31265 0.00034 -0.325 0.0026 -0.34043 C 0.00382 -0.34907 0.0059 -0.36605 0.00764 -0.37531 C 0.01041 -0.39136 0.01284 -0.40339 0.01666 -0.41728 C 0.01892 -0.425 0.02066 -0.43333 0.02343 -0.43951 C 0.02482 -0.44259 0.02621 -0.44506 0.0276 -0.44876 C 0.02882 -0.45123 0.02951 -0.45525 0.0309 -0.45772 C 0.0335 -0.46327 0.03611 -0.46883 0.03923 -0.47222 C 0.04028 -0.47346 0.04149 -0.47438 0.04253 -0.47623 C 0.04462 -0.48025 0.04618 -0.48488 0.04826 -0.48889 C 0.05 -0.49197 0.05173 -0.49475 0.0533 -0.49784 C 0.05729 -0.50679 0.05312 -0.50031 0.0559 -0.50895 C 0.05642 -0.51142 0.05746 -0.51296 0.05833 -0.51481 C 0.06198 -0.53796 0.06128 -0.52932 0.0592 -0.5713 C 0.05903 -0.57376 0.05798 -0.57531 0.05746 -0.57716 C 0.05729 -0.57932 0.05729 -0.5821 0.05659 -0.58426 C 0.05573 -0.58765 0.05451 -0.59043 0.0533 -0.59352 C 0.05121 -0.59876 0.04948 -0.60247 0.0467 -0.60648 C 0.04444 -0.60957 0.04218 -0.61235 0.0401 -0.61574 C 0.03889 -0.61728 0.03784 -0.61944 0.03663 -0.62099 C 0.03541 -0.62253 0.03385 -0.62346 0.03246 -0.62438 C 0.02534 -0.6321 0.03159 -0.62839 0.0243 -0.63179 C 0.0217 -0.63549 0.02135 -0.63642 0.0184 -0.6392 C 0.01753 -0.63981 0.01666 -0.64012 0.01597 -0.64105 C 0.01562 -0.6429 0.01458 -0.64475 0.0151 -0.6463 C 0.0158 -0.64846 0.01736 -0.64846 0.0184 -0.65 C 0.01962 -0.65154 0.02066 -0.6537 0.0217 -0.65556 L 0.025 -0.66296 " pathEditMode="relative" rAng="0" ptsTypes="AAAAAAAAAAAAAAAAAAAAAAAAAAAAAA">
                                      <p:cBhvr>
                                        <p:cTn id="51" dur="1500" fill="hold"/>
                                        <p:tgtEl>
                                          <p:spTgt spid="5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97531E-6 L -4.72222E-6 0.00062 C -4.72222E-6 -0.09846 0.01459 -0.13611 0.01528 -0.23457 C 0.01546 -0.25093 0.0033 -0.32438 0.00573 -0.33982 C 0.00695 -0.34846 0.00903 -0.36543 0.01077 -0.37469 C 0.01355 -0.39074 0.01598 -0.40309 0.0198 -0.41667 C 0.02205 -0.42469 0.02379 -0.43272 0.02657 -0.43889 C 0.02796 -0.44229 0.02935 -0.44445 0.03073 -0.44815 C 0.03195 -0.45062 0.03264 -0.45494 0.03403 -0.4571 C 0.03664 -0.46296 0.03924 -0.46852 0.04237 -0.47192 C 0.04341 -0.47315 0.04462 -0.47377 0.04566 -0.47562 C 0.04775 -0.47963 0.04931 -0.48457 0.05139 -0.48827 L 0.05643 -0.49722 C 0.06042 -0.50617 0.05625 -0.5 0.05903 -0.50864 C 0.05955 -0.5108 0.0606 -0.51235 0.06146 -0.51451 C 0.06511 -0.53766 0.06441 -0.52871 0.06233 -0.57037 C 0.06216 -0.57284 0.06112 -0.57408 0.0606 -0.57593 C 0.06042 -0.5784 0.06042 -0.58117 0.05973 -0.58303 C 0.05886 -0.58642 0.05764 -0.5892 0.05643 -0.59259 C 0.05435 -0.59753 0.05261 -0.60155 0.04983 -0.60525 L 0.04323 -0.61482 C 0.04202 -0.61605 0.04098 -0.61852 0.03976 -0.61976 C 0.03855 -0.6213 0.03698 -0.62222 0.0356 -0.62315 C 0.02848 -0.63117 0.03473 -0.62747 0.02744 -0.63056 C 0.02483 -0.63426 0.02448 -0.6355 0.02153 -0.63766 C 0.02066 -0.63858 0.0198 -0.6392 0.0191 -0.64013 C 0.01875 -0.64198 0.01771 -0.64383 0.01823 -0.64537 C 0.01893 -0.64753 0.02049 -0.64753 0.02153 -0.64908 C 0.02275 -0.65031 0.02379 -0.65278 0.02483 -0.65463 L 0.02813 -0.66235 " pathEditMode="relative" rAng="0" ptsTypes="AAAAAAAAAAAAAAAAAAAAAAAAAAAAAA">
                                      <p:cBhvr>
                                        <p:cTn id="53" dur="1500" fill="hold"/>
                                        <p:tgtEl>
                                          <p:spTgt spid="5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7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0312 -0.00061 L -0.00312 -3.7037E-6 C -0.00295 -0.09907 -0.00312 -0.19814 -0.00243 -0.29598 C -0.00225 -0.31265 0.00035 -0.325 0.00261 -0.34043 C 0.00382 -0.34907 0.00591 -0.36605 0.00764 -0.3753 C 0.01042 -0.39135 0.01285 -0.40339 0.01667 -0.41728 C 0.01893 -0.425 0.02066 -0.43333 0.02344 -0.4395 C 0.02483 -0.44259 0.02622 -0.44506 0.02761 -0.44876 C 0.02882 -0.45123 0.02952 -0.45524 0.03091 -0.45771 C 0.03351 -0.46327 0.03612 -0.46882 0.03924 -0.47222 C 0.04028 -0.47345 0.0415 -0.47438 0.04254 -0.47623 C 0.04462 -0.48024 0.04619 -0.48487 0.04827 -0.48889 C 0.05001 -0.49197 0.05174 -0.49475 0.0533 -0.49784 C 0.0573 -0.50679 0.05313 -0.5003 0.05591 -0.50895 C 0.05643 -0.51142 0.05747 -0.51296 0.05834 -0.51512 C 0.06198 -0.53796 0.06129 -0.52932 0.05921 -0.57129 C 0.05903 -0.57376 0.05799 -0.5753 0.05747 -0.57716 C 0.0573 -0.57901 0.0573 -0.58179 0.0566 -0.58395 C 0.05573 -0.58734 0.05452 -0.59012 0.0533 -0.59321 C 0.05122 -0.59845 0.04948 -0.60216 0.04671 -0.60617 C 0.04445 -0.60926 0.04219 -0.61203 0.04011 -0.61543 C 0.03889 -0.61697 0.03785 -0.61913 0.03664 -0.62068 C 0.03542 -0.62222 0.03386 -0.62314 0.03247 -0.62407 C 0.02535 -0.63179 0.0316 -0.62808 0.02431 -0.63148 C 0.02171 -0.63518 0.02136 -0.63611 0.01841 -0.63858 C 0.01754 -0.6395 0.01667 -0.63981 0.01598 -0.64074 C 0.01563 -0.64259 0.01459 -0.64444 0.01511 -0.64598 C 0.0158 -0.64814 0.01737 -0.64814 0.01841 -0.64969 C 0.01962 -0.65123 0.02066 -0.65339 0.02171 -0.65524 L 0.02501 -0.66296 " pathEditMode="relative" rAng="0" ptsTypes="AAAAAAAAAAAAAAAAAAAAAAAAAAAAAA">
                                      <p:cBhvr>
                                        <p:cTn id="55" dur="1500" fill="hold"/>
                                        <p:tgtEl>
                                          <p:spTgt spid="5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7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313 -0.00062 L -0.00313 3.95062E-6 C -0.00295 -0.09908 -0.00313 -0.19815 -0.00243 -0.29599 C -0.00226 -0.31266 0.00035 -0.325 0.0026 -0.34044 C 0.00382 -0.34908 0.0059 -0.36605 0.00764 -0.37531 C 0.01042 -0.39136 0.01285 -0.4034 0.01667 -0.41729 C 0.01892 -0.425 0.02066 -0.43334 0.02344 -0.43951 C 0.02482 -0.4426 0.02621 -0.44507 0.0276 -0.44877 C 0.02882 -0.45124 0.02951 -0.45525 0.0309 -0.45772 C 0.03351 -0.46328 0.03611 -0.46883 0.03923 -0.47223 C 0.04028 -0.47346 0.04149 -0.47439 0.04253 -0.47624 C 0.04462 -0.48025 0.04618 -0.48488 0.04826 -0.48889 C 0.05 -0.49198 0.05173 -0.49476 0.0533 -0.49784 C 0.05729 -0.50679 0.05312 -0.50031 0.0559 -0.50895 C 0.05642 -0.51142 0.05746 -0.51297 0.05833 -0.51482 C 0.06198 -0.53797 0.06128 -0.52932 0.0592 -0.5713 C 0.05903 -0.57377 0.05798 -0.57531 0.05746 -0.57716 C 0.05729 -0.57932 0.05729 -0.5821 0.0566 -0.58426 C 0.05573 -0.58766 0.05451 -0.59044 0.0533 -0.59352 C 0.05121 -0.59877 0.04948 -0.60247 0.0467 -0.60649 C 0.04444 -0.60957 0.04219 -0.61235 0.0401 -0.61574 C 0.03889 -0.61729 0.03785 -0.61945 0.03663 -0.62099 C 0.03542 -0.62253 0.03385 -0.62346 0.03246 -0.62439 C 0.02535 -0.6321 0.0316 -0.6284 0.0243 -0.63179 C 0.0217 -0.6355 0.02135 -0.63642 0.0184 -0.63889 C 0.01753 -0.63982 0.01667 -0.64013 0.01597 -0.64105 C 0.01562 -0.64291 0.01458 -0.64476 0.0151 -0.6463 C 0.0158 -0.64846 0.01736 -0.64846 0.0184 -0.65 C 0.01962 -0.65155 0.02066 -0.65371 0.0217 -0.65556 L 0.025 -0.66297 " pathEditMode="relative" rAng="0" ptsTypes="AAAAAAAAAAAAAAAAAAAAAAAAAAAAAA">
                                      <p:cBhvr>
                                        <p:cTn id="57" dur="1500" fill="hold"/>
                                        <p:tgtEl>
                                          <p:spTgt spid="5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7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12 -0.00061 L -0.00312 -4.07407E-6 C -0.00295 -0.09907 -0.00312 -0.19814 -0.00243 -0.29598 C -0.00226 -0.31265 0.00035 -0.325 0.0026 -0.34043 C 0.00382 -0.34907 0.0059 -0.36605 0.00764 -0.3753 C 0.01042 -0.39135 0.01285 -0.40339 0.01667 -0.41728 C 0.01892 -0.425 0.02066 -0.43333 0.02344 -0.4395 C 0.02483 -0.44259 0.02622 -0.44506 0.0276 -0.44876 C 0.02882 -0.45123 0.02951 -0.45524 0.0309 -0.45771 C 0.03351 -0.46327 0.03611 -0.46882 0.03924 -0.47222 C 0.04028 -0.47345 0.04149 -0.47438 0.04253 -0.47623 C 0.04462 -0.48024 0.04618 -0.48487 0.04826 -0.48888 C 0.05 -0.49197 0.05174 -0.49475 0.0533 -0.49784 C 0.05729 -0.50679 0.05313 -0.5003 0.0559 -0.50895 C 0.05642 -0.51142 0.05747 -0.51296 0.05833 -0.51481 C 0.06198 -0.53796 0.06128 -0.52932 0.0592 -0.57129 C 0.05903 -0.57376 0.05799 -0.5753 0.05747 -0.57716 C 0.05729 -0.57932 0.05729 -0.58209 0.0566 -0.58426 C 0.05573 -0.58765 0.05451 -0.59043 0.0533 -0.59351 C 0.05122 -0.59876 0.04948 -0.60247 0.0467 -0.60648 C 0.04444 -0.60956 0.04219 -0.61234 0.0401 -0.61574 C 0.03889 -0.61728 0.03785 -0.61944 0.03663 -0.62098 C 0.03542 -0.62253 0.03385 -0.62345 0.03247 -0.62438 C 0.02535 -0.63209 0.0316 -0.62839 0.02431 -0.63179 C 0.0217 -0.63549 0.02135 -0.63642 0.0184 -0.63888 C 0.01753 -0.63981 0.01667 -0.64012 0.01597 -0.64105 C 0.01563 -0.6429 0.01458 -0.64475 0.0151 -0.64629 C 0.0158 -0.64845 0.01736 -0.64845 0.0184 -0.65 C 0.01962 -0.65154 0.02066 -0.6537 0.0217 -0.65555 L 0.025 -0.66296 " pathEditMode="relative" rAng="0" ptsTypes="AAAAAAAAAAAAAAAAAAAAAAAAAAAAAA">
                                      <p:cBhvr>
                                        <p:cTn id="59" dur="1500" fill="hold"/>
                                        <p:tgtEl>
                                          <p:spTgt spid="5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7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313 -0.00062 L -0.00313 -1.48148E-6 C -0.00295 -0.09907 -0.01042 -0.06512 -0.00972 -0.16296 C -0.00955 -0.17963 0.0191 -0.26049 0.02135 -0.27592 C 0.02257 -0.28457 -0.03577 -0.34784 -0.03403 -0.35741 C -0.03125 -0.37315 0.00712 -0.4037 0.01667 -0.41728 C 0.02621 -0.43148 0.02066 -0.43333 0.02344 -0.4395 C 0.02483 -0.44321 0.02621 -0.44506 0.0276 -0.44876 C 0.02882 -0.45123 0.02951 -0.45586 0.0309 -0.45771 C 0.03351 -0.46389 0.03611 -0.46913 0.03923 -0.47284 C 0.04028 -0.47376 0.04149 -0.47438 0.04253 -0.47623 C 0.04462 -0.48025 0.04618 -0.48518 0.04826 -0.48889 L 0.0533 -0.49784 C 0.05729 -0.50679 0.05312 -0.50062 0.0559 -0.50957 C 0.05642 -0.51142 0.05746 -0.51296 0.05833 -0.51512 C 0.06198 -0.53827 0.06128 -0.52932 0.0592 -0.57099 C 0.05903 -0.57346 0.05798 -0.57469 0.05746 -0.57623 C 0.05729 -0.57901 0.05729 -0.58179 0.0566 -0.58364 C 0.05573 -0.58704 0.05451 -0.58981 0.0533 -0.59321 C 0.05121 -0.59784 0.04948 -0.60216 0.0467 -0.60586 L 0.0401 -0.61481 C 0.03889 -0.61667 0.03785 -0.61913 0.03663 -0.62037 C 0.03542 -0.62191 0.03385 -0.62284 0.03246 -0.62376 C 0.02535 -0.63179 0.0316 -0.62808 0.0243 -0.63086 C 0.0217 -0.63457 0.02135 -0.63611 0.0184 -0.63827 C 0.01753 -0.6392 0.01667 -0.63981 0.01597 -0.64074 C 0.01562 -0.64259 0.01458 -0.64444 0.0151 -0.64599 C 0.0158 -0.64815 0.01736 -0.64815 0.0184 -0.64969 C 0.01962 -0.65062 0.02066 -0.65339 0.0217 -0.65525 L 0.025 -0.66296 " pathEditMode="relative" rAng="0" ptsTypes="AAAAAAAAAAAAAAAAAAAAAAAAAAAAAA">
                                      <p:cBhvr>
                                        <p:cTn id="61" dur="1500" fill="hold"/>
                                        <p:tgtEl>
                                          <p:spTgt spid="5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3308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3" dur="1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6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506" grpId="0" animBg="1"/>
      <p:bldP spid="5510" grpId="0" animBg="1"/>
      <p:bldP spid="5512" grpId="0" animBg="1"/>
      <p:bldP spid="5514" grpId="0" animBg="1"/>
      <p:bldP spid="5508" grpId="0" animBg="1"/>
      <p:bldP spid="21" grpId="0"/>
      <p:bldP spid="6" grpId="0"/>
      <p:bldP spid="26" grpId="0"/>
      <p:bldP spid="2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02611" y="497230"/>
            <a:ext cx="1217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3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3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423068" y="258412"/>
            <a:ext cx="3538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Проект «ПрофГрант»</a:t>
            </a:r>
            <a:endParaRPr lang="ru-RU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457099" y="1143561"/>
            <a:ext cx="45272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Грант </a:t>
            </a:r>
            <a:r>
              <a:rPr lang="ru-RU" altLang="zh-CN" sz="1400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Росмолодежи</a:t>
            </a:r>
            <a:endParaRPr lang="ru-RU" altLang="zh-CN" sz="14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Всероссийский конкурс молодежных проектов, </a:t>
            </a:r>
          </a:p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для физических лиц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r" eaLnBrk="1" hangingPunct="1"/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2429" y="343134"/>
            <a:ext cx="3181674" cy="410671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4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pic>
        <p:nvPicPr>
          <p:cNvPr id="1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446" y="122466"/>
            <a:ext cx="1763274" cy="1765189"/>
          </a:xfrm>
          <a:prstGeom prst="rect">
            <a:avLst/>
          </a:prstGeom>
        </p:spPr>
      </p:pic>
      <p:pic>
        <p:nvPicPr>
          <p:cNvPr id="1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623" y="154442"/>
            <a:ext cx="1763274" cy="17651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83543" y="1151792"/>
            <a:ext cx="3675419" cy="3622431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74419" y="2000680"/>
            <a:ext cx="74099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ППОО </a:t>
            </a:r>
            <a:r>
              <a:rPr lang="ru-RU" i="1" dirty="0" err="1" smtClean="0">
                <a:solidFill>
                  <a:schemeClr val="bg1"/>
                </a:solidFill>
              </a:rPr>
              <a:t>ВолГУ</a:t>
            </a:r>
            <a:r>
              <a:rPr lang="ru-RU" i="1" dirty="0" smtClean="0">
                <a:solidFill>
                  <a:schemeClr val="bg1"/>
                </a:solidFill>
              </a:rPr>
              <a:t>, 3 проекта, на общую сумму 1 370 00 руб.</a:t>
            </a:r>
          </a:p>
          <a:p>
            <a:endParaRPr lang="ru-RU" i="1" dirty="0">
              <a:solidFill>
                <a:schemeClr val="bg1"/>
              </a:solidFill>
            </a:endParaRPr>
          </a:p>
          <a:p>
            <a:endParaRPr lang="ru-RU" i="1" dirty="0" smtClean="0">
              <a:solidFill>
                <a:schemeClr val="bg1"/>
              </a:solidFill>
            </a:endParaRPr>
          </a:p>
          <a:p>
            <a:endParaRPr lang="ru-RU" i="1" dirty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ППОО ВГСПУ, 8 проектов, на общую сумму 4 513 000 руб.</a:t>
            </a:r>
            <a:br>
              <a:rPr lang="ru-RU" i="1" dirty="0" smtClean="0">
                <a:solidFill>
                  <a:schemeClr val="bg1"/>
                </a:solidFill>
              </a:rPr>
            </a:br>
            <a:endParaRPr lang="ru-RU" i="1" dirty="0" smtClean="0">
              <a:solidFill>
                <a:schemeClr val="bg1"/>
              </a:solidFill>
            </a:endParaRPr>
          </a:p>
          <a:p>
            <a:pPr algn="r"/>
            <a:r>
              <a:rPr lang="ru-RU" i="1" dirty="0" smtClean="0">
                <a:solidFill>
                  <a:schemeClr val="bg1"/>
                </a:solidFill>
              </a:rPr>
              <a:t/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42" y="-101268"/>
            <a:ext cx="1616042" cy="12448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07" y="194717"/>
            <a:ext cx="801859" cy="707507"/>
          </a:xfrm>
          <a:prstGeom prst="rect">
            <a:avLst/>
          </a:prstGeom>
        </p:spPr>
      </p:pic>
      <p:grpSp>
        <p:nvGrpSpPr>
          <p:cNvPr id="16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749072" y="2063483"/>
            <a:ext cx="735526" cy="748356"/>
            <a:chOff x="5943600" y="1710958"/>
            <a:chExt cx="716318" cy="720428"/>
          </a:xfrm>
        </p:grpSpPr>
        <p:sp>
          <p:nvSpPr>
            <p:cNvPr id="17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18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19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5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728447" y="3177263"/>
            <a:ext cx="735526" cy="748356"/>
            <a:chOff x="5943600" y="1710958"/>
            <a:chExt cx="716318" cy="720428"/>
          </a:xfrm>
        </p:grpSpPr>
        <p:sp>
          <p:nvSpPr>
            <p:cNvPr id="26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27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28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067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8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8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9" grpId="0"/>
      <p:bldP spid="21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265036" y="1053077"/>
            <a:ext cx="304881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4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932758" y="1870735"/>
            <a:ext cx="393968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ru-RU" sz="1800" dirty="0"/>
              <a:t>“Профсоюзный Авангард” - ежегодная профессиональная профсоюзная премия, учрежденная газетой “Солидарность” для поощрения тех представителей российских профсоюзов, которые внесли наибольший вклад в развитие профсоюзного движения России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течение конкурсного года</a:t>
            </a:r>
            <a:r>
              <a:rPr lang="ru-RU" sz="2000" dirty="0"/>
              <a:t>.</a:t>
            </a: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203617" y="253510"/>
            <a:ext cx="39403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</a:t>
            </a:r>
            <a:r>
              <a:rPr lang="ru-RU" altLang="zh-CN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«ПрофМастера»</a:t>
            </a:r>
            <a:endParaRPr lang="ru-RU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621473" y="907137"/>
            <a:ext cx="3345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Всероссийский конкурс</a:t>
            </a:r>
            <a:b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«Профсоюзный Авангард»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88437" y="299531"/>
            <a:ext cx="3517777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2659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1"/>
      <p:bldP spid="9" grpId="0"/>
      <p:bldP spid="21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268526" y="1990006"/>
            <a:ext cx="2655887" cy="273685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73" y="connsiteY0-74"/>
              </a:cxn>
              <a:cxn ang="0">
                <a:pos x="connsiteX1-75" y="connsiteY1-76"/>
              </a:cxn>
              <a:cxn ang="0">
                <a:pos x="connsiteX2-77" y="connsiteY2-78"/>
              </a:cxn>
              <a:cxn ang="0">
                <a:pos x="connsiteX3-79" y="connsiteY3-80"/>
              </a:cxn>
              <a:cxn ang="0">
                <a:pos x="connsiteX4-81" y="connsiteY4-82"/>
              </a:cxn>
              <a:cxn ang="0">
                <a:pos x="connsiteX5-83" y="connsiteY5-84"/>
              </a:cxn>
              <a:cxn ang="0">
                <a:pos x="connsiteX6-85" y="connsiteY6-86"/>
              </a:cxn>
              <a:cxn ang="0">
                <a:pos x="connsiteX7-87" y="connsiteY7-88"/>
              </a:cxn>
              <a:cxn ang="0">
                <a:pos x="connsiteX8-89" y="connsiteY8-90"/>
              </a:cxn>
              <a:cxn ang="0">
                <a:pos x="connsiteX9-91" y="connsiteY9-92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9525">
            <a:solidFill>
              <a:srgbClr val="FDFDFD"/>
            </a:solidFill>
            <a:prstDash val="solid"/>
            <a:round/>
            <a:headEnd type="oval" w="sm" len="sm"/>
            <a:tailEnd type="oval" w="sm" len="sm"/>
          </a:ln>
          <a:effectLst>
            <a:outerShdw blurRad="101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文本框 1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303290" y="1305259"/>
            <a:ext cx="2655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indent="0">
              <a:lnSpc>
                <a:spcPct val="200000"/>
              </a:lnSpc>
              <a:buNone/>
              <a:defRPr sz="16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Волгоградская областная организация Общероссийского Профсоюза образования</a:t>
            </a: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2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245243" y="3740038"/>
            <a:ext cx="2734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“Автоматизация педагогической диагностики индивидуального развития детей как фактор повышения качества дошкольного образования”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" name="任意多边形 5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3205914" y="1998627"/>
            <a:ext cx="2654300" cy="273685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73" y="connsiteY0-74"/>
              </a:cxn>
              <a:cxn ang="0">
                <a:pos x="connsiteX1-75" y="connsiteY1-76"/>
              </a:cxn>
              <a:cxn ang="0">
                <a:pos x="connsiteX2-77" y="connsiteY2-78"/>
              </a:cxn>
              <a:cxn ang="0">
                <a:pos x="connsiteX3-79" y="connsiteY3-80"/>
              </a:cxn>
              <a:cxn ang="0">
                <a:pos x="connsiteX4-81" y="connsiteY4-82"/>
              </a:cxn>
              <a:cxn ang="0">
                <a:pos x="connsiteX5-83" y="connsiteY5-84"/>
              </a:cxn>
              <a:cxn ang="0">
                <a:pos x="connsiteX6-85" y="connsiteY6-86"/>
              </a:cxn>
              <a:cxn ang="0">
                <a:pos x="connsiteX7-87" y="connsiteY7-88"/>
              </a:cxn>
              <a:cxn ang="0">
                <a:pos x="connsiteX8-89" y="connsiteY8-90"/>
              </a:cxn>
              <a:cxn ang="0">
                <a:pos x="connsiteX9-91" y="connsiteY9-92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9525">
            <a:solidFill>
              <a:srgbClr val="FDFDFD"/>
            </a:solidFill>
            <a:prstDash val="solid"/>
            <a:round/>
            <a:headEnd type="oval" w="sm" len="sm"/>
            <a:tailEnd type="oval" w="sm" len="sm"/>
          </a:ln>
          <a:effectLst>
            <a:outerShdw blurRad="101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37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3205914" y="1275853"/>
            <a:ext cx="2654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Территориальной организации Общероссийского Профсоюза образования Ворошиловского района Волгограда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3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3617076" y="3832284"/>
            <a:ext cx="1831975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“Мобильнее! Информативнее! Эффективнее!”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任意多边形 9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/>
          <p:nvPr/>
        </p:nvSpPr>
        <p:spPr>
          <a:xfrm>
            <a:off x="6073775" y="1990006"/>
            <a:ext cx="2655888" cy="273685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73" y="connsiteY0-74"/>
              </a:cxn>
              <a:cxn ang="0">
                <a:pos x="connsiteX1-75" y="connsiteY1-76"/>
              </a:cxn>
              <a:cxn ang="0">
                <a:pos x="connsiteX2-77" y="connsiteY2-78"/>
              </a:cxn>
              <a:cxn ang="0">
                <a:pos x="connsiteX3-79" y="connsiteY3-80"/>
              </a:cxn>
              <a:cxn ang="0">
                <a:pos x="connsiteX4-81" y="connsiteY4-82"/>
              </a:cxn>
              <a:cxn ang="0">
                <a:pos x="connsiteX5-83" y="connsiteY5-84"/>
              </a:cxn>
              <a:cxn ang="0">
                <a:pos x="connsiteX6-85" y="connsiteY6-86"/>
              </a:cxn>
              <a:cxn ang="0">
                <a:pos x="connsiteX7-87" y="connsiteY7-88"/>
              </a:cxn>
              <a:cxn ang="0">
                <a:pos x="connsiteX8-89" y="connsiteY8-90"/>
              </a:cxn>
              <a:cxn ang="0">
                <a:pos x="connsiteX9-91" y="connsiteY9-92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9525">
            <a:solidFill>
              <a:srgbClr val="FDFDFD"/>
            </a:solidFill>
            <a:prstDash val="solid"/>
            <a:round/>
            <a:headEnd type="oval" w="sm" len="sm"/>
            <a:tailEnd type="oval" w="sm" len="sm"/>
          </a:ln>
          <a:effectLst>
            <a:outerShdw blurRad="101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4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6090617" y="1280859"/>
            <a:ext cx="2639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Территориальной организации Общероссийского Профсоюза образования Ворошиловского района Волгограда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43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6271377" y="3878451"/>
            <a:ext cx="2169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Марафон </a:t>
            </a:r>
            <a:b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“30 полезных привычек члена профсоюза” 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15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540029" y="733217"/>
            <a:ext cx="2358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1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Всероссийский конкурс</a:t>
            </a:r>
            <a:br>
              <a:rPr lang="ru-RU" altLang="zh-CN" sz="1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«Профсоюзный Авангард»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30865" y="313886"/>
            <a:ext cx="2688244" cy="285700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ru-RU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242" y="182897"/>
            <a:ext cx="1088544" cy="1089726"/>
          </a:xfrm>
          <a:prstGeom prst="rect">
            <a:avLst/>
          </a:prstGeom>
        </p:spPr>
      </p:pic>
      <p:pic>
        <p:nvPicPr>
          <p:cNvPr id="21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80" y="170348"/>
            <a:ext cx="1088544" cy="1089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85" y="2215072"/>
            <a:ext cx="2025269" cy="1549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52" y="2215073"/>
            <a:ext cx="2058475" cy="154981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6" y="2215072"/>
            <a:ext cx="2316471" cy="1524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357" y="-200846"/>
            <a:ext cx="1616042" cy="124482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973709" y="196936"/>
            <a:ext cx="280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</a:t>
            </a: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«ПрофМастера</a:t>
            </a:r>
            <a:r>
              <a:rPr lang="ru-RU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65" y="110226"/>
            <a:ext cx="767344" cy="677053"/>
          </a:xfrm>
          <a:prstGeom prst="rect">
            <a:avLst/>
          </a:prstGeom>
        </p:spPr>
      </p:pic>
      <p:sp>
        <p:nvSpPr>
          <p:cNvPr id="2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23926" y="380292"/>
            <a:ext cx="731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36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9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36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9"/>
                  <a:srcRect/>
                  <a:stretch>
                    <a:fillRect/>
                  </a:stretch>
                </a:blipFill>
              </a:rPr>
              <a:t>4</a:t>
            </a:r>
            <a:endParaRPr lang="zh-CN" altLang="en-US" sz="3600" dirty="0">
              <a:ln w="38100">
                <a:solidFill>
                  <a:schemeClr val="bg1"/>
                </a:solidFill>
              </a:ln>
              <a:blipFill dpi="0" rotWithShape="1">
                <a:blip r:embed="rId9"/>
                <a:srcRect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8" grpId="0"/>
      <p:bldP spid="9" grpId="0"/>
      <p:bldP spid="10" grpId="0" animBg="1"/>
      <p:bldP spid="12" grpId="0"/>
      <p:bldP spid="13" grpId="0"/>
      <p:bldP spid="15" grpId="0"/>
      <p:bldP spid="16" grpId="0" animBg="1"/>
      <p:bldP spid="26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265036" y="1053077"/>
            <a:ext cx="304881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5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823314" y="2125231"/>
            <a:ext cx="41596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lnSpc>
                <a:spcPct val="100000"/>
              </a:lnSpc>
            </a:pPr>
            <a:r>
              <a:rPr lang="en-US" sz="2000" dirty="0" smtClean="0"/>
              <a:t>IV </a:t>
            </a:r>
            <a:r>
              <a:rPr lang="ru-RU" sz="2000" dirty="0" smtClean="0"/>
              <a:t>Слёт педагогических династий</a:t>
            </a:r>
            <a:br>
              <a:rPr lang="ru-RU" sz="2000" dirty="0" smtClean="0"/>
            </a:br>
            <a:r>
              <a:rPr lang="ru-RU" sz="2000" dirty="0" smtClean="0"/>
              <a:t>«Если тебе Учитель имя…»</a:t>
            </a:r>
            <a:endParaRPr lang="ru-RU" sz="2000" dirty="0"/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371435" y="266041"/>
            <a:ext cx="39403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«ПрофМастера»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48693" y="329033"/>
            <a:ext cx="3458561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13498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02611" y="497230"/>
            <a:ext cx="1217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5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3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748732" y="229444"/>
            <a:ext cx="3323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+mn-lt"/>
                <a:ea typeface="微软雅黑" pitchFamily="34" charset="-122"/>
              </a:rPr>
              <a:t>Проект «ПрофМастера»</a:t>
            </a:r>
            <a:endParaRPr lang="ru-RU" altLang="zh-CN" sz="2400" dirty="0">
              <a:solidFill>
                <a:schemeClr val="bg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937757" y="824439"/>
            <a:ext cx="3062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IV </a:t>
            </a:r>
            <a:r>
              <a:rPr lang="ru-RU" sz="1600" dirty="0">
                <a:solidFill>
                  <a:schemeClr val="bg1"/>
                </a:solidFill>
              </a:rPr>
              <a:t>Слёт педагогических династий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«Если тебе Учитель имя…»</a:t>
            </a:r>
          </a:p>
          <a:p>
            <a:pPr algn="r" eaLnBrk="1" hangingPunct="1"/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42331" y="266397"/>
            <a:ext cx="3136426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4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pic>
        <p:nvPicPr>
          <p:cNvPr id="1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714" y="182154"/>
            <a:ext cx="1763274" cy="1765189"/>
          </a:xfrm>
          <a:prstGeom prst="rect">
            <a:avLst/>
          </a:prstGeom>
        </p:spPr>
      </p:pic>
      <p:pic>
        <p:nvPicPr>
          <p:cNvPr id="1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59" y="174160"/>
            <a:ext cx="1763274" cy="17651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83543" y="1151792"/>
            <a:ext cx="3675419" cy="3622431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18" y="2088902"/>
            <a:ext cx="2664282" cy="2659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4" y="2088902"/>
            <a:ext cx="3550338" cy="2659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95" y="2088902"/>
            <a:ext cx="1318167" cy="26597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57" y="-70336"/>
            <a:ext cx="1405096" cy="10823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72" y="96114"/>
            <a:ext cx="767344" cy="6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8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8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9" grpId="0"/>
      <p:bldP spid="21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265036" y="1053077"/>
            <a:ext cx="304881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6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682320" y="2125231"/>
            <a:ext cx="43005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lnSpc>
                <a:spcPct val="100000"/>
              </a:lnSpc>
            </a:pPr>
            <a:r>
              <a:rPr lang="ru-RU" sz="2000" dirty="0" smtClean="0"/>
              <a:t>Всероссийский конкурс профессионального мастерства «Воспитатель года России - 2023»</a:t>
            </a:r>
            <a:endParaRPr lang="ru-RU" sz="2000" dirty="0"/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135765" y="253511"/>
            <a:ext cx="39403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Проект «ПрофМастера»</a:t>
            </a:r>
            <a:endParaRPr lang="ru-RU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20606" y="253511"/>
            <a:ext cx="3602597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30040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Box 1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999968" y="1601919"/>
            <a:ext cx="2862726" cy="1338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+mn-lt"/>
              </a:rPr>
              <a:t>Победитель конкурса «Воспитатель года России – 2022» стала Юлия Доронина, воспитатель из города Волгограда, поэтому в 2023 году XIV Всероссийский профессиональный конкурс «Воспитатель года России» проходил на ее родине.</a:t>
            </a:r>
          </a:p>
          <a:p>
            <a:pPr marL="0" indent="0" algn="r"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ea typeface="微软雅黑" pitchFamily="34" charset="-122"/>
              </a:rPr>
              <a:t> </a:t>
            </a:r>
          </a:p>
        </p:txBody>
      </p:sp>
      <p:sp>
        <p:nvSpPr>
          <p:cNvPr id="123" name="Text Box 1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991999" y="2998664"/>
            <a:ext cx="3389992" cy="6925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Учредители конкурса – Министерство просвещения Российской </a:t>
            </a:r>
            <a:r>
              <a:rPr lang="ru-RU" sz="1200" dirty="0" smtClean="0">
                <a:solidFill>
                  <a:schemeClr val="bg1"/>
                </a:solidFill>
              </a:rPr>
              <a:t>Федерации </a:t>
            </a:r>
            <a:r>
              <a:rPr lang="ru-RU" sz="1200" dirty="0">
                <a:solidFill>
                  <a:schemeClr val="bg1"/>
                </a:solidFill>
              </a:rPr>
              <a:t>и Общероссийский Профсоюз образования. </a:t>
            </a:r>
            <a:r>
              <a:rPr lang="ru-RU" dirty="0"/>
              <a:t> </a:t>
            </a:r>
          </a:p>
        </p:txBody>
      </p:sp>
      <p:sp>
        <p:nvSpPr>
          <p:cNvPr id="129" name="Text Box 1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992988" y="4055548"/>
            <a:ext cx="2993416" cy="6001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pPr defTabSz="1088390"/>
            <a:r>
              <a:rPr lang="ru-RU" sz="1200" dirty="0">
                <a:solidFill>
                  <a:schemeClr val="bg1"/>
                </a:solidFill>
                <a:latin typeface="+mn-lt"/>
              </a:rPr>
              <a:t>В конкурсе впервые приняли участие педагоги из всех регионов РФ. Всего – 89 педагогов.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微软雅黑" pitchFamily="34" charset="-122"/>
              </a:rPr>
              <a:t> </a:t>
            </a:r>
          </a:p>
        </p:txBody>
      </p:sp>
      <p:sp>
        <p:nvSpPr>
          <p:cNvPr id="2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1" y="1680047"/>
            <a:ext cx="4461486" cy="2637234"/>
          </a:xfrm>
          <a:prstGeom prst="rect">
            <a:avLst/>
          </a:prstGeom>
        </p:spPr>
      </p:pic>
      <p:pic>
        <p:nvPicPr>
          <p:cNvPr id="71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79" y="93627"/>
            <a:ext cx="1763274" cy="1765189"/>
          </a:xfrm>
          <a:prstGeom prst="rect">
            <a:avLst/>
          </a:prstGeom>
        </p:spPr>
      </p:pic>
      <p:pic>
        <p:nvPicPr>
          <p:cNvPr id="72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79" y="108860"/>
            <a:ext cx="1763274" cy="17651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5228" y="483622"/>
            <a:ext cx="11208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0</a:t>
            </a:r>
            <a:r>
              <a:rPr lang="ru-RU" altLang="zh-CN" sz="6000" dirty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6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5587669" y="209410"/>
            <a:ext cx="2359127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35920" y="260884"/>
            <a:ext cx="251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zh-CN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Проект</a:t>
            </a:r>
            <a:r>
              <a:rPr lang="ru-RU" altLang="zh-CN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 </a:t>
            </a:r>
            <a:r>
              <a:rPr lang="ru-RU" altLang="zh-CN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«ПрофМастера»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03526" y="729843"/>
            <a:ext cx="2772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</a:rPr>
              <a:t>Всероссийский конкурс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«Воспитатель года России – 2023»</a:t>
            </a:r>
          </a:p>
        </p:txBody>
      </p:sp>
      <p:grpSp>
        <p:nvGrpSpPr>
          <p:cNvPr id="87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5121691" y="1589095"/>
            <a:ext cx="735526" cy="748356"/>
            <a:chOff x="5943600" y="1710958"/>
            <a:chExt cx="716318" cy="720428"/>
          </a:xfrm>
        </p:grpSpPr>
        <p:sp>
          <p:nvSpPr>
            <p:cNvPr id="88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89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90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5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5080275" y="2899305"/>
            <a:ext cx="735526" cy="748356"/>
            <a:chOff x="5943600" y="1710958"/>
            <a:chExt cx="716318" cy="720428"/>
          </a:xfrm>
        </p:grpSpPr>
        <p:sp>
          <p:nvSpPr>
            <p:cNvPr id="96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97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98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4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5166320" y="3981457"/>
            <a:ext cx="735526" cy="748356"/>
            <a:chOff x="5943600" y="1710958"/>
            <a:chExt cx="716318" cy="720428"/>
          </a:xfrm>
        </p:grpSpPr>
        <p:sp>
          <p:nvSpPr>
            <p:cNvPr id="105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106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139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68" y="2856400"/>
            <a:ext cx="1406411" cy="114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57" y="-70336"/>
            <a:ext cx="1405096" cy="10823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28" y="163847"/>
            <a:ext cx="767344" cy="677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500">
        <p:fade/>
      </p:transition>
    </mc:Choice>
    <mc:Fallback xmlns="">
      <p:transition spd="med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8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9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3" dur="9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6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6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23" grpId="0"/>
      <p:bldP spid="129" grpId="0"/>
      <p:bldP spid="8" grpId="0"/>
      <p:bldP spid="80" grpId="0" animBg="1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265036" y="1053077"/>
            <a:ext cx="304881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7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682320" y="2125231"/>
            <a:ext cx="430059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lnSpc>
                <a:spcPct val="100000"/>
              </a:lnSpc>
            </a:pPr>
            <a:r>
              <a:rPr lang="ru-RU" sz="2000" dirty="0" smtClean="0"/>
              <a:t>Журнал</a:t>
            </a:r>
            <a:br>
              <a:rPr lang="ru-RU" sz="2000" dirty="0" smtClean="0"/>
            </a:br>
            <a:r>
              <a:rPr lang="ru-RU" sz="2000" dirty="0" smtClean="0"/>
              <a:t>«Вестник образования России»</a:t>
            </a:r>
            <a:br>
              <a:rPr lang="ru-RU" sz="2000" dirty="0" smtClean="0"/>
            </a:br>
            <a:r>
              <a:rPr lang="ru-RU" sz="2000" dirty="0" smtClean="0"/>
              <a:t>Приложение</a:t>
            </a:r>
            <a:endParaRPr lang="ru-RU" sz="2000" dirty="0"/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853159" y="216485"/>
            <a:ext cx="39403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«</a:t>
            </a:r>
            <a:r>
              <a:rPr lang="ru-RU" altLang="zh-CN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ИнфоПоле</a:t>
            </a:r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»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57740" y="241027"/>
            <a:ext cx="2885970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9120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6024119" y="1832340"/>
            <a:ext cx="2977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История одного проекта. </a:t>
            </a:r>
            <a:b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От идеи до реализации профсоюзного проекта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«У каждого своя высота»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.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6019210" y="3593366"/>
            <a:ext cx="1524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Л.Л.Кочергина</a:t>
            </a:r>
            <a:r>
              <a:rPr lang="ru-RU" sz="11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:</a:t>
            </a:r>
            <a:endParaRPr lang="zh-CN" altLang="en-US" sz="11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pic>
        <p:nvPicPr>
          <p:cNvPr id="12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79" y="108860"/>
            <a:ext cx="1763274" cy="1765189"/>
          </a:xfrm>
          <a:prstGeom prst="rect">
            <a:avLst/>
          </a:prstGeom>
        </p:spPr>
      </p:pic>
      <p:pic>
        <p:nvPicPr>
          <p:cNvPr id="15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78" y="92830"/>
            <a:ext cx="1763274" cy="17651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4506" y="483622"/>
            <a:ext cx="8980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0</a:t>
            </a:r>
            <a:r>
              <a:rPr lang="ru-RU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7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09026" y="385354"/>
            <a:ext cx="2890636" cy="297791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ru-RU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06745" y="221480"/>
            <a:ext cx="318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«</a:t>
            </a:r>
            <a:r>
              <a:rPr lang="ru-RU" altLang="zh-CN" sz="2400" dirty="0" err="1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ИнфоПоле</a:t>
            </a:r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440117" y="726105"/>
            <a:ext cx="3525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Журнал «</a:t>
            </a:r>
            <a:r>
              <a:rPr lang="ru-RU" sz="1400" dirty="0">
                <a:solidFill>
                  <a:schemeClr val="bg1"/>
                </a:solidFill>
              </a:rPr>
              <a:t>Вестник образования России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Волгоградская областная организация Общероссийского Профсоюза образования</a:t>
            </a:r>
            <a:r>
              <a:rPr lang="ru-RU" sz="1400" dirty="0">
                <a:solidFill>
                  <a:schemeClr val="bg1"/>
                </a:solidFill>
              </a:rPr>
              <a:t/>
            </a:r>
            <a:br>
              <a:rPr lang="ru-RU" sz="1400" dirty="0">
                <a:solidFill>
                  <a:schemeClr val="bg1"/>
                </a:solidFill>
              </a:rPr>
            </a:b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20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5282750" y="1770051"/>
            <a:ext cx="606315" cy="616526"/>
            <a:chOff x="5943600" y="1710958"/>
            <a:chExt cx="716318" cy="720428"/>
          </a:xfrm>
        </p:grpSpPr>
        <p:sp>
          <p:nvSpPr>
            <p:cNvPr id="21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22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23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0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5316889" y="2731944"/>
            <a:ext cx="606315" cy="616526"/>
            <a:chOff x="5943600" y="1710958"/>
            <a:chExt cx="716318" cy="720428"/>
          </a:xfrm>
        </p:grpSpPr>
        <p:sp>
          <p:nvSpPr>
            <p:cNvPr id="31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32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33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8" name="TextBox 37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5932447" y="3806628"/>
            <a:ext cx="306950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i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«В данном выпуске мы показываем на конкретных примерах, что</a:t>
            </a:r>
            <a:r>
              <a:rPr lang="en-US" sz="1300" i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/>
            </a:r>
            <a:br>
              <a:rPr lang="en-US" sz="1300" i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sz="1300" i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в воспитательном процессе могут участвовать общественные организации».</a:t>
            </a:r>
            <a:endParaRPr lang="zh-CN" altLang="en-US" sz="1300" i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7" name="TextBox 4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5962913" y="2814410"/>
            <a:ext cx="296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2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Посвящено 80-летию Сталинградской битвы</a:t>
            </a:r>
            <a:r>
              <a:rPr lang="en-US" altLang="zh-CN" sz="1200" dirty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.</a:t>
            </a:r>
            <a:endParaRPr lang="zh-CN" altLang="en-US" sz="12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63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5282750" y="3791740"/>
            <a:ext cx="606315" cy="616526"/>
            <a:chOff x="5943600" y="1710958"/>
            <a:chExt cx="716318" cy="720428"/>
          </a:xfrm>
        </p:grpSpPr>
        <p:sp>
          <p:nvSpPr>
            <p:cNvPr id="64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65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66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7" y="1899335"/>
            <a:ext cx="2118391" cy="3043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47" y="1885827"/>
            <a:ext cx="2066465" cy="304161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57" y="-70336"/>
            <a:ext cx="1405096" cy="108233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24" y="145095"/>
            <a:ext cx="767344" cy="677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200">
        <p:fade/>
      </p:transition>
    </mc:Choice>
    <mc:Fallback xmlns="">
      <p:transition spd="med" advClick="0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8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8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1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25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125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30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1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16" grpId="0" animBg="1"/>
      <p:bldP spid="11" grpId="0"/>
      <p:bldP spid="17" grpId="0"/>
      <p:bldP spid="38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265036" y="1053077"/>
            <a:ext cx="304881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8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589208" y="284553"/>
            <a:ext cx="39403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Проект «</a:t>
            </a:r>
            <a:r>
              <a:rPr lang="ru-RU" altLang="zh-CN" sz="2400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БытьДобру</a:t>
            </a:r>
            <a:r>
              <a:rPr lang="ru-RU" altLang="zh-CN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»</a:t>
            </a:r>
            <a:endParaRPr lang="ru-RU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74936" y="356177"/>
            <a:ext cx="3121996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54" y="1310956"/>
            <a:ext cx="5117618" cy="36731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60" y="1100211"/>
            <a:ext cx="4143958" cy="41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9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>
            <a:spLocks noChangeArrowheads="1"/>
          </p:cNvSpPr>
          <p:nvPr/>
        </p:nvSpPr>
        <p:spPr bwMode="auto">
          <a:xfrm>
            <a:off x="3291721" y="1231873"/>
            <a:ext cx="4864727" cy="2677093"/>
          </a:xfrm>
          <a:prstGeom prst="roundRect">
            <a:avLst/>
          </a:prstGeom>
          <a:solidFill>
            <a:srgbClr val="002060">
              <a:alpha val="44000"/>
            </a:srgbClr>
          </a:solidFill>
          <a:ln w="12700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  <a:t>Год педагога и наставника закончится. Итоги всей работы подвед</a:t>
            </a:r>
            <a:r>
              <a:rPr lang="ru-RU" altLang="zh-CN" dirty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  <a:t>ё</a:t>
            </a:r>
            <a:r>
              <a:rPr lang="ru-RU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  <a:t>м! </a:t>
            </a:r>
            <a:r>
              <a:rPr lang="en-US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  <a:t/>
            </a:r>
            <a:br>
              <a:rPr lang="en-US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</a:br>
            <a:r>
              <a:rPr lang="ru-RU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  <a:t>А в год  семьи, чтоб педагогу </a:t>
            </a:r>
            <a:r>
              <a:rPr lang="en-US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  <a:t/>
            </a:r>
            <a:br>
              <a:rPr lang="en-US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</a:br>
            <a:r>
              <a:rPr lang="ru-RU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  <a:t>счастливо трудиться, </a:t>
            </a:r>
            <a:r>
              <a:rPr lang="en-US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  <a:t/>
            </a:r>
            <a:br>
              <a:rPr lang="en-US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</a:br>
            <a:r>
              <a:rPr lang="ru-RU" altLang="zh-CN" dirty="0" smtClean="0">
                <a:solidFill>
                  <a:srgbClr val="FFFFFF"/>
                </a:solidFill>
                <a:cs typeface="Arial" panose="020B0604020202020204" pitchFamily="34" charset="0"/>
                <a:sym typeface="宋体" pitchFamily="2" charset="-122"/>
              </a:rPr>
              <a:t>Мы механизмы нужные найдём!!!</a:t>
            </a:r>
            <a:endParaRPr lang="zh-CN" altLang="zh-CN" dirty="0">
              <a:solidFill>
                <a:srgbClr val="FFFFFF"/>
              </a:solidFill>
              <a:cs typeface="Arial" panose="020B0604020202020204" pitchFamily="34" charset="0"/>
              <a:sym typeface="宋体" pitchFamily="2" charset="-122"/>
            </a:endParaRPr>
          </a:p>
        </p:txBody>
      </p:sp>
      <p:sp>
        <p:nvSpPr>
          <p:cNvPr id="9" name="TextBox 1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>
            <a:spLocks noChangeArrowheads="1"/>
          </p:cNvSpPr>
          <p:nvPr/>
        </p:nvSpPr>
        <p:spPr bwMode="auto">
          <a:xfrm>
            <a:off x="5099827" y="4214617"/>
            <a:ext cx="3324768" cy="58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446" tIns="45723" rIns="91446" bIns="457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ru-RU" altLang="zh-CN" sz="3200" dirty="0" err="1" smtClean="0">
                <a:solidFill>
                  <a:srgbClr val="F2F2F2"/>
                </a:solidFill>
                <a:ea typeface="微软雅黑" pitchFamily="34" charset="-122"/>
                <a:cs typeface="Arial" panose="020B0604020202020204" pitchFamily="34" charset="0"/>
                <a:sym typeface="方正兰亭黑_GBK" pitchFamily="2" charset="-122"/>
              </a:rPr>
              <a:t>Л.Л.Кочергина</a:t>
            </a:r>
            <a:endParaRPr lang="zh-CN" altLang="en-US" sz="3200" dirty="0"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前言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>
            <a:spLocks noChangeArrowheads="1"/>
          </p:cNvSpPr>
          <p:nvPr/>
        </p:nvSpPr>
        <p:spPr bwMode="auto">
          <a:xfrm>
            <a:off x="4690339" y="517586"/>
            <a:ext cx="1904310" cy="3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446" tIns="45723" rIns="91446" bIns="45723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en-US" sz="2200" dirty="0">
              <a:solidFill>
                <a:schemeClr val="bg1"/>
              </a:solidFill>
              <a:latin typeface="Impact" pitchFamily="34" charset="0"/>
              <a:sym typeface="Impact" pitchFamily="34" charset="0"/>
            </a:endParaRPr>
          </a:p>
        </p:txBody>
      </p:sp>
      <p:pic>
        <p:nvPicPr>
          <p:cNvPr id="12" name="Picture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33846" y="2570420"/>
            <a:ext cx="1060349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827" y="926222"/>
            <a:ext cx="3013731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54369" y="3454882"/>
            <a:ext cx="524127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63273" y="2588057"/>
            <a:ext cx="401158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8875" y="2890439"/>
            <a:ext cx="1477636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929733" y="3308731"/>
            <a:ext cx="522112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9241813" y="2048811"/>
            <a:ext cx="522110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70" y="866415"/>
            <a:ext cx="3239395" cy="4284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14:flash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6 L 0.42465 -2.46914E-6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1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 autoUpdateAnimBg="0"/>
      <p:bldP spid="9" grpId="0"/>
      <p:bldP spid="10" grpId="0" bldLvl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884104" y="2028797"/>
            <a:ext cx="3790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Материальная помощь – </a:t>
            </a:r>
            <a:r>
              <a:rPr lang="ru-RU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540 000 </a:t>
            </a:r>
            <a:r>
              <a:rPr lang="ru-RU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руб. </a:t>
            </a:r>
          </a:p>
        </p:txBody>
      </p:sp>
      <p:sp>
        <p:nvSpPr>
          <p:cNvPr id="8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96433" y="386662"/>
            <a:ext cx="2969216" cy="28472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ru-RU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78404" y="209722"/>
            <a:ext cx="3237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</a:t>
            </a:r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</a:t>
            </a:r>
            <a:r>
              <a:rPr lang="ru-RU" altLang="zh-CN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БытьДобру</a:t>
            </a:r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»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7" name="TextBox 4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857317" y="3338724"/>
            <a:ext cx="4625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Оздоровление и отдых – </a:t>
            </a:r>
            <a:r>
              <a:rPr lang="ru-RU" altLang="zh-CN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350 500 </a:t>
            </a:r>
            <a:r>
              <a:rPr lang="ru-RU" altLang="zh-CN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руб.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51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001" y="205639"/>
            <a:ext cx="1614436" cy="1616189"/>
          </a:xfrm>
          <a:prstGeom prst="rect">
            <a:avLst/>
          </a:prstGeom>
        </p:spPr>
      </p:pic>
      <p:pic>
        <p:nvPicPr>
          <p:cNvPr id="52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22" y="188914"/>
            <a:ext cx="1681794" cy="1683621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634506" y="483622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0</a:t>
            </a:r>
            <a:r>
              <a:rPr lang="ru-RU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8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Impact" pitchFamily="34" charset="0"/>
              <a:ea typeface="微软雅黑" pitchFamily="34" charset="-122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05" y="793566"/>
            <a:ext cx="4264631" cy="4302172"/>
          </a:xfrm>
          <a:prstGeom prst="rect">
            <a:avLst/>
          </a:prstGeom>
        </p:spPr>
      </p:pic>
      <p:grpSp>
        <p:nvGrpSpPr>
          <p:cNvPr id="75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271966" y="1891707"/>
            <a:ext cx="606315" cy="616526"/>
            <a:chOff x="5943600" y="1710958"/>
            <a:chExt cx="716318" cy="720428"/>
          </a:xfrm>
        </p:grpSpPr>
        <p:sp>
          <p:nvSpPr>
            <p:cNvPr id="76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77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78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3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271966" y="2543953"/>
            <a:ext cx="606315" cy="616526"/>
            <a:chOff x="5943600" y="1710958"/>
            <a:chExt cx="716318" cy="720428"/>
          </a:xfrm>
        </p:grpSpPr>
        <p:sp>
          <p:nvSpPr>
            <p:cNvPr id="84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85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86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1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271966" y="3219982"/>
            <a:ext cx="606315" cy="616526"/>
            <a:chOff x="5943600" y="1710958"/>
            <a:chExt cx="716318" cy="720428"/>
          </a:xfrm>
        </p:grpSpPr>
        <p:sp>
          <p:nvSpPr>
            <p:cNvPr id="92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93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94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9" name="TextBox 9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860344" y="2554430"/>
            <a:ext cx="46255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Социальная и благотворительная помощь – </a:t>
            </a:r>
            <a:r>
              <a:rPr lang="ru-RU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178 633 </a:t>
            </a:r>
            <a:r>
              <a:rPr lang="ru-RU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руб</a:t>
            </a: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grpSp>
        <p:nvGrpSpPr>
          <p:cNvPr id="100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271966" y="3928773"/>
            <a:ext cx="606315" cy="616526"/>
            <a:chOff x="5943600" y="1710958"/>
            <a:chExt cx="716318" cy="720428"/>
          </a:xfrm>
        </p:grpSpPr>
        <p:sp>
          <p:nvSpPr>
            <p:cNvPr id="101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102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103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9" name="TextBox 10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860343" y="3900495"/>
            <a:ext cx="4625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Поддержка военнослужащих СВО –</a:t>
            </a:r>
            <a:r>
              <a:rPr lang="en-US" altLang="zh-CN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/>
            </a:r>
            <a:br>
              <a:rPr lang="en-US" altLang="zh-CN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ru-RU" altLang="zh-CN" sz="16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227 000 </a:t>
            </a:r>
            <a:r>
              <a:rPr lang="ru-RU" altLang="zh-CN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руб.</a:t>
            </a:r>
            <a:br>
              <a:rPr lang="ru-RU" altLang="zh-CN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6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Сбор продовольственных пакетов, средств личной гигиены, медикаментов.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57" y="-70336"/>
            <a:ext cx="1405096" cy="108233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24" y="145095"/>
            <a:ext cx="767344" cy="6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200">
        <p:fade/>
      </p:transition>
    </mc:Choice>
    <mc:Fallback xmlns="">
      <p:transition spd="med" advClick="0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0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25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625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2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62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1" grpId="0"/>
      <p:bldP spid="47" grpId="0"/>
      <p:bldP spid="53" grpId="0"/>
      <p:bldP spid="99" grpId="0"/>
      <p:bldP spid="1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265036" y="1053077"/>
            <a:ext cx="304881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9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540917" y="1753387"/>
            <a:ext cx="44696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2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педагогической диагностики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индивидуального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детей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повышения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дошкольного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 eaLnBrk="1" hangingPunct="1"/>
            <a:endParaRPr lang="ru-RU" altLang="zh-CN" sz="2000" dirty="0">
              <a:solidFill>
                <a:schemeClr val="bg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6" name="Прямоугольник 5"/>
          <p:cNvSpPr/>
          <p:nvPr/>
        </p:nvSpPr>
        <p:spPr>
          <a:xfrm>
            <a:off x="5078767" y="236201"/>
            <a:ext cx="3934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«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100%</a:t>
            </a:r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Профсоюз»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78125" y="255486"/>
            <a:ext cx="3735885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1130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3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9" grpId="0"/>
      <p:bldP spid="6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pic>
        <p:nvPicPr>
          <p:cNvPr id="12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79" y="108860"/>
            <a:ext cx="1763274" cy="1765189"/>
          </a:xfrm>
          <a:prstGeom prst="rect">
            <a:avLst/>
          </a:prstGeom>
        </p:spPr>
      </p:pic>
      <p:pic>
        <p:nvPicPr>
          <p:cNvPr id="15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578" y="92830"/>
            <a:ext cx="1763274" cy="17651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4506" y="483622"/>
            <a:ext cx="10134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0</a:t>
            </a:r>
            <a:r>
              <a:rPr lang="ru-RU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9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57222" y="448343"/>
            <a:ext cx="3619892" cy="266111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ru-RU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7010" y="2087161"/>
            <a:ext cx="3846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«Автоматизация педагогической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диагностики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индивидуального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как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повышения» 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54" y="1118061"/>
            <a:ext cx="3713171" cy="3687738"/>
          </a:xfrm>
          <a:prstGeom prst="rect">
            <a:avLst/>
          </a:prstGeom>
        </p:spPr>
      </p:pic>
      <p:sp>
        <p:nvSpPr>
          <p:cNvPr id="44" name="TextBox 43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461913" y="3474995"/>
            <a:ext cx="40912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пять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организаций, имеющих 10% Профсоюз, по</a:t>
            </a:r>
            <a:endParaRPr lang="en-US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лучили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подарок интерактивные методические комплекты «Игровые фишки – VOTUM».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57" y="-70336"/>
            <a:ext cx="1405096" cy="10823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51" y="224459"/>
            <a:ext cx="767344" cy="6770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50595" y="252789"/>
            <a:ext cx="3934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</a:t>
            </a:r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</a:t>
            </a: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100%</a:t>
            </a:r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Профсоюз»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528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200">
        <p:fade/>
      </p:transition>
    </mc:Choice>
    <mc:Fallback xmlns="">
      <p:transition spd="med" advClick="0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8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8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1" grpId="0"/>
      <p:bldP spid="4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361289" y="1065833"/>
            <a:ext cx="304881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ru-RU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1</a:t>
            </a:r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410108" y="2012951"/>
            <a:ext cx="452763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Новые первичные</a:t>
            </a:r>
            <a:b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профсоюзные организации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ru-RU" altLang="zh-CN" sz="2000" dirty="0">
              <a:solidFill>
                <a:schemeClr val="bg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40401" y="213374"/>
            <a:ext cx="3329386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4737" y="213374"/>
            <a:ext cx="3540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Уставная деятельность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9" grpId="0"/>
      <p:bldP spid="8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525895" y="1271910"/>
            <a:ext cx="1996897" cy="846080"/>
            <a:chOff x="525895" y="598839"/>
            <a:chExt cx="1996897" cy="1447143"/>
          </a:xfrm>
          <a:effectLst/>
        </p:grpSpPr>
        <p:sp>
          <p:nvSpPr>
            <p:cNvPr id="3" name="任意多边形 2"/>
            <p:cNvSpPr/>
            <p:nvPr/>
          </p:nvSpPr>
          <p:spPr>
            <a:xfrm rot="5400000">
              <a:off x="833171" y="356362"/>
              <a:ext cx="1382345" cy="1996896"/>
            </a:xfrm>
            <a:custGeom>
              <a:avLst/>
              <a:gdLst>
                <a:gd name="connsiteX0" fmla="*/ 0 w 441962"/>
                <a:gd name="connsiteY0" fmla="*/ 1300978 h 1300978"/>
                <a:gd name="connsiteX1" fmla="*/ 0 w 441962"/>
                <a:gd name="connsiteY1" fmla="*/ 127498 h 1300978"/>
                <a:gd name="connsiteX2" fmla="*/ 220981 w 441962"/>
                <a:gd name="connsiteY2" fmla="*/ 0 h 1300978"/>
                <a:gd name="connsiteX3" fmla="*/ 441962 w 441962"/>
                <a:gd name="connsiteY3" fmla="*/ 127498 h 1300978"/>
                <a:gd name="connsiteX4" fmla="*/ 441960 w 441962"/>
                <a:gd name="connsiteY4" fmla="*/ 127498 h 1300978"/>
                <a:gd name="connsiteX5" fmla="*/ 441960 w 441962"/>
                <a:gd name="connsiteY5" fmla="*/ 1300978 h 130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2" h="1300978">
                  <a:moveTo>
                    <a:pt x="0" y="1300978"/>
                  </a:moveTo>
                  <a:lnTo>
                    <a:pt x="0" y="127498"/>
                  </a:lnTo>
                  <a:lnTo>
                    <a:pt x="220981" y="0"/>
                  </a:lnTo>
                  <a:lnTo>
                    <a:pt x="441962" y="127498"/>
                  </a:lnTo>
                  <a:lnTo>
                    <a:pt x="441960" y="127498"/>
                  </a:lnTo>
                  <a:lnTo>
                    <a:pt x="441960" y="130097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525895" y="598839"/>
              <a:ext cx="1803232" cy="1421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9pPr>
            </a:lstStyle>
            <a:p>
              <a:pPr marL="0" indent="0" algn="ctr"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ППО ГБПОУ  </a:t>
              </a: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Ленинский </a:t>
              </a: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агропромышленный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техникум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2624644" y="1309796"/>
            <a:ext cx="1998331" cy="808194"/>
            <a:chOff x="2624644" y="1367438"/>
            <a:chExt cx="1998331" cy="678543"/>
          </a:xfrm>
          <a:effectLst/>
        </p:grpSpPr>
        <p:sp>
          <p:nvSpPr>
            <p:cNvPr id="6" name="任意多边形 5"/>
            <p:cNvSpPr/>
            <p:nvPr/>
          </p:nvSpPr>
          <p:spPr>
            <a:xfrm rot="5400000">
              <a:off x="3284538" y="707544"/>
              <a:ext cx="678543" cy="1998331"/>
            </a:xfrm>
            <a:custGeom>
              <a:avLst/>
              <a:gdLst>
                <a:gd name="connsiteX0" fmla="*/ 0 w 611877"/>
                <a:gd name="connsiteY0" fmla="*/ 1794393 h 1801147"/>
                <a:gd name="connsiteX1" fmla="*/ 0 w 611877"/>
                <a:gd name="connsiteY1" fmla="*/ 176516 h 1801147"/>
                <a:gd name="connsiteX2" fmla="*/ 305939 w 611877"/>
                <a:gd name="connsiteY2" fmla="*/ 0 h 1801147"/>
                <a:gd name="connsiteX3" fmla="*/ 611877 w 611877"/>
                <a:gd name="connsiteY3" fmla="*/ 176516 h 1801147"/>
                <a:gd name="connsiteX4" fmla="*/ 611874 w 611877"/>
                <a:gd name="connsiteY4" fmla="*/ 176516 h 1801147"/>
                <a:gd name="connsiteX5" fmla="*/ 611874 w 611877"/>
                <a:gd name="connsiteY5" fmla="*/ 1801147 h 1801147"/>
                <a:gd name="connsiteX6" fmla="*/ 601188 w 611877"/>
                <a:gd name="connsiteY6" fmla="*/ 1801147 h 1801147"/>
                <a:gd name="connsiteX7" fmla="*/ 601188 w 611877"/>
                <a:gd name="connsiteY7" fmla="*/ 1800559 h 1801147"/>
                <a:gd name="connsiteX8" fmla="*/ 601191 w 611877"/>
                <a:gd name="connsiteY8" fmla="*/ 1800559 h 1801147"/>
                <a:gd name="connsiteX9" fmla="*/ 295253 w 611877"/>
                <a:gd name="connsiteY9" fmla="*/ 1624043 h 18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7" h="1801147">
                  <a:moveTo>
                    <a:pt x="0" y="1794393"/>
                  </a:moveTo>
                  <a:lnTo>
                    <a:pt x="0" y="176516"/>
                  </a:lnTo>
                  <a:lnTo>
                    <a:pt x="305939" y="0"/>
                  </a:lnTo>
                  <a:lnTo>
                    <a:pt x="611877" y="176516"/>
                  </a:lnTo>
                  <a:lnTo>
                    <a:pt x="611874" y="176516"/>
                  </a:lnTo>
                  <a:lnTo>
                    <a:pt x="611874" y="1801147"/>
                  </a:lnTo>
                  <a:lnTo>
                    <a:pt x="601188" y="1801147"/>
                  </a:lnTo>
                  <a:lnTo>
                    <a:pt x="601188" y="1800559"/>
                  </a:lnTo>
                  <a:lnTo>
                    <a:pt x="601191" y="1800559"/>
                  </a:lnTo>
                  <a:lnTo>
                    <a:pt x="295253" y="162404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2862051" y="1438991"/>
              <a:ext cx="1522083" cy="59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ППО ГКОУ </a:t>
              </a: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Красноярская </a:t>
              </a: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школа-интернат</a:t>
              </a:r>
              <a:r>
                <a:rPr lang="ru-R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zh-CN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4723394" y="1309795"/>
            <a:ext cx="1998330" cy="808193"/>
            <a:chOff x="4723394" y="1367437"/>
            <a:chExt cx="1998330" cy="678543"/>
          </a:xfrm>
          <a:effectLst/>
        </p:grpSpPr>
        <p:sp>
          <p:nvSpPr>
            <p:cNvPr id="9" name="任意多边形 8"/>
            <p:cNvSpPr/>
            <p:nvPr/>
          </p:nvSpPr>
          <p:spPr>
            <a:xfrm rot="5400000">
              <a:off x="5383287" y="707544"/>
              <a:ext cx="678543" cy="1998330"/>
            </a:xfrm>
            <a:custGeom>
              <a:avLst/>
              <a:gdLst>
                <a:gd name="connsiteX0" fmla="*/ 0 w 611877"/>
                <a:gd name="connsiteY0" fmla="*/ 1794393 h 1801147"/>
                <a:gd name="connsiteX1" fmla="*/ 0 w 611877"/>
                <a:gd name="connsiteY1" fmla="*/ 176516 h 1801147"/>
                <a:gd name="connsiteX2" fmla="*/ 305939 w 611877"/>
                <a:gd name="connsiteY2" fmla="*/ 0 h 1801147"/>
                <a:gd name="connsiteX3" fmla="*/ 611877 w 611877"/>
                <a:gd name="connsiteY3" fmla="*/ 176516 h 1801147"/>
                <a:gd name="connsiteX4" fmla="*/ 611874 w 611877"/>
                <a:gd name="connsiteY4" fmla="*/ 176516 h 1801147"/>
                <a:gd name="connsiteX5" fmla="*/ 611874 w 611877"/>
                <a:gd name="connsiteY5" fmla="*/ 1801147 h 1801147"/>
                <a:gd name="connsiteX6" fmla="*/ 601188 w 611877"/>
                <a:gd name="connsiteY6" fmla="*/ 1801147 h 1801147"/>
                <a:gd name="connsiteX7" fmla="*/ 601188 w 611877"/>
                <a:gd name="connsiteY7" fmla="*/ 1800559 h 1801147"/>
                <a:gd name="connsiteX8" fmla="*/ 601191 w 611877"/>
                <a:gd name="connsiteY8" fmla="*/ 1800559 h 1801147"/>
                <a:gd name="connsiteX9" fmla="*/ 295253 w 611877"/>
                <a:gd name="connsiteY9" fmla="*/ 1624043 h 18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7" h="1801147">
                  <a:moveTo>
                    <a:pt x="0" y="1794393"/>
                  </a:moveTo>
                  <a:lnTo>
                    <a:pt x="0" y="176516"/>
                  </a:lnTo>
                  <a:lnTo>
                    <a:pt x="305939" y="0"/>
                  </a:lnTo>
                  <a:lnTo>
                    <a:pt x="611877" y="176516"/>
                  </a:lnTo>
                  <a:lnTo>
                    <a:pt x="611874" y="176516"/>
                  </a:lnTo>
                  <a:lnTo>
                    <a:pt x="611874" y="1801147"/>
                  </a:lnTo>
                  <a:lnTo>
                    <a:pt x="601188" y="1801147"/>
                  </a:lnTo>
                  <a:lnTo>
                    <a:pt x="601188" y="1800559"/>
                  </a:lnTo>
                  <a:lnTo>
                    <a:pt x="601191" y="1800559"/>
                  </a:lnTo>
                  <a:lnTo>
                    <a:pt x="295253" y="162404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4975943" y="1464831"/>
              <a:ext cx="1493230" cy="542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ППО ГКОУ </a:t>
              </a:r>
              <a:b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«Котовская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b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школа-интернат»</a:t>
              </a:r>
              <a:endPara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6823576" y="1309796"/>
            <a:ext cx="2098749" cy="938719"/>
            <a:chOff x="6823577" y="1367437"/>
            <a:chExt cx="1996896" cy="788129"/>
          </a:xfrm>
          <a:effectLst/>
        </p:grpSpPr>
        <p:sp>
          <p:nvSpPr>
            <p:cNvPr id="12" name="任意多边形 11"/>
            <p:cNvSpPr/>
            <p:nvPr/>
          </p:nvSpPr>
          <p:spPr>
            <a:xfrm rot="5400000">
              <a:off x="7482753" y="708262"/>
              <a:ext cx="678543" cy="1996896"/>
            </a:xfrm>
            <a:custGeom>
              <a:avLst/>
              <a:gdLst>
                <a:gd name="connsiteX0" fmla="*/ 0 w 611877"/>
                <a:gd name="connsiteY0" fmla="*/ 1794393 h 1801147"/>
                <a:gd name="connsiteX1" fmla="*/ 0 w 611877"/>
                <a:gd name="connsiteY1" fmla="*/ 176516 h 1801147"/>
                <a:gd name="connsiteX2" fmla="*/ 305939 w 611877"/>
                <a:gd name="connsiteY2" fmla="*/ 0 h 1801147"/>
                <a:gd name="connsiteX3" fmla="*/ 611877 w 611877"/>
                <a:gd name="connsiteY3" fmla="*/ 176516 h 1801147"/>
                <a:gd name="connsiteX4" fmla="*/ 611874 w 611877"/>
                <a:gd name="connsiteY4" fmla="*/ 176516 h 1801147"/>
                <a:gd name="connsiteX5" fmla="*/ 611874 w 611877"/>
                <a:gd name="connsiteY5" fmla="*/ 1801147 h 1801147"/>
                <a:gd name="connsiteX6" fmla="*/ 601188 w 611877"/>
                <a:gd name="connsiteY6" fmla="*/ 1801147 h 1801147"/>
                <a:gd name="connsiteX7" fmla="*/ 601188 w 611877"/>
                <a:gd name="connsiteY7" fmla="*/ 1800559 h 1801147"/>
                <a:gd name="connsiteX8" fmla="*/ 601191 w 611877"/>
                <a:gd name="connsiteY8" fmla="*/ 1800559 h 1801147"/>
                <a:gd name="connsiteX9" fmla="*/ 295253 w 611877"/>
                <a:gd name="connsiteY9" fmla="*/ 1624043 h 18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7" h="1801147">
                  <a:moveTo>
                    <a:pt x="0" y="1794393"/>
                  </a:moveTo>
                  <a:lnTo>
                    <a:pt x="0" y="176516"/>
                  </a:lnTo>
                  <a:lnTo>
                    <a:pt x="305939" y="0"/>
                  </a:lnTo>
                  <a:lnTo>
                    <a:pt x="611877" y="176516"/>
                  </a:lnTo>
                  <a:lnTo>
                    <a:pt x="611874" y="176516"/>
                  </a:lnTo>
                  <a:lnTo>
                    <a:pt x="611874" y="1801147"/>
                  </a:lnTo>
                  <a:lnTo>
                    <a:pt x="601188" y="1801147"/>
                  </a:lnTo>
                  <a:lnTo>
                    <a:pt x="601188" y="1800559"/>
                  </a:lnTo>
                  <a:lnTo>
                    <a:pt x="601191" y="1800559"/>
                  </a:lnTo>
                  <a:lnTo>
                    <a:pt x="295253" y="162404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6977497" y="1367437"/>
              <a:ext cx="1785690" cy="788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ru-RU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ППО ГБПОУ </a:t>
              </a:r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Волгоградский </a:t>
              </a:r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колледж машиностроения</a:t>
              </a:r>
              <a:b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связи»</a:t>
              </a:r>
              <a:endParaRPr lang="zh-CN" alt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479272" y="2232754"/>
            <a:ext cx="1896477" cy="2080892"/>
            <a:chOff x="479272" y="2160746"/>
            <a:chExt cx="1896477" cy="2080892"/>
          </a:xfrm>
          <a:effectLst/>
        </p:grpSpPr>
        <p:sp>
          <p:nvSpPr>
            <p:cNvPr id="15" name="矩形 14"/>
            <p:cNvSpPr/>
            <p:nvPr/>
          </p:nvSpPr>
          <p:spPr>
            <a:xfrm>
              <a:off x="525896" y="2160746"/>
              <a:ext cx="1803231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79272" y="3502974"/>
              <a:ext cx="1896477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Председатель</a:t>
              </a:r>
              <a:b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</a:br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Смирнова Светлана</a:t>
              </a:r>
              <a:b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</a:br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Александровна</a:t>
              </a:r>
              <a:endParaRPr lang="zh-CN" altLang="en-US" sz="1400" kern="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2577304" y="2232754"/>
            <a:ext cx="1897911" cy="2135917"/>
            <a:chOff x="2577304" y="2160746"/>
            <a:chExt cx="1897911" cy="2135917"/>
          </a:xfrm>
          <a:effectLst/>
        </p:grpSpPr>
        <p:sp>
          <p:nvSpPr>
            <p:cNvPr id="19" name="矩形 18"/>
            <p:cNvSpPr/>
            <p:nvPr/>
          </p:nvSpPr>
          <p:spPr>
            <a:xfrm>
              <a:off x="2624644" y="2160746"/>
              <a:ext cx="1803232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577304" y="3557999"/>
              <a:ext cx="1897911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Председатель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1400" kern="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Павлова Людмила</a:t>
              </a:r>
              <a:br>
                <a:rPr lang="ru-RU" altLang="zh-CN" sz="1400" kern="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</a:br>
              <a:r>
                <a:rPr lang="ru-RU" altLang="zh-CN" sz="1400" kern="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Александровна</a:t>
              </a:r>
              <a:endParaRPr lang="zh-CN" altLang="en-US" sz="1400" kern="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4673183" y="2232754"/>
            <a:ext cx="1896477" cy="2135917"/>
            <a:chOff x="4673183" y="2160746"/>
            <a:chExt cx="1896477" cy="2135917"/>
          </a:xfrm>
          <a:effectLst/>
        </p:grpSpPr>
        <p:sp>
          <p:nvSpPr>
            <p:cNvPr id="23" name="矩形 22"/>
            <p:cNvSpPr/>
            <p:nvPr/>
          </p:nvSpPr>
          <p:spPr>
            <a:xfrm>
              <a:off x="4723393" y="2160746"/>
              <a:ext cx="1803231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673183" y="3557999"/>
              <a:ext cx="1896477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Председатель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1400" kern="0" dirty="0" err="1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Овчарова</a:t>
              </a:r>
              <a:r>
                <a:rPr lang="ru-RU" altLang="zh-CN" sz="1400" kern="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 Ольга Александровна</a:t>
              </a:r>
              <a:endParaRPr lang="zh-CN" altLang="en-US" sz="1400" kern="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6776236" y="2232754"/>
            <a:ext cx="1896477" cy="2135917"/>
            <a:chOff x="6776236" y="2160746"/>
            <a:chExt cx="1896477" cy="2135917"/>
          </a:xfrm>
          <a:effectLst/>
        </p:grpSpPr>
        <p:sp>
          <p:nvSpPr>
            <p:cNvPr id="27" name="矩形 26"/>
            <p:cNvSpPr/>
            <p:nvPr/>
          </p:nvSpPr>
          <p:spPr>
            <a:xfrm>
              <a:off x="6823576" y="2160746"/>
              <a:ext cx="1801797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776236" y="3557999"/>
              <a:ext cx="1896477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Председатель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1400" kern="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Медведева Валерия</a:t>
              </a:r>
              <a:br>
                <a:rPr lang="ru-RU" altLang="zh-CN" sz="1400" kern="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</a:br>
              <a:r>
                <a:rPr lang="ru-RU" altLang="zh-CN" sz="1400" kern="0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Андреевна</a:t>
              </a:r>
              <a:endParaRPr lang="zh-CN" altLang="en-US" sz="1400" kern="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0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4" y="2252550"/>
            <a:ext cx="1796320" cy="111143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06" y="2250868"/>
            <a:ext cx="1728630" cy="133486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75" y="2253938"/>
            <a:ext cx="1707967" cy="1318687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913747" y="143985"/>
            <a:ext cx="3110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Новые первичные </a:t>
            </a:r>
            <a:b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профсоюзные организации</a:t>
            </a:r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399" y="-89379"/>
            <a:ext cx="1405096" cy="108233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15" y="143985"/>
            <a:ext cx="767344" cy="677053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5081872" y="384389"/>
            <a:ext cx="2889504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8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pic>
        <p:nvPicPr>
          <p:cNvPr id="40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754" y="112981"/>
            <a:ext cx="1003390" cy="100448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427228" y="269093"/>
            <a:ext cx="624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6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10"/>
                  <a:srcRect/>
                  <a:stretch>
                    <a:fillRect/>
                  </a:stretch>
                </a:blipFill>
                <a:latin typeface="Impact" pitchFamily="34" charset="0"/>
                <a:ea typeface="微软雅黑" pitchFamily="34" charset="-122"/>
              </a:rPr>
              <a:t>10</a:t>
            </a:r>
            <a:endParaRPr lang="zh-CN" altLang="en-US" sz="3600" dirty="0">
              <a:ln w="38100">
                <a:solidFill>
                  <a:schemeClr val="bg1"/>
                </a:solidFill>
              </a:ln>
              <a:blipFill dpi="0" rotWithShape="1">
                <a:blip r:embed="rId10"/>
                <a:srcRect/>
                <a:stretch>
                  <a:fillRect/>
                </a:stretch>
              </a:blipFill>
              <a:latin typeface="Impact" pitchFamily="34" charset="0"/>
              <a:ea typeface="微软雅黑" pitchFamily="34" charset="-122"/>
            </a:endParaRPr>
          </a:p>
        </p:txBody>
      </p:sp>
      <p:pic>
        <p:nvPicPr>
          <p:cNvPr id="44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37336" y="119403"/>
            <a:ext cx="1004509" cy="1005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04" y="2258502"/>
            <a:ext cx="1700189" cy="1312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0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881" y="770643"/>
            <a:ext cx="3694504" cy="3698516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081" y="813174"/>
            <a:ext cx="3618304" cy="3622233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304477" y="1053077"/>
            <a:ext cx="252505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19900" dirty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01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845172" y="1973194"/>
            <a:ext cx="405563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В результате проекта на телеканале Волгоград1 выходят телесюжеты, где представители известных педагогических династий, чей трудовой путь не менее пятидесяти лет, рассказали о своей семье и профессии, а также областным комитетом профсоюза образования создан </a:t>
            </a:r>
            <a:r>
              <a:rPr lang="ru-RU" sz="1600" dirty="0" smtClean="0"/>
              <a:t>«</a:t>
            </a:r>
            <a:r>
              <a:rPr lang="ru-RU" sz="1600" dirty="0"/>
              <a:t>Б</a:t>
            </a:r>
            <a:r>
              <a:rPr lang="ru-RU" sz="1600" dirty="0" smtClean="0"/>
              <a:t>анк </a:t>
            </a:r>
            <a:r>
              <a:rPr lang="ru-RU" sz="1600" dirty="0"/>
              <a:t>данных» о представителях 219 педагогических династий.</a:t>
            </a: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588808" y="317842"/>
            <a:ext cx="3538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«ПрофГрант»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322167" y="1053077"/>
            <a:ext cx="2675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«Цикл передач </a:t>
            </a:r>
            <a:b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«Если тебе УЧИТЕЛЬ имя…»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88808" y="351509"/>
            <a:ext cx="3311995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21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528581" y="320338"/>
            <a:ext cx="35268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«ПрофГрант»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292025" y="1251283"/>
            <a:ext cx="2675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«Цикл передач </a:t>
            </a:r>
            <a:b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«Если тебе УЧИТЕЛЬ имя…»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31235" y="391708"/>
            <a:ext cx="3109508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3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pic>
        <p:nvPicPr>
          <p:cNvPr id="1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614" y="122466"/>
            <a:ext cx="1763274" cy="1765189"/>
          </a:xfrm>
          <a:prstGeom prst="rect">
            <a:avLst/>
          </a:prstGeom>
        </p:spPr>
      </p:pic>
      <p:pic>
        <p:nvPicPr>
          <p:cNvPr id="1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808" y="104163"/>
            <a:ext cx="1763274" cy="1765189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02611" y="497230"/>
            <a:ext cx="1217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</a:rPr>
              <a:t>01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6"/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4" y="1869352"/>
            <a:ext cx="2797950" cy="3032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31" y="1885642"/>
            <a:ext cx="1295551" cy="3016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52" y="1885642"/>
            <a:ext cx="3047638" cy="30161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27447" y="960537"/>
            <a:ext cx="3675419" cy="3622431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86" y="-93370"/>
            <a:ext cx="1673493" cy="12890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58" y="205034"/>
            <a:ext cx="801859" cy="7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8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8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5" grpId="0" animBg="1"/>
      <p:bldP spid="143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407288" y="1053077"/>
            <a:ext cx="283443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2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792807" y="1653242"/>
            <a:ext cx="415960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Проект посвящён 80-й годовщине разгрома советскими войсками немецко-фашистских войск в Сталинградской </a:t>
            </a:r>
            <a:r>
              <a:rPr lang="ru-RU" sz="1600" dirty="0" smtClean="0"/>
              <a:t>битве. Проект </a:t>
            </a:r>
            <a:r>
              <a:rPr lang="ru-RU" sz="1600" dirty="0"/>
              <a:t>был поддержан региональным грантом и проводился в рамках программы обкома «Здоровый член профсоюза – здоровый коллектив – здоровая область» и планом Года педагога и наставника </a:t>
            </a:r>
            <a:r>
              <a:rPr lang="ru-RU" sz="1600" dirty="0" smtClean="0"/>
              <a:t> </a:t>
            </a:r>
            <a:r>
              <a:rPr lang="ru-RU" sz="1600" dirty="0"/>
              <a:t>Волгоградской области. </a:t>
            </a:r>
            <a:r>
              <a:rPr lang="ru-RU" sz="1600" dirty="0" smtClean="0"/>
              <a:t>Это был  </a:t>
            </a:r>
            <a:r>
              <a:rPr lang="ru-RU" sz="1600" dirty="0"/>
              <a:t>I Слёт педагогов </a:t>
            </a:r>
            <a:r>
              <a:rPr lang="ru-RU" sz="1600" dirty="0" smtClean="0"/>
              <a:t>СПО.</a:t>
            </a:r>
            <a:endParaRPr lang="ru-RU" sz="1600" dirty="0"/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792043" y="252900"/>
            <a:ext cx="3538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«ПрофГрант»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939710" y="897477"/>
            <a:ext cx="1999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«Команды в спорте – </a:t>
            </a:r>
            <a:b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команды в жизни»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34412" y="344356"/>
            <a:ext cx="3017996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21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62634" y="472029"/>
            <a:ext cx="1217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2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3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654634" y="239245"/>
            <a:ext cx="3305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«ПрофГрант»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874375" y="933446"/>
            <a:ext cx="19997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</a:t>
            </a:r>
            <a:r>
              <a:rPr lang="ru-RU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Команды в спорте – </a:t>
            </a:r>
            <a:br>
              <a:rPr lang="ru-RU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команды в жизни»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algn="r" eaLnBrk="1" hangingPunct="1"/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67792" y="330886"/>
            <a:ext cx="3144615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4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pic>
        <p:nvPicPr>
          <p:cNvPr id="1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390" y="140348"/>
            <a:ext cx="1610793" cy="1612542"/>
          </a:xfrm>
          <a:prstGeom prst="rect">
            <a:avLst/>
          </a:prstGeom>
        </p:spPr>
      </p:pic>
      <p:pic>
        <p:nvPicPr>
          <p:cNvPr id="1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550" y="140348"/>
            <a:ext cx="1584475" cy="158619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83543" y="1151792"/>
            <a:ext cx="3675419" cy="3622431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9" y="1868535"/>
            <a:ext cx="2248828" cy="285635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892752" y="1855393"/>
            <a:ext cx="2892528" cy="2901124"/>
            <a:chOff x="2892752" y="1855393"/>
            <a:chExt cx="2892528" cy="290112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752" y="1855393"/>
              <a:ext cx="2892528" cy="290112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574" y="3332480"/>
              <a:ext cx="1839383" cy="1391919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988538" y="1855392"/>
            <a:ext cx="2885615" cy="2902843"/>
            <a:chOff x="5988538" y="1855392"/>
            <a:chExt cx="2885615" cy="290284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538" y="1855392"/>
              <a:ext cx="2885615" cy="2902843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" t="33208" r="2287" b="2048"/>
            <a:stretch/>
          </p:blipFill>
          <p:spPr>
            <a:xfrm>
              <a:off x="6014856" y="3305955"/>
              <a:ext cx="2835382" cy="1400048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958" y="-152336"/>
            <a:ext cx="1616042" cy="12448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03" y="134815"/>
            <a:ext cx="801859" cy="7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8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8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1265036" y="1053077"/>
            <a:ext cx="304881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3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5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792806" y="2196527"/>
            <a:ext cx="4159601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itchFamily="34" charset="0"/>
                <a:ea typeface="微软雅黑" pitchFamily="34" charset="-122"/>
                <a:cs typeface="Arial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ru-RU" sz="3600" b="1" i="1" dirty="0" smtClean="0"/>
              <a:t>50 000 рублей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2000" i="1" dirty="0" smtClean="0"/>
              <a:t>Территориальная организация Общероссийского Профсоюза образования </a:t>
            </a:r>
            <a:r>
              <a:rPr lang="ru-RU" sz="2000" i="1" dirty="0" err="1" smtClean="0"/>
              <a:t>Жирновского</a:t>
            </a:r>
            <a:r>
              <a:rPr lang="ru-RU" sz="2000" i="1" dirty="0" smtClean="0"/>
              <a:t> муниципального района Волгоградской области</a:t>
            </a:r>
            <a:endParaRPr lang="ru-RU" sz="2000" dirty="0"/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782758" y="289704"/>
            <a:ext cx="3538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Проект «ПрофГрант»</a:t>
            </a:r>
            <a:endParaRPr lang="ru-RU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5078659" y="861471"/>
            <a:ext cx="38902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«Грант областного комитета </a:t>
            </a:r>
            <a:b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Волгоградской областной организации </a:t>
            </a:r>
            <a:b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Общероссийского </a:t>
            </a:r>
            <a:b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</a:br>
            <a:r>
              <a:rPr lang="ru-RU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Профсоюза образования»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54044" y="344755"/>
            <a:ext cx="3022369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61423" y="2391637"/>
            <a:ext cx="3022369" cy="461665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6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31918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23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21" grpId="0"/>
      <p:bldP spid="21" grpId="1"/>
      <p:bldP spid="21" grpId="2"/>
      <p:bldP spid="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02611" y="497230"/>
            <a:ext cx="1217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3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3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423068" y="258412"/>
            <a:ext cx="3538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Проект «ПрофГрант»</a:t>
            </a:r>
            <a:endParaRPr lang="ru-RU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009861" y="1143561"/>
            <a:ext cx="49745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Проект ТООП </a:t>
            </a:r>
            <a:r>
              <a:rPr lang="ru-RU" altLang="zh-CN" sz="1400" dirty="0" err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Жирновского</a:t>
            </a:r>
            <a: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муниципального района</a:t>
            </a:r>
            <a:b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</a:br>
            <a: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«Друзья, прекрасен наш союз!»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r" eaLnBrk="1" hangingPunct="1"/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2429" y="343134"/>
            <a:ext cx="3181674" cy="410671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4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pic>
        <p:nvPicPr>
          <p:cNvPr id="1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446" y="122466"/>
            <a:ext cx="1763274" cy="1765189"/>
          </a:xfrm>
          <a:prstGeom prst="rect">
            <a:avLst/>
          </a:prstGeom>
        </p:spPr>
      </p:pic>
      <p:pic>
        <p:nvPicPr>
          <p:cNvPr id="1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623" y="154442"/>
            <a:ext cx="1763274" cy="17651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83543" y="1151792"/>
            <a:ext cx="3675419" cy="3622431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61729" y="2000680"/>
            <a:ext cx="49226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chemeClr val="bg1"/>
                </a:solidFill>
              </a:rPr>
              <a:t>Проведение совместных товарищеских встреч трёх поколений учительства (молодых педагогов, наставников, ветеранов педагогического труда) с  педагогическими классами </a:t>
            </a:r>
            <a:r>
              <a:rPr lang="ru-RU" i="1" dirty="0" smtClean="0">
                <a:solidFill>
                  <a:schemeClr val="bg1"/>
                </a:solidFill>
              </a:rPr>
              <a:t>для сохранения </a:t>
            </a:r>
            <a:r>
              <a:rPr lang="ru-RU" i="1" dirty="0">
                <a:solidFill>
                  <a:schemeClr val="bg1"/>
                </a:solidFill>
              </a:rPr>
              <a:t>и </a:t>
            </a:r>
            <a:r>
              <a:rPr lang="ru-RU" i="1" dirty="0" smtClean="0">
                <a:solidFill>
                  <a:schemeClr val="bg1"/>
                </a:solidFill>
              </a:rPr>
              <a:t>приумножения традиций </a:t>
            </a:r>
            <a:r>
              <a:rPr lang="ru-RU" i="1" dirty="0">
                <a:solidFill>
                  <a:schemeClr val="bg1"/>
                </a:solidFill>
              </a:rPr>
              <a:t>образования </a:t>
            </a:r>
            <a:r>
              <a:rPr lang="ru-RU" i="1" dirty="0" err="1">
                <a:solidFill>
                  <a:schemeClr val="bg1"/>
                </a:solidFill>
              </a:rPr>
              <a:t>Жирновского</a:t>
            </a:r>
            <a:r>
              <a:rPr lang="ru-RU" i="1" dirty="0">
                <a:solidFill>
                  <a:schemeClr val="bg1"/>
                </a:solidFill>
              </a:rPr>
              <a:t> муниципального района</a:t>
            </a:r>
            <a:r>
              <a:rPr lang="ru-RU" i="1" dirty="0" smtClean="0">
                <a:solidFill>
                  <a:schemeClr val="bg1"/>
                </a:solidFill>
              </a:rPr>
              <a:t>, для раскрытия важности </a:t>
            </a:r>
            <a:r>
              <a:rPr lang="ru-RU" i="1" dirty="0">
                <a:solidFill>
                  <a:schemeClr val="bg1"/>
                </a:solidFill>
              </a:rPr>
              <a:t>и </a:t>
            </a:r>
            <a:r>
              <a:rPr lang="ru-RU" i="1" dirty="0" smtClean="0">
                <a:solidFill>
                  <a:schemeClr val="bg1"/>
                </a:solidFill>
              </a:rPr>
              <a:t>востребованности </a:t>
            </a:r>
            <a:r>
              <a:rPr lang="ru-RU" i="1" dirty="0">
                <a:solidFill>
                  <a:schemeClr val="bg1"/>
                </a:solidFill>
              </a:rPr>
              <a:t>профессии учительства. Создание базы документов, фотоотчётов, презентация проекта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27" y="2019729"/>
            <a:ext cx="2671345" cy="26989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42" y="-101268"/>
            <a:ext cx="1616042" cy="12448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07" y="194717"/>
            <a:ext cx="801859" cy="7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0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8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8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9" grpId="0"/>
      <p:bldP spid="21" grpId="0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文本框 6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602611" y="497230"/>
            <a:ext cx="1217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en-US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0</a:t>
            </a:r>
            <a:r>
              <a:rPr lang="ru-RU" altLang="zh-CN" sz="60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3</a:t>
            </a:r>
            <a:endParaRPr lang="zh-CN" altLang="en-US" sz="6000" dirty="0">
              <a:ln w="38100">
                <a:solidFill>
                  <a:schemeClr val="bg1"/>
                </a:solidFill>
              </a:ln>
              <a:blipFill dpi="0" rotWithShape="1">
                <a:blip r:embed="rId3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4423068" y="258412"/>
            <a:ext cx="3538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ru-RU" altLang="zh-CN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Проект «ПрофГрант»</a:t>
            </a:r>
            <a:endParaRPr lang="ru-RU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文本框 8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SpPr txBox="1">
            <a:spLocks noChangeArrowheads="1"/>
          </p:cNvSpPr>
          <p:nvPr/>
        </p:nvSpPr>
        <p:spPr bwMode="auto">
          <a:xfrm>
            <a:off x="3399116" y="1143561"/>
            <a:ext cx="55852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Грант Губернатора</a:t>
            </a:r>
          </a:p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Конкурс на предоставление социально-ориентированным </a:t>
            </a:r>
          </a:p>
          <a:p>
            <a:pPr algn="r" eaLnBrk="1" hangingPunct="1"/>
            <a:r>
              <a:rPr lang="ru-RU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некоммерческим организациям субсидий</a:t>
            </a:r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r" eaLnBrk="1" hangingPunct="1"/>
            <a:endParaRPr lang="zh-CN" altLang="en-US" sz="1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" name="e7d195523061f1c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a:t>
            </a:r>
            <a:endParaRPr lang="zh-CN" altLang="en-US" sz="10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2429" y="343134"/>
            <a:ext cx="3181674" cy="410671"/>
          </a:xfrm>
          <a:prstGeom prst="round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8000">
                <a:schemeClr val="accent1">
                  <a:alpha val="0"/>
                  <a:lumMod val="51000"/>
                </a:schemeClr>
              </a:gs>
            </a:gsLst>
            <a:lin ang="5400000" scaled="1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blipFill dpi="0" rotWithShape="1">
                <a:blip r:embed="rId4">
                  <a:alphaModFix amt="4000"/>
                </a:blip>
                <a:srcRect/>
                <a:tile tx="0" ty="0" sx="100000" sy="100000" flip="none" algn="tl"/>
              </a:blipFill>
            </a:endParaRPr>
          </a:p>
        </p:txBody>
      </p:sp>
      <p:pic>
        <p:nvPicPr>
          <p:cNvPr id="12" name="图片 1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446" y="122466"/>
            <a:ext cx="1763274" cy="1765189"/>
          </a:xfrm>
          <a:prstGeom prst="rect">
            <a:avLst/>
          </a:prstGeom>
        </p:spPr>
      </p:pic>
      <p:pic>
        <p:nvPicPr>
          <p:cNvPr id="13" name="图片 2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623" y="154442"/>
            <a:ext cx="1763274" cy="17651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83543" y="1151792"/>
            <a:ext cx="3675419" cy="3622431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74419" y="2000680"/>
            <a:ext cx="74099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ППОО </a:t>
            </a:r>
            <a:r>
              <a:rPr lang="ru-RU" i="1" dirty="0" err="1" smtClean="0">
                <a:solidFill>
                  <a:schemeClr val="bg1"/>
                </a:solidFill>
              </a:rPr>
              <a:t>ВолГУ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проект «Региональный турнир по спортивно-тактической игре «</a:t>
            </a:r>
            <a:r>
              <a:rPr lang="ru-RU" i="1" dirty="0" err="1" smtClean="0">
                <a:solidFill>
                  <a:schemeClr val="bg1"/>
                </a:solidFill>
              </a:rPr>
              <a:t>Лазертаг</a:t>
            </a:r>
            <a:r>
              <a:rPr lang="ru-RU" i="1" dirty="0" smtClean="0">
                <a:solidFill>
                  <a:schemeClr val="bg1"/>
                </a:solidFill>
              </a:rPr>
              <a:t>» памяти подвига курсантских полков, 778 150 руб.</a:t>
            </a:r>
          </a:p>
          <a:p>
            <a:endParaRPr lang="ru-RU" i="1" dirty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ППОО </a:t>
            </a:r>
            <a:r>
              <a:rPr lang="ru-RU" i="1" dirty="0" err="1" smtClean="0">
                <a:solidFill>
                  <a:schemeClr val="bg1"/>
                </a:solidFill>
              </a:rPr>
              <a:t>ВолгГТУ</a:t>
            </a:r>
            <a:r>
              <a:rPr lang="ru-RU" i="1" dirty="0" smtClean="0">
                <a:solidFill>
                  <a:schemeClr val="bg1"/>
                </a:solidFill>
              </a:rPr>
              <a:t>, «Будь здоровым и активным», 425 500 руб.</a:t>
            </a:r>
            <a:br>
              <a:rPr lang="ru-RU" i="1" dirty="0" smtClean="0">
                <a:solidFill>
                  <a:schemeClr val="bg1"/>
                </a:solidFill>
              </a:rPr>
            </a:b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/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chemeClr val="bg1"/>
                </a:solidFill>
              </a:rPr>
              <a:t>ТОП </a:t>
            </a:r>
            <a:r>
              <a:rPr lang="ru-RU" i="1" dirty="0" err="1" smtClean="0">
                <a:solidFill>
                  <a:schemeClr val="bg1"/>
                </a:solidFill>
              </a:rPr>
              <a:t>Иловлинского</a:t>
            </a:r>
            <a:r>
              <a:rPr lang="ru-RU" i="1" dirty="0" smtClean="0">
                <a:solidFill>
                  <a:schemeClr val="bg1"/>
                </a:solidFill>
              </a:rPr>
              <a:t> района, «Детский духовой оркестр», 198 200 руб.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42" y="-101268"/>
            <a:ext cx="1616042" cy="12448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07" y="194717"/>
            <a:ext cx="801859" cy="707507"/>
          </a:xfrm>
          <a:prstGeom prst="rect">
            <a:avLst/>
          </a:prstGeom>
        </p:spPr>
      </p:pic>
      <p:grpSp>
        <p:nvGrpSpPr>
          <p:cNvPr id="16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762822" y="1960355"/>
            <a:ext cx="735526" cy="748356"/>
            <a:chOff x="5943600" y="1710958"/>
            <a:chExt cx="716318" cy="720428"/>
          </a:xfrm>
        </p:grpSpPr>
        <p:sp>
          <p:nvSpPr>
            <p:cNvPr id="17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18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19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5" name="Group 140" descr="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"/>
          <p:cNvGrpSpPr/>
          <p:nvPr/>
        </p:nvGrpSpPr>
        <p:grpSpPr>
          <a:xfrm>
            <a:off x="776573" y="2909131"/>
            <a:ext cx="735526" cy="748356"/>
            <a:chOff x="5943600" y="1710958"/>
            <a:chExt cx="716318" cy="720428"/>
          </a:xfrm>
        </p:grpSpPr>
        <p:sp>
          <p:nvSpPr>
            <p:cNvPr id="26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27" name="Group 77"/>
            <p:cNvGrpSpPr>
              <a:grpSpLocks noChangeAspect="1"/>
            </p:cNvGrpSpPr>
            <p:nvPr/>
          </p:nvGrpSpPr>
          <p:grpSpPr>
            <a:xfrm>
              <a:off x="6096000" y="1926588"/>
              <a:ext cx="439482" cy="311209"/>
              <a:chOff x="6040049" y="4179624"/>
              <a:chExt cx="521619" cy="461718"/>
            </a:xfrm>
            <a:solidFill>
              <a:schemeClr val="bg1"/>
            </a:solidFill>
          </p:grpSpPr>
          <p:sp>
            <p:nvSpPr>
              <p:cNvPr id="28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86"/>
              <p:cNvSpPr/>
              <p:nvPr/>
            </p:nvSpPr>
            <p:spPr bwMode="auto">
              <a:xfrm>
                <a:off x="6332135" y="4179624"/>
                <a:ext cx="74794" cy="346913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096" y="3733807"/>
            <a:ext cx="74987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8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4" dur="8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9" grpId="0"/>
      <p:bldP spid="21" grpId="0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dc4eb095ef98a80d432ab5f5ac2fa1ec9A04093C40641F0917DB5F0ACB951B229F3670423540916292DB116844AAB0F00FEFF6E8E4293DAC5FD3F90415D8F35813B35A693A33C33F90B508E705BE45C485C6105005A26FD5B88993F26B78202024A95D71B4036277000B8C7D880E24B880D1A0B03B61831781E834BAEA607B79F092ACA8F25A862A</_7b1dac89e7d195523061f1c0316ecb71>
</e7d195523061f1c0>
</file>

<file path=customXml/itemProps1.xml><?xml version="1.0" encoding="utf-8"?>
<ds:datastoreItem xmlns:ds="http://schemas.openxmlformats.org/officeDocument/2006/customXml" ds:itemID="{FF54A777-896D-402B-899D-059BA6F16C32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3402</TotalTime>
  <Words>738</Words>
  <Application>Microsoft Office PowerPoint</Application>
  <PresentationFormat>Экран (16:9)</PresentationFormat>
  <Paragraphs>178</Paragraphs>
  <Slides>24</Slides>
  <Notes>24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微软雅黑</vt:lpstr>
      <vt:lpstr>Calibri Light</vt:lpstr>
      <vt:lpstr>Calibri</vt:lpstr>
      <vt:lpstr>方正兰亭黑_GBK</vt:lpstr>
      <vt:lpstr>宋体</vt:lpstr>
      <vt:lpstr>Impact</vt:lpstr>
      <vt:lpstr>Arial</vt:lpstr>
      <vt:lpstr>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©PPTSTORE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</dc:title>
  <dc:subject>plus206</dc:subject>
  <dc:creator>©PPTSTORE</dc:creator>
  <cp:keywords>plus206</cp:keywords>
  <dc:description>©PPTSTORE 版权所有</dc:description>
  <cp:lastModifiedBy>test</cp:lastModifiedBy>
  <cp:revision>4368</cp:revision>
  <dcterms:created xsi:type="dcterms:W3CDTF">2014-07-30T04:54:00Z</dcterms:created>
  <dcterms:modified xsi:type="dcterms:W3CDTF">2023-12-27T11:03:44Z</dcterms:modified>
  <cp:category>plus206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2052-10.1.0.5346</vt:lpwstr>
  </property>
</Properties>
</file>