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348" r:id="rId4"/>
    <p:sldId id="349" r:id="rId5"/>
    <p:sldId id="368" r:id="rId6"/>
    <p:sldId id="356" r:id="rId7"/>
    <p:sldId id="370" r:id="rId8"/>
    <p:sldId id="372" r:id="rId9"/>
    <p:sldId id="373" r:id="rId10"/>
    <p:sldId id="474" r:id="rId11"/>
    <p:sldId id="476" r:id="rId12"/>
    <p:sldId id="350" r:id="rId13"/>
    <p:sldId id="364" r:id="rId14"/>
    <p:sldId id="430" r:id="rId15"/>
    <p:sldId id="366" r:id="rId16"/>
    <p:sldId id="363" r:id="rId17"/>
    <p:sldId id="379" r:id="rId18"/>
    <p:sldId id="318" r:id="rId19"/>
    <p:sldId id="391" r:id="rId20"/>
    <p:sldId id="380" r:id="rId21"/>
    <p:sldId id="408" r:id="rId22"/>
    <p:sldId id="436" r:id="rId23"/>
    <p:sldId id="435" r:id="rId24"/>
    <p:sldId id="387" r:id="rId25"/>
    <p:sldId id="464" r:id="rId26"/>
    <p:sldId id="303" r:id="rId27"/>
    <p:sldId id="282" r:id="rId28"/>
    <p:sldId id="485" r:id="rId29"/>
    <p:sldId id="480" r:id="rId30"/>
    <p:sldId id="486" r:id="rId31"/>
    <p:sldId id="447" r:id="rId32"/>
    <p:sldId id="478" r:id="rId33"/>
    <p:sldId id="481" r:id="rId34"/>
    <p:sldId id="308" r:id="rId35"/>
    <p:sldId id="437" r:id="rId36"/>
    <p:sldId id="438" r:id="rId37"/>
    <p:sldId id="399" r:id="rId38"/>
    <p:sldId id="484" r:id="rId39"/>
    <p:sldId id="400" r:id="rId40"/>
    <p:sldId id="468" r:id="rId41"/>
    <p:sldId id="330" r:id="rId42"/>
    <p:sldId id="329" r:id="rId43"/>
    <p:sldId id="450" r:id="rId44"/>
    <p:sldId id="406" r:id="rId45"/>
    <p:sldId id="439" r:id="rId46"/>
    <p:sldId id="440" r:id="rId47"/>
    <p:sldId id="442" r:id="rId48"/>
    <p:sldId id="443" r:id="rId49"/>
    <p:sldId id="444" r:id="rId50"/>
    <p:sldId id="483" r:id="rId51"/>
    <p:sldId id="465" r:id="rId52"/>
    <p:sldId id="488"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3258" autoAdjust="0"/>
  </p:normalViewPr>
  <p:slideViewPr>
    <p:cSldViewPr>
      <p:cViewPr>
        <p:scale>
          <a:sx n="60" d="100"/>
          <a:sy n="60" d="100"/>
        </p:scale>
        <p:origin x="-1542"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ED507D-8360-4B4E-AF52-122FA8118259}" type="datetimeFigureOut">
              <a:rPr lang="ru-RU" smtClean="0"/>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BBF8B-11C9-4705-B3CB-32B982E34DF3}" type="slidenum">
              <a:rPr lang="ru-RU" smtClean="0"/>
              <a:t>‹#›</a:t>
            </a:fld>
            <a:endParaRPr lang="ru-RU"/>
          </a:p>
        </p:txBody>
      </p:sp>
    </p:spTree>
    <p:extLst>
      <p:ext uri="{BB962C8B-B14F-4D97-AF65-F5344CB8AC3E}">
        <p14:creationId xmlns:p14="http://schemas.microsoft.com/office/powerpoint/2010/main" val="61640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D507D-8360-4B4E-AF52-122FA8118259}" type="datetimeFigureOut">
              <a:rPr lang="ru-RU" smtClean="0"/>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BBF8B-11C9-4705-B3CB-32B982E34DF3}" type="slidenum">
              <a:rPr lang="ru-RU" smtClean="0"/>
              <a:t>‹#›</a:t>
            </a:fld>
            <a:endParaRPr lang="ru-RU"/>
          </a:p>
        </p:txBody>
      </p:sp>
    </p:spTree>
    <p:extLst>
      <p:ext uri="{BB962C8B-B14F-4D97-AF65-F5344CB8AC3E}">
        <p14:creationId xmlns:p14="http://schemas.microsoft.com/office/powerpoint/2010/main" val="172552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D507D-8360-4B4E-AF52-122FA8118259}" type="datetimeFigureOut">
              <a:rPr lang="ru-RU" smtClean="0"/>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BBF8B-11C9-4705-B3CB-32B982E34DF3}" type="slidenum">
              <a:rPr lang="ru-RU" smtClean="0"/>
              <a:t>‹#›</a:t>
            </a:fld>
            <a:endParaRPr lang="ru-RU"/>
          </a:p>
        </p:txBody>
      </p:sp>
    </p:spTree>
    <p:extLst>
      <p:ext uri="{BB962C8B-B14F-4D97-AF65-F5344CB8AC3E}">
        <p14:creationId xmlns:p14="http://schemas.microsoft.com/office/powerpoint/2010/main" val="16674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ED507D-8360-4B4E-AF52-122FA8118259}" type="datetimeFigureOut">
              <a:rPr lang="ru-RU" smtClean="0"/>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BBF8B-11C9-4705-B3CB-32B982E34DF3}" type="slidenum">
              <a:rPr lang="ru-RU" smtClean="0"/>
              <a:t>‹#›</a:t>
            </a:fld>
            <a:endParaRPr lang="ru-RU"/>
          </a:p>
        </p:txBody>
      </p:sp>
    </p:spTree>
    <p:extLst>
      <p:ext uri="{BB962C8B-B14F-4D97-AF65-F5344CB8AC3E}">
        <p14:creationId xmlns:p14="http://schemas.microsoft.com/office/powerpoint/2010/main" val="150576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ED507D-8360-4B4E-AF52-122FA8118259}" type="datetimeFigureOut">
              <a:rPr lang="ru-RU" smtClean="0"/>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EBBF8B-11C9-4705-B3CB-32B982E34DF3}" type="slidenum">
              <a:rPr lang="ru-RU" smtClean="0"/>
              <a:t>‹#›</a:t>
            </a:fld>
            <a:endParaRPr lang="ru-RU"/>
          </a:p>
        </p:txBody>
      </p:sp>
    </p:spTree>
    <p:extLst>
      <p:ext uri="{BB962C8B-B14F-4D97-AF65-F5344CB8AC3E}">
        <p14:creationId xmlns:p14="http://schemas.microsoft.com/office/powerpoint/2010/main" val="409526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ED507D-8360-4B4E-AF52-122FA8118259}" type="datetimeFigureOut">
              <a:rPr lang="ru-RU" smtClean="0"/>
              <a:t>22.03.2024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EBBF8B-11C9-4705-B3CB-32B982E34DF3}" type="slidenum">
              <a:rPr lang="ru-RU" smtClean="0"/>
              <a:t>‹#›</a:t>
            </a:fld>
            <a:endParaRPr lang="ru-RU"/>
          </a:p>
        </p:txBody>
      </p:sp>
    </p:spTree>
    <p:extLst>
      <p:ext uri="{BB962C8B-B14F-4D97-AF65-F5344CB8AC3E}">
        <p14:creationId xmlns:p14="http://schemas.microsoft.com/office/powerpoint/2010/main" val="29997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ED507D-8360-4B4E-AF52-122FA8118259}" type="datetimeFigureOut">
              <a:rPr lang="ru-RU" smtClean="0"/>
              <a:t>22.03.2024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EBBF8B-11C9-4705-B3CB-32B982E34DF3}" type="slidenum">
              <a:rPr lang="ru-RU" smtClean="0"/>
              <a:t>‹#›</a:t>
            </a:fld>
            <a:endParaRPr lang="ru-RU"/>
          </a:p>
        </p:txBody>
      </p:sp>
    </p:spTree>
    <p:extLst>
      <p:ext uri="{BB962C8B-B14F-4D97-AF65-F5344CB8AC3E}">
        <p14:creationId xmlns:p14="http://schemas.microsoft.com/office/powerpoint/2010/main" val="295972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ED507D-8360-4B4E-AF52-122FA8118259}" type="datetimeFigureOut">
              <a:rPr lang="ru-RU" smtClean="0"/>
              <a:t>22.03.2024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EBBF8B-11C9-4705-B3CB-32B982E34DF3}" type="slidenum">
              <a:rPr lang="ru-RU" smtClean="0"/>
              <a:t>‹#›</a:t>
            </a:fld>
            <a:endParaRPr lang="ru-RU"/>
          </a:p>
        </p:txBody>
      </p:sp>
    </p:spTree>
    <p:extLst>
      <p:ext uri="{BB962C8B-B14F-4D97-AF65-F5344CB8AC3E}">
        <p14:creationId xmlns:p14="http://schemas.microsoft.com/office/powerpoint/2010/main" val="247316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ED507D-8360-4B4E-AF52-122FA8118259}" type="datetimeFigureOut">
              <a:rPr lang="ru-RU" smtClean="0"/>
              <a:t>22.03.2024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EBBF8B-11C9-4705-B3CB-32B982E34DF3}" type="slidenum">
              <a:rPr lang="ru-RU" smtClean="0"/>
              <a:t>‹#›</a:t>
            </a:fld>
            <a:endParaRPr lang="ru-RU"/>
          </a:p>
        </p:txBody>
      </p:sp>
    </p:spTree>
    <p:extLst>
      <p:ext uri="{BB962C8B-B14F-4D97-AF65-F5344CB8AC3E}">
        <p14:creationId xmlns:p14="http://schemas.microsoft.com/office/powerpoint/2010/main" val="204374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ED507D-8360-4B4E-AF52-122FA8118259}" type="datetimeFigureOut">
              <a:rPr lang="ru-RU" smtClean="0"/>
              <a:t>22.03.2024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EBBF8B-11C9-4705-B3CB-32B982E34DF3}" type="slidenum">
              <a:rPr lang="ru-RU" smtClean="0"/>
              <a:t>‹#›</a:t>
            </a:fld>
            <a:endParaRPr lang="ru-RU"/>
          </a:p>
        </p:txBody>
      </p:sp>
    </p:spTree>
    <p:extLst>
      <p:ext uri="{BB962C8B-B14F-4D97-AF65-F5344CB8AC3E}">
        <p14:creationId xmlns:p14="http://schemas.microsoft.com/office/powerpoint/2010/main" val="90127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ED507D-8360-4B4E-AF52-122FA8118259}" type="datetimeFigureOut">
              <a:rPr lang="ru-RU" smtClean="0"/>
              <a:t>22.03.2024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EBBF8B-11C9-4705-B3CB-32B982E34DF3}" type="slidenum">
              <a:rPr lang="ru-RU" smtClean="0"/>
              <a:t>‹#›</a:t>
            </a:fld>
            <a:endParaRPr lang="ru-RU"/>
          </a:p>
        </p:txBody>
      </p:sp>
    </p:spTree>
    <p:extLst>
      <p:ext uri="{BB962C8B-B14F-4D97-AF65-F5344CB8AC3E}">
        <p14:creationId xmlns:p14="http://schemas.microsoft.com/office/powerpoint/2010/main" val="17258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D507D-8360-4B4E-AF52-122FA8118259}" type="datetimeFigureOut">
              <a:rPr lang="ru-RU" smtClean="0"/>
              <a:t>22.03.2024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BBF8B-11C9-4705-B3CB-32B982E34DF3}" type="slidenum">
              <a:rPr lang="ru-RU" smtClean="0"/>
              <a:t>‹#›</a:t>
            </a:fld>
            <a:endParaRPr lang="ru-RU"/>
          </a:p>
        </p:txBody>
      </p:sp>
    </p:spTree>
    <p:extLst>
      <p:ext uri="{BB962C8B-B14F-4D97-AF65-F5344CB8AC3E}">
        <p14:creationId xmlns:p14="http://schemas.microsoft.com/office/powerpoint/2010/main" val="909792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log.gov.ru/rn77/about_fts/docs/14112940/" TargetMode="External"/><Relationship Id="rId2" Type="http://schemas.openxmlformats.org/officeDocument/2006/relationships/hyperlink" Target="https://www.nalog.gov.ru/rn77/about_fts/docs/14110792/" TargetMode="External"/><Relationship Id="rId1" Type="http://schemas.openxmlformats.org/officeDocument/2006/relationships/slideLayout" Target="../slideLayouts/slideLayout2.xml"/><Relationship Id="rId6" Type="http://schemas.openxmlformats.org/officeDocument/2006/relationships/hyperlink" Target="https://www.nalog.gov.ru/rn77/about_fts/docs/14112883/" TargetMode="External"/><Relationship Id="rId5" Type="http://schemas.openxmlformats.org/officeDocument/2006/relationships/hyperlink" Target="https://www.nalog.gov.ru/rn77/about_fts/docs/14112652/" TargetMode="External"/><Relationship Id="rId4" Type="http://schemas.openxmlformats.org/officeDocument/2006/relationships/hyperlink" Target="https://www.nalog.gov.ru/rn77/about_fts/docs/1411277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login.consultant.ru/link/?req=doc&amp;base=PRJ&amp;n=239848&amp;dst=100001&amp;demo=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lkip2.nalog.ru/lk#/login" TargetMode="External"/><Relationship Id="rId2" Type="http://schemas.openxmlformats.org/officeDocument/2006/relationships/hyperlink" Target="https://lkfl2.nalog.ru/lkfl" TargetMode="External"/><Relationship Id="rId1" Type="http://schemas.openxmlformats.org/officeDocument/2006/relationships/slideLayout" Target="../slideLayouts/slideLayout2.xml"/><Relationship Id="rId4" Type="http://schemas.openxmlformats.org/officeDocument/2006/relationships/hyperlink" Target="https://www.nalog.gov.ru/rn77/service/obr_ft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alog.gov.ru/rn77/taxation/reference_work/newkkt/?ysclid=lqcfzgk9d7198724369" TargetMode="External"/><Relationship Id="rId2" Type="http://schemas.openxmlformats.org/officeDocument/2006/relationships/hyperlink" Target="https://kkt-online.nalog.ru/#check-bill" TargetMode="External"/><Relationship Id="rId1" Type="http://schemas.openxmlformats.org/officeDocument/2006/relationships/slideLayout" Target="../slideLayouts/slideLayout2.xml"/><Relationship Id="rId4" Type="http://schemas.openxmlformats.org/officeDocument/2006/relationships/hyperlink" Target="https://ya.ru/search/?text=%D0%9E%D0%B1%D1%80%D0%B0%D1%82%D0%B8%D1%82%D1%8C%D1%81%D1%8F+%D0%B2+%D0%A4%D0%9D%D0%A1+%D0%A0%D0%BE%D1%81%D1%81%D0%B8%D0%B8&amp;lr=213#:~:text=%D0%9E%D0%B1%D1%80%D0%B0%D1%82%D0%B8%D1%82%D1%8C%D1%81%D1%8F%20%D0%B2%20%D0%A4%D0%9D%D0%A1%20%D0%A0%D0%BE%D1%81%D1%81%D0%B8%D0%B8%20%7C%20%D0%A4%D0%9D%D0%A1%20%D0%A0%D0%BE%D1%81%D1%81%D0%B8%D0%B8%20%7C%2077%20%D0%B3%D0%BE%D1%80%D0%BE%D0%B4..."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www.consultant.ru/cabinet/stat/db/2024-01-23/click/consultant/?dst=https://sozd.duma.gov.ru/bill/500600-8&amp;c=6993092C74E4B6C2A7F19043B51F90F9757459C9D78F86E70EEB15B6FBB081A924B943632A9AE813B09C80150FA609231D6A083632C39164687D26222A6C4D2D23882A4386B44F403F4EF3F81AAB4E4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zags.nalog.gov.ru/analytics/system-scal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docs.cntd.ru/document/571063227#64U0IK" TargetMode="External"/><Relationship Id="rId13" Type="http://schemas.openxmlformats.org/officeDocument/2006/relationships/hyperlink" Target="https://docs.cntd.ru/document/406452375#64U0IK" TargetMode="External"/><Relationship Id="rId3" Type="http://schemas.openxmlformats.org/officeDocument/2006/relationships/hyperlink" Target="https://docs.cntd.ru/document/444913004#64U0IK" TargetMode="External"/><Relationship Id="rId7" Type="http://schemas.openxmlformats.org/officeDocument/2006/relationships/hyperlink" Target="https://docs.cntd.ru/document/571041374#64U0IK" TargetMode="External"/><Relationship Id="rId12" Type="http://schemas.openxmlformats.org/officeDocument/2006/relationships/hyperlink" Target="https://docs.cntd.ru/document/406452374#64U0IK" TargetMode="External"/><Relationship Id="rId2" Type="http://schemas.openxmlformats.org/officeDocument/2006/relationships/hyperlink" Target="https://docs.cntd.ru/document/423846226#64U0IK" TargetMode="External"/><Relationship Id="rId1" Type="http://schemas.openxmlformats.org/officeDocument/2006/relationships/slideLayout" Target="../slideLayouts/slideLayout2.xml"/><Relationship Id="rId6" Type="http://schemas.openxmlformats.org/officeDocument/2006/relationships/hyperlink" Target="https://docs.cntd.ru/document/570819808#64U0IK" TargetMode="External"/><Relationship Id="rId11" Type="http://schemas.openxmlformats.org/officeDocument/2006/relationships/hyperlink" Target="https://docs.cntd.ru/document/406163389#64U0IK" TargetMode="External"/><Relationship Id="rId5" Type="http://schemas.openxmlformats.org/officeDocument/2006/relationships/hyperlink" Target="https://docs.cntd.ru/document/570738731#64U0IK" TargetMode="External"/><Relationship Id="rId10" Type="http://schemas.openxmlformats.org/officeDocument/2006/relationships/hyperlink" Target="https://docs.cntd.ru/document/578044834#64U0IK" TargetMode="External"/><Relationship Id="rId4" Type="http://schemas.openxmlformats.org/officeDocument/2006/relationships/hyperlink" Target="https://docs.cntd.ru/document/561670496#64U0IK" TargetMode="External"/><Relationship Id="rId9" Type="http://schemas.openxmlformats.org/officeDocument/2006/relationships/hyperlink" Target="https://docs.cntd.ru/document/574783641#64U0IK" TargetMode="External"/><Relationship Id="rId14" Type="http://schemas.openxmlformats.org/officeDocument/2006/relationships/hyperlink" Target="https://docs.cntd.ru/document/407031463#64U0I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9" y="-6043"/>
            <a:ext cx="9144000" cy="686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675664"/>
            <a:ext cx="6912768" cy="1098713"/>
          </a:xfrm>
          <a:prstGeom prst="rect">
            <a:avLst/>
          </a:prstGeom>
          <a:solidFill>
            <a:schemeClr val="bg2">
              <a:lumMod val="90000"/>
            </a:schemeClr>
          </a:solidFill>
          <a:ln>
            <a:noFill/>
          </a:ln>
          <a:effectLst/>
        </p:spPr>
      </p:pic>
      <p:sp>
        <p:nvSpPr>
          <p:cNvPr id="3" name="Подзаголовок 2"/>
          <p:cNvSpPr>
            <a:spLocks noGrp="1"/>
          </p:cNvSpPr>
          <p:nvPr>
            <p:ph type="subTitle" idx="1"/>
          </p:nvPr>
        </p:nvSpPr>
        <p:spPr>
          <a:xfrm>
            <a:off x="4600419" y="6108827"/>
            <a:ext cx="4575629" cy="749173"/>
          </a:xfrm>
          <a:solidFill>
            <a:schemeClr val="bg2">
              <a:lumMod val="90000"/>
            </a:schemeClr>
          </a:solidFill>
        </p:spPr>
        <p:txBody>
          <a:bodyPr>
            <a:normAutofit/>
          </a:bodyPr>
          <a:lstStyle/>
          <a:p>
            <a:pPr algn="l">
              <a:lnSpc>
                <a:spcPct val="80000"/>
              </a:lnSpc>
            </a:pPr>
            <a:r>
              <a:rPr lang="ru-RU" sz="1800" b="1" dirty="0" smtClean="0">
                <a:solidFill>
                  <a:srgbClr val="FF0000"/>
                </a:solidFill>
              </a:rPr>
              <a:t>Горелова Ирина Валерьевна,</a:t>
            </a:r>
          </a:p>
          <a:p>
            <a:pPr>
              <a:lnSpc>
                <a:spcPct val="80000"/>
              </a:lnSpc>
            </a:pPr>
            <a:r>
              <a:rPr lang="ru-RU" sz="1800" b="1" dirty="0">
                <a:solidFill>
                  <a:srgbClr val="FF0000"/>
                </a:solidFill>
              </a:rPr>
              <a:t>к</a:t>
            </a:r>
            <a:r>
              <a:rPr lang="ru-RU" sz="1800" b="1" dirty="0" smtClean="0">
                <a:solidFill>
                  <a:srgbClr val="FF0000"/>
                </a:solidFill>
              </a:rPr>
              <a:t>андидат экономических наук, доцент</a:t>
            </a:r>
            <a:endParaRPr lang="ru-RU" sz="1800" b="1" dirty="0">
              <a:solidFill>
                <a:srgbClr val="FF0000"/>
              </a:solidFill>
            </a:endParaRPr>
          </a:p>
        </p:txBody>
      </p:sp>
    </p:spTree>
    <p:extLst>
      <p:ext uri="{BB962C8B-B14F-4D97-AF65-F5344CB8AC3E}">
        <p14:creationId xmlns:p14="http://schemas.microsoft.com/office/powerpoint/2010/main" val="2128517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496944" cy="1143000"/>
          </a:xfrm>
        </p:spPr>
        <p:txBody>
          <a:bodyPr>
            <a:normAutofit fontScale="90000"/>
          </a:bodyPr>
          <a:lstStyle/>
          <a:p>
            <a:r>
              <a:rPr lang="ru-RU" sz="2800" dirty="0">
                <a:solidFill>
                  <a:srgbClr val="FF0000"/>
                </a:solidFill>
                <a:latin typeface="Conv_PFDINTEXTCONDPRO-MEDIUM"/>
              </a:rPr>
              <a:t>ФНС России разъяснила порядок получения социального вычета на обучение у репетитора-ИП</a:t>
            </a:r>
            <a:br>
              <a:rPr lang="ru-RU" sz="2800" dirty="0">
                <a:solidFill>
                  <a:srgbClr val="FF0000"/>
                </a:solidFill>
                <a:latin typeface="Conv_PFDINTEXTCONDPRO-MEDIUM"/>
              </a:rPr>
            </a:br>
            <a:endParaRPr lang="ru-RU" sz="2800" dirty="0">
              <a:solidFill>
                <a:srgbClr val="FF0000"/>
              </a:solidFill>
            </a:endParaRPr>
          </a:p>
        </p:txBody>
      </p:sp>
      <p:sp>
        <p:nvSpPr>
          <p:cNvPr id="3" name="Объект 2"/>
          <p:cNvSpPr>
            <a:spLocks noGrp="1"/>
          </p:cNvSpPr>
          <p:nvPr>
            <p:ph idx="1"/>
          </p:nvPr>
        </p:nvSpPr>
        <p:spPr>
          <a:xfrm>
            <a:off x="-3007" y="980728"/>
            <a:ext cx="9036496" cy="5544616"/>
          </a:xfrm>
        </p:spPr>
        <p:txBody>
          <a:bodyPr>
            <a:noAutofit/>
          </a:bodyPr>
          <a:lstStyle/>
          <a:p>
            <a:r>
              <a:rPr lang="ru-RU" sz="2400" dirty="0"/>
              <a:t>К организациям, которые занимаются образовательной деятельностью, приравниваются и ведущие ее репетиторы-ИП. При этом если репетитор проводит обучение детей самостоятельно, получение лицензии не требуется.</a:t>
            </a:r>
          </a:p>
          <a:p>
            <a:r>
              <a:rPr lang="ru-RU" sz="2400" dirty="0">
                <a:solidFill>
                  <a:srgbClr val="FF0000"/>
                </a:solidFill>
              </a:rPr>
              <a:t>Право на получение социального вычета по НДФЛ за обучение ребенка возникает, если репетитор зарегистрирован как ИП и в качестве вида экономической деятельности указана образовательная деятельность.</a:t>
            </a:r>
          </a:p>
          <a:p>
            <a:r>
              <a:rPr lang="ru-RU" sz="2400" dirty="0"/>
              <a:t>Документы, необходимые для получения налогового вычета в данной ситуации:</a:t>
            </a:r>
          </a:p>
          <a:p>
            <a:pPr marL="0" indent="0">
              <a:buNone/>
            </a:pPr>
            <a:r>
              <a:rPr lang="ru-RU" sz="2400" dirty="0"/>
              <a:t>	</a:t>
            </a:r>
            <a:r>
              <a:rPr lang="ru-RU" sz="2400" dirty="0" smtClean="0"/>
              <a:t>	копия </a:t>
            </a:r>
            <a:r>
              <a:rPr lang="ru-RU" sz="2400" dirty="0"/>
              <a:t>договора на обучение ребенка;</a:t>
            </a:r>
          </a:p>
          <a:p>
            <a:pPr marL="0" indent="0">
              <a:buNone/>
            </a:pPr>
            <a:r>
              <a:rPr lang="ru-RU" sz="2400" dirty="0" smtClean="0"/>
              <a:t>		чеки </a:t>
            </a:r>
            <a:r>
              <a:rPr lang="ru-RU" sz="2400" dirty="0"/>
              <a:t>ККТ, приходно-кассовые ордера, платежные документы.</a:t>
            </a:r>
          </a:p>
          <a:p>
            <a:pPr marL="0" indent="0">
              <a:buNone/>
            </a:pPr>
            <a:r>
              <a:rPr lang="ru-RU" sz="2400" dirty="0"/>
              <a:t>Данный вычет может получить любой из родителей вне зависимости от того, кто указан в платежных документах.</a:t>
            </a:r>
          </a:p>
          <a:p>
            <a:endParaRPr lang="ru-RU" sz="2400" dirty="0"/>
          </a:p>
        </p:txBody>
      </p:sp>
    </p:spTree>
    <p:extLst>
      <p:ext uri="{BB962C8B-B14F-4D97-AF65-F5344CB8AC3E}">
        <p14:creationId xmlns:p14="http://schemas.microsoft.com/office/powerpoint/2010/main" val="371154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78098"/>
          </a:xfrm>
        </p:spPr>
        <p:txBody>
          <a:bodyPr/>
          <a:lstStyle/>
          <a:p>
            <a:pPr algn="l"/>
            <a:r>
              <a:rPr lang="ru-RU" b="1" dirty="0" smtClean="0">
                <a:solidFill>
                  <a:srgbClr val="FF0000"/>
                </a:solidFill>
              </a:rPr>
              <a:t>Кейс</a:t>
            </a:r>
            <a:endParaRPr lang="ru-RU" b="1" dirty="0">
              <a:solidFill>
                <a:srgbClr val="FF0000"/>
              </a:solidFill>
            </a:endParaRPr>
          </a:p>
        </p:txBody>
      </p:sp>
      <p:sp>
        <p:nvSpPr>
          <p:cNvPr id="3" name="Объект 2"/>
          <p:cNvSpPr>
            <a:spLocks noGrp="1"/>
          </p:cNvSpPr>
          <p:nvPr>
            <p:ph idx="1"/>
          </p:nvPr>
        </p:nvSpPr>
        <p:spPr>
          <a:xfrm>
            <a:off x="0" y="980728"/>
            <a:ext cx="9144000" cy="5877272"/>
          </a:xfrm>
        </p:spPr>
        <p:txBody>
          <a:bodyPr>
            <a:normAutofit fontScale="62500" lnSpcReduction="20000"/>
          </a:bodyPr>
          <a:lstStyle/>
          <a:p>
            <a:r>
              <a:rPr lang="ru-RU" dirty="0"/>
              <a:t>У матери ребёнка заключён договор на очное обучение своего сына. Сыну 18 лет. Сумма обучения составляет </a:t>
            </a:r>
            <a:r>
              <a:rPr lang="ru-RU" dirty="0" smtClean="0"/>
              <a:t>150 </a:t>
            </a:r>
            <a:r>
              <a:rPr lang="ru-RU" dirty="0"/>
              <a:t>000 рублей в год. Если она оплатит </a:t>
            </a:r>
            <a:r>
              <a:rPr lang="ru-RU" dirty="0" smtClean="0"/>
              <a:t>75 </a:t>
            </a:r>
            <a:r>
              <a:rPr lang="ru-RU" dirty="0"/>
              <a:t>000 рублей, она получит вычет. А если вторые </a:t>
            </a:r>
            <a:r>
              <a:rPr lang="ru-RU" dirty="0" smtClean="0"/>
              <a:t>75 </a:t>
            </a:r>
            <a:r>
              <a:rPr lang="ru-RU" dirty="0"/>
              <a:t>000 рублей оплатит сам ребёнок, который устроился на работу и получает зарплату, он тоже имеет право на вычет</a:t>
            </a:r>
            <a:r>
              <a:rPr lang="ru-RU" dirty="0" smtClean="0"/>
              <a:t>?</a:t>
            </a:r>
          </a:p>
          <a:p>
            <a:r>
              <a:rPr lang="ru-RU" b="1" dirty="0" smtClean="0">
                <a:solidFill>
                  <a:srgbClr val="FF0000"/>
                </a:solidFill>
              </a:rPr>
              <a:t>Решение</a:t>
            </a:r>
          </a:p>
          <a:p>
            <a:r>
              <a:rPr lang="ru-RU" dirty="0" smtClean="0"/>
              <a:t>Ситуация </a:t>
            </a:r>
            <a:r>
              <a:rPr lang="ru-RU" dirty="0"/>
              <a:t>попеременной оплаты обучения родителем и ребенком по одному договору, заключенному на имя ребенка, была рассмотрена </a:t>
            </a:r>
            <a:r>
              <a:rPr lang="ru-RU" dirty="0" smtClean="0"/>
              <a:t>в</a:t>
            </a:r>
            <a:r>
              <a:rPr lang="ru-RU" dirty="0"/>
              <a:t> письме Минфина России от 27.02.2015 N 03-04-05/10031. </a:t>
            </a:r>
            <a:endParaRPr lang="ru-RU" dirty="0" smtClean="0"/>
          </a:p>
          <a:p>
            <a:r>
              <a:rPr lang="ru-RU" dirty="0" smtClean="0"/>
              <a:t>Финансисты </a:t>
            </a:r>
            <a:r>
              <a:rPr lang="ru-RU" dirty="0"/>
              <a:t>прямо подтвердили право и самого обучающегося, и его родителя на получение социальных налоговых вычетов по самостоятельным основаниям и отметили, что факт получения вычета обучающимся не лишает родителя такого права.</a:t>
            </a:r>
            <a:br>
              <a:rPr lang="ru-RU" dirty="0"/>
            </a:br>
            <a:r>
              <a:rPr lang="ru-RU" dirty="0"/>
              <a:t>Аналогичное подтверждение было выражено в письме Минфина России от 19.04.2013 N 03-04-05/7-391. Однако в том случае, помимо договора на обучение, оформленного на имя ребенка, имело место </a:t>
            </a:r>
            <a:r>
              <a:rPr lang="ru-RU" dirty="0">
                <a:solidFill>
                  <a:srgbClr val="FF0000"/>
                </a:solidFill>
              </a:rPr>
              <a:t>дополнительное соглашение, согласно которому оплату может производить как ребенок, так и его родитель.</a:t>
            </a:r>
            <a:br>
              <a:rPr lang="ru-RU" dirty="0">
                <a:solidFill>
                  <a:srgbClr val="FF0000"/>
                </a:solidFill>
              </a:rPr>
            </a:br>
            <a:r>
              <a:rPr lang="ru-RU" dirty="0" smtClean="0"/>
              <a:t>Для </a:t>
            </a:r>
            <a:r>
              <a:rPr lang="ru-RU" dirty="0"/>
              <a:t>устранения сомнений налогоплательщик вправе обратиться за соответствующими письменными разъяснениями в налоговый орган по месту учета или непосредственно в Минфин России (подп. 1, 2 п. 1 ст. 21, ст. 34.2 НК РФ).</a:t>
            </a:r>
          </a:p>
          <a:p>
            <a:endParaRPr lang="ru-RU" dirty="0"/>
          </a:p>
          <a:p>
            <a:endParaRPr lang="ru-RU" dirty="0"/>
          </a:p>
        </p:txBody>
      </p:sp>
    </p:spTree>
    <p:extLst>
      <p:ext uri="{BB962C8B-B14F-4D97-AF65-F5344CB8AC3E}">
        <p14:creationId xmlns:p14="http://schemas.microsoft.com/office/powerpoint/2010/main" val="45055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20080"/>
          </a:xfrm>
        </p:spPr>
        <p:txBody>
          <a:bodyPr>
            <a:normAutofit fontScale="90000"/>
          </a:bodyPr>
          <a:lstStyle/>
          <a:p>
            <a:pPr lvl="0"/>
            <a:r>
              <a:rPr lang="ru-RU" sz="3200" b="1" dirty="0">
                <a:solidFill>
                  <a:srgbClr val="FF0000"/>
                </a:solidFill>
                <a:latin typeface="inherit"/>
              </a:rPr>
              <a:t>Получить налоговые вычеты стало проще</a:t>
            </a:r>
            <a:br>
              <a:rPr lang="ru-RU" sz="3200" b="1" dirty="0">
                <a:solidFill>
                  <a:srgbClr val="FF0000"/>
                </a:solidFill>
                <a:latin typeface="inherit"/>
              </a:rPr>
            </a:br>
            <a:endParaRPr lang="ru-RU" sz="3200" dirty="0">
              <a:solidFill>
                <a:srgbClr val="FF0000"/>
              </a:solidFill>
            </a:endParaRPr>
          </a:p>
        </p:txBody>
      </p:sp>
      <p:sp>
        <p:nvSpPr>
          <p:cNvPr id="3" name="Объект 2"/>
          <p:cNvSpPr>
            <a:spLocks noGrp="1"/>
          </p:cNvSpPr>
          <p:nvPr>
            <p:ph idx="1"/>
          </p:nvPr>
        </p:nvSpPr>
        <p:spPr>
          <a:xfrm>
            <a:off x="107504" y="764704"/>
            <a:ext cx="8928992" cy="6093296"/>
          </a:xfrm>
        </p:spPr>
        <p:txBody>
          <a:bodyPr>
            <a:normAutofit fontScale="92500" lnSpcReduction="10000"/>
          </a:bodyPr>
          <a:lstStyle/>
          <a:p>
            <a:pPr marL="0" lvl="0" indent="0" fontAlgn="base">
              <a:buNone/>
            </a:pPr>
            <a:r>
              <a:rPr lang="ru-RU" sz="1800" dirty="0" smtClean="0">
                <a:solidFill>
                  <a:srgbClr val="000000"/>
                </a:solidFill>
                <a:latin typeface="Arial"/>
              </a:rPr>
              <a:t>	Лишь </a:t>
            </a:r>
            <a:r>
              <a:rPr lang="ru-RU" sz="1800" b="1" dirty="0">
                <a:solidFill>
                  <a:srgbClr val="FF0000"/>
                </a:solidFill>
                <a:latin typeface="Arial"/>
              </a:rPr>
              <a:t>38%</a:t>
            </a:r>
            <a:r>
              <a:rPr lang="ru-RU" sz="1800" dirty="0">
                <a:solidFill>
                  <a:srgbClr val="000000"/>
                </a:solidFill>
                <a:latin typeface="Arial"/>
              </a:rPr>
              <a:t> работающих россиян оформляют налоговый вычет, показал опрос </a:t>
            </a:r>
            <a:r>
              <a:rPr lang="ru-RU" sz="1800" dirty="0" err="1">
                <a:solidFill>
                  <a:srgbClr val="000000"/>
                </a:solidFill>
                <a:latin typeface="Arial"/>
              </a:rPr>
              <a:t>HeadHunter</a:t>
            </a:r>
            <a:r>
              <a:rPr lang="ru-RU" sz="1800" dirty="0">
                <a:solidFill>
                  <a:srgbClr val="000000"/>
                </a:solidFill>
                <a:latin typeface="Arial"/>
              </a:rPr>
              <a:t>. В частности, налоговый вычет по расходам на фитнес, введенный с 2022 года, не пользуется большой популярностью, судя по поручению президента усовершенствовать механизм и «усилить информационно-разъяснительную работу».</a:t>
            </a:r>
          </a:p>
          <a:p>
            <a:pPr marL="0" lvl="0" indent="0" fontAlgn="base">
              <a:buNone/>
            </a:pPr>
            <a:r>
              <a:rPr lang="ru-RU" sz="1800" dirty="0" smtClean="0">
                <a:solidFill>
                  <a:srgbClr val="000000"/>
                </a:solidFill>
                <a:latin typeface="Arial"/>
              </a:rPr>
              <a:t>	Большинство </a:t>
            </a:r>
            <a:r>
              <a:rPr lang="ru-RU" sz="1800" dirty="0">
                <a:solidFill>
                  <a:srgbClr val="000000"/>
                </a:solidFill>
                <a:latin typeface="Arial"/>
              </a:rPr>
              <a:t>россиян воспринимает получение налогового вычета как хлопотную и сложную задачу — надо собрать документы, подтверждающие расходы (справки, акты, платежки и т. п.), подготовить и подать годовую налоговую декларацию и при необходимости дать пояснения налоговым инспекторам в ходе проверки такой декларации, </a:t>
            </a:r>
            <a:r>
              <a:rPr lang="ru-RU" sz="1800" dirty="0" smtClean="0">
                <a:solidFill>
                  <a:srgbClr val="000000"/>
                </a:solidFill>
                <a:latin typeface="Arial"/>
              </a:rPr>
              <a:t> </a:t>
            </a:r>
            <a:r>
              <a:rPr lang="ru-RU" sz="1800" dirty="0">
                <a:solidFill>
                  <a:srgbClr val="000000"/>
                </a:solidFill>
                <a:latin typeface="Arial"/>
              </a:rPr>
              <a:t>Бывали случаи, когда инспекторы придирались к малейшим недочетам документов по вычетам, требовали дополнительные документы из разных учреждений и т. п</a:t>
            </a:r>
            <a:r>
              <a:rPr lang="ru-RU" sz="1800" dirty="0" smtClean="0">
                <a:solidFill>
                  <a:srgbClr val="000000"/>
                </a:solidFill>
                <a:latin typeface="Arial"/>
              </a:rPr>
              <a:t>..</a:t>
            </a:r>
            <a:endParaRPr lang="ru-RU" sz="1800" dirty="0">
              <a:solidFill>
                <a:srgbClr val="000000"/>
              </a:solidFill>
              <a:latin typeface="Arial"/>
            </a:endParaRPr>
          </a:p>
          <a:p>
            <a:pPr marL="0" lvl="0" indent="0">
              <a:buNone/>
            </a:pPr>
            <a:r>
              <a:rPr lang="ru-RU" sz="1800" dirty="0">
                <a:solidFill>
                  <a:srgbClr val="000000"/>
                </a:solidFill>
                <a:latin typeface="Arial"/>
              </a:rPr>
              <a:t>	</a:t>
            </a:r>
            <a:r>
              <a:rPr lang="ru-RU" sz="1800" dirty="0" smtClean="0">
                <a:solidFill>
                  <a:srgbClr val="000000"/>
                </a:solidFill>
                <a:latin typeface="Arial"/>
              </a:rPr>
              <a:t>С </a:t>
            </a:r>
            <a:r>
              <a:rPr lang="ru-RU" sz="1800" dirty="0">
                <a:solidFill>
                  <a:srgbClr val="000000"/>
                </a:solidFill>
                <a:latin typeface="Arial"/>
              </a:rPr>
              <a:t>01.01.2024 года в связи с принятием Федерального закона от 31.07.2023 № 389-ФЗ  вступают в силу изменения, предусматривающие возможность получения в упрощенном порядке наиболее востребованных социальных налоговых вычетов, в частности:</a:t>
            </a:r>
          </a:p>
          <a:p>
            <a:pPr lvl="0"/>
            <a:r>
              <a:rPr lang="ru-RU" sz="1800" dirty="0">
                <a:solidFill>
                  <a:srgbClr val="000000"/>
                </a:solidFill>
                <a:latin typeface="Arial"/>
              </a:rPr>
              <a:t>на оплату обучения</a:t>
            </a:r>
          </a:p>
          <a:p>
            <a:pPr lvl="0"/>
            <a:r>
              <a:rPr lang="ru-RU" sz="1800" dirty="0">
                <a:solidFill>
                  <a:srgbClr val="000000"/>
                </a:solidFill>
                <a:latin typeface="Arial"/>
              </a:rPr>
              <a:t>на оплату медицинских услуг</a:t>
            </a:r>
          </a:p>
          <a:p>
            <a:pPr lvl="0"/>
            <a:r>
              <a:rPr lang="ru-RU" sz="1800" dirty="0">
                <a:solidFill>
                  <a:srgbClr val="000000"/>
                </a:solidFill>
                <a:latin typeface="Arial"/>
              </a:rPr>
              <a:t>на оплату физкультурно-оздоровительных услуг</a:t>
            </a:r>
          </a:p>
          <a:p>
            <a:pPr lvl="0"/>
            <a:r>
              <a:rPr lang="ru-RU" sz="1800" dirty="0">
                <a:solidFill>
                  <a:srgbClr val="000000"/>
                </a:solidFill>
                <a:latin typeface="Arial"/>
              </a:rPr>
              <a:t>на уплату страховых взносов по договорам ДМС, добровольного пенсионного страхования и добровольного страхования жизни</a:t>
            </a:r>
          </a:p>
          <a:p>
            <a:pPr lvl="0"/>
            <a:r>
              <a:rPr lang="ru-RU" sz="1800" dirty="0">
                <a:solidFill>
                  <a:srgbClr val="000000"/>
                </a:solidFill>
                <a:latin typeface="Arial"/>
              </a:rPr>
              <a:t>на уплату пенсионных взносов по договорам негосударственного пенсионного обеспечения</a:t>
            </a:r>
          </a:p>
          <a:p>
            <a:endParaRPr lang="ru-RU" dirty="0"/>
          </a:p>
        </p:txBody>
      </p:sp>
    </p:spTree>
    <p:extLst>
      <p:ext uri="{BB962C8B-B14F-4D97-AF65-F5344CB8AC3E}">
        <p14:creationId xmlns:p14="http://schemas.microsoft.com/office/powerpoint/2010/main" val="358806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pPr marL="342900" lvl="0" indent="-342900">
              <a:spcBef>
                <a:spcPct val="20000"/>
              </a:spcBef>
            </a:pPr>
            <a:r>
              <a:rPr lang="ru-RU" sz="4000" dirty="0" smtClean="0">
                <a:solidFill>
                  <a:srgbClr val="FF0000"/>
                </a:solidFill>
                <a:effectLst>
                  <a:outerShdw blurRad="38100" dist="38100" dir="2700000" algn="tl">
                    <a:srgbClr val="000000">
                      <a:alpha val="43137"/>
                    </a:srgbClr>
                  </a:outerShdw>
                </a:effectLst>
                <a:ea typeface="+mn-ea"/>
                <a:cs typeface="+mn-cs"/>
              </a:rPr>
              <a:t>Справка</a:t>
            </a:r>
            <a:r>
              <a:rPr lang="ru-RU" sz="4000" dirty="0">
                <a:solidFill>
                  <a:srgbClr val="FF0000"/>
                </a:solidFill>
                <a:effectLst>
                  <a:outerShdw blurRad="38100" dist="38100" dir="2700000" algn="tl">
                    <a:srgbClr val="000000">
                      <a:alpha val="43137"/>
                    </a:srgbClr>
                  </a:outerShdw>
                </a:effectLst>
                <a:ea typeface="+mn-ea"/>
                <a:cs typeface="+mn-cs"/>
              </a:rPr>
              <a:t/>
            </a:r>
            <a:br>
              <a:rPr lang="ru-RU" sz="4000" dirty="0">
                <a:solidFill>
                  <a:srgbClr val="FF0000"/>
                </a:solidFill>
                <a:effectLst>
                  <a:outerShdw blurRad="38100" dist="38100" dir="2700000" algn="tl">
                    <a:srgbClr val="000000">
                      <a:alpha val="43137"/>
                    </a:srgbClr>
                  </a:outerShdw>
                </a:effectLst>
                <a:ea typeface="+mn-ea"/>
                <a:cs typeface="+mn-cs"/>
              </a:rPr>
            </a:br>
            <a:endParaRPr lang="ru-RU" sz="4000" dirty="0"/>
          </a:p>
        </p:txBody>
      </p:sp>
      <p:sp>
        <p:nvSpPr>
          <p:cNvPr id="3" name="Объект 2"/>
          <p:cNvSpPr>
            <a:spLocks noGrp="1"/>
          </p:cNvSpPr>
          <p:nvPr>
            <p:ph idx="1"/>
          </p:nvPr>
        </p:nvSpPr>
        <p:spPr>
          <a:xfrm>
            <a:off x="27278" y="620688"/>
            <a:ext cx="9225242" cy="5976664"/>
          </a:xfrm>
        </p:spPr>
        <p:txBody>
          <a:bodyPr>
            <a:noAutofit/>
          </a:bodyPr>
          <a:lstStyle/>
          <a:p>
            <a:pPr marL="0" indent="0">
              <a:buNone/>
            </a:pPr>
            <a:r>
              <a:rPr lang="ru-RU" sz="1600" dirty="0" smtClean="0"/>
              <a:t>С 21 мая 2021 года в обиход вошло понятие  у</a:t>
            </a:r>
            <a:r>
              <a:rPr lang="ru-RU" sz="1600" dirty="0" smtClean="0">
                <a:solidFill>
                  <a:srgbClr val="FF0000"/>
                </a:solidFill>
              </a:rPr>
              <a:t>прощенный порядок </a:t>
            </a:r>
            <a:r>
              <a:rPr lang="ru-RU" sz="1600" dirty="0" smtClean="0"/>
              <a:t>для следующих налоговых вычетов по НДФЛ:</a:t>
            </a:r>
          </a:p>
          <a:p>
            <a:r>
              <a:rPr lang="ru-RU" sz="1600" dirty="0" smtClean="0">
                <a:solidFill>
                  <a:srgbClr val="FF0000"/>
                </a:solidFill>
              </a:rPr>
              <a:t>инвестиционные налоговые вычеты </a:t>
            </a:r>
            <a:r>
              <a:rPr lang="ru-RU" sz="1600" dirty="0" smtClean="0"/>
              <a:t>(</a:t>
            </a:r>
            <a:r>
              <a:rPr lang="ru-RU" sz="1600" dirty="0" err="1" smtClean="0"/>
              <a:t>пп</a:t>
            </a:r>
            <a:r>
              <a:rPr lang="ru-RU" sz="1600" dirty="0" smtClean="0"/>
              <a:t>. 2 и 3 п. 1 ст. 219.1 НК РФ);</a:t>
            </a:r>
          </a:p>
          <a:p>
            <a:r>
              <a:rPr lang="ru-RU" sz="1600" dirty="0" smtClean="0">
                <a:solidFill>
                  <a:srgbClr val="FF0000"/>
                </a:solidFill>
              </a:rPr>
              <a:t>имущественные налоговые вычеты </a:t>
            </a:r>
            <a:r>
              <a:rPr lang="ru-RU" sz="1600" dirty="0" smtClean="0"/>
              <a:t>в сумме фактически произведенных расходов на приобретение объектов недвижимого имущества и по уплате процентов по ипотеке (</a:t>
            </a:r>
            <a:r>
              <a:rPr lang="ru-RU" sz="1600" dirty="0" err="1" smtClean="0"/>
              <a:t>пп</a:t>
            </a:r>
            <a:r>
              <a:rPr lang="ru-RU" sz="1600" dirty="0" smtClean="0"/>
              <a:t>. 3 и 4 п. 1 ст. 220 НК РФ).</a:t>
            </a:r>
          </a:p>
          <a:p>
            <a:pPr marL="0" indent="0" algn="ctr">
              <a:buNone/>
            </a:pPr>
            <a:r>
              <a:rPr lang="ru-RU" sz="1600" dirty="0" smtClean="0">
                <a:solidFill>
                  <a:srgbClr val="FF0000"/>
                </a:solidFill>
              </a:rPr>
              <a:t>Как налогоплательщику получить налоговые вычеты в упрощенном порядке?</a:t>
            </a:r>
          </a:p>
          <a:p>
            <a:pPr marL="0" indent="0">
              <a:buNone/>
            </a:pPr>
            <a:r>
              <a:rPr lang="ru-RU" sz="1600" dirty="0" smtClean="0"/>
              <a:t>Налоговые вычеты предоставляются налогоплательщикам в </a:t>
            </a:r>
            <a:r>
              <a:rPr lang="ru-RU" sz="1600" dirty="0" err="1" smtClean="0"/>
              <a:t>проактивном</a:t>
            </a:r>
            <a:r>
              <a:rPr lang="ru-RU" sz="1600" dirty="0" smtClean="0"/>
              <a:t> режиме посредством взаимодействия </a:t>
            </a:r>
            <a:r>
              <a:rPr lang="ru-RU" sz="1600" dirty="0" smtClean="0">
                <a:solidFill>
                  <a:srgbClr val="FF0000"/>
                </a:solidFill>
              </a:rPr>
              <a:t>через «Личный кабинет налогоплательщика для физических лиц»</a:t>
            </a:r>
          </a:p>
          <a:p>
            <a:pPr marL="0" indent="0">
              <a:buNone/>
            </a:pPr>
            <a:r>
              <a:rPr lang="ru-RU" sz="1600" dirty="0" smtClean="0"/>
              <a:t>Источником данных, подтверждающих право на вычет, является информация, имеющаяся в распоряжении налоговых органов, в том числе, полученная налоговыми органами в рамках информационного обмена с внешними источниками – налоговыми агентами По факту поступления от налоговых агентов (банков) сведений налогоплательщиков информируют специальным сообщением в «Личном кабинете налогоплательщика для физических лиц».</a:t>
            </a:r>
          </a:p>
          <a:p>
            <a:pPr marL="0" indent="0">
              <a:buNone/>
            </a:pPr>
            <a:r>
              <a:rPr lang="ru-RU" sz="1600" dirty="0" smtClean="0"/>
              <a:t>В случае наличия права у налогоплательщика на получение налогового вычета, налоговым органом направляется налогоплательщику в «Личный кабинет налогоплательщика для физических лиц» </a:t>
            </a:r>
            <a:r>
              <a:rPr lang="ru-RU" sz="1600" dirty="0" err="1" smtClean="0"/>
              <a:t>предзаполненное</a:t>
            </a:r>
            <a:r>
              <a:rPr lang="ru-RU" sz="1600" dirty="0" smtClean="0"/>
              <a:t> заявление для его утверждения.</a:t>
            </a:r>
          </a:p>
          <a:p>
            <a:pPr marL="0" indent="0">
              <a:buNone/>
            </a:pPr>
            <a:r>
              <a:rPr lang="ru-RU" sz="1600" dirty="0" smtClean="0"/>
              <a:t>Такое заявление налоговый орган формирует не позднее 20 марта (по сведениям представленным до 25 февраля) и не позднее 20 дней в случае представления сведений после 25 февраля.</a:t>
            </a:r>
          </a:p>
          <a:p>
            <a:pPr marL="0" indent="0">
              <a:buNone/>
            </a:pPr>
            <a:r>
              <a:rPr lang="ru-RU" sz="1600" dirty="0" smtClean="0"/>
              <a:t>Поэтому, до появления </a:t>
            </a:r>
            <a:r>
              <a:rPr lang="ru-RU" sz="1600" dirty="0" err="1" smtClean="0"/>
              <a:t>предзаполненного</a:t>
            </a:r>
            <a:r>
              <a:rPr lang="ru-RU" sz="1600" dirty="0" smtClean="0"/>
              <a:t> заявления в «Личном кабинете налогоплательщика для физических лиц» не требуется осуществлять каких-либо действий. Положения в части упрощенного порядка предоставления социальных налоговых вычетов применяются к расходам, начиная с 01.01.2024 года. Поэтому </a:t>
            </a:r>
            <a:r>
              <a:rPr lang="ru-RU" sz="1600" dirty="0" err="1" smtClean="0"/>
              <a:t>предзаполненные</a:t>
            </a:r>
            <a:r>
              <a:rPr lang="ru-RU" sz="1600" dirty="0" smtClean="0"/>
              <a:t> заявления будут впервые сформированы в 2025 году  по расходам 2024 года.</a:t>
            </a:r>
          </a:p>
          <a:p>
            <a:endParaRPr lang="ru-RU" sz="1400" dirty="0" smtClean="0"/>
          </a:p>
        </p:txBody>
      </p:sp>
    </p:spTree>
    <p:extLst>
      <p:ext uri="{BB962C8B-B14F-4D97-AF65-F5344CB8AC3E}">
        <p14:creationId xmlns:p14="http://schemas.microsoft.com/office/powerpoint/2010/main" val="18783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28800"/>
            <a:ext cx="8229600" cy="373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5674132"/>
            <a:ext cx="9144000" cy="1107996"/>
          </a:xfrm>
          <a:prstGeom prst="rect">
            <a:avLst/>
          </a:prstGeom>
        </p:spPr>
        <p:txBody>
          <a:bodyPr wrap="square">
            <a:spAutoFit/>
          </a:bodyPr>
          <a:lstStyle/>
          <a:p>
            <a:endParaRPr lang="ru-RU" dirty="0">
              <a:solidFill>
                <a:prstClr val="black"/>
              </a:solidFill>
            </a:endParaRPr>
          </a:p>
          <a:p>
            <a:pPr algn="ctr"/>
            <a:r>
              <a:rPr lang="ru-RU" sz="2400" b="1" dirty="0">
                <a:solidFill>
                  <a:srgbClr val="FF0000"/>
                </a:solidFill>
              </a:rPr>
              <a:t>Важно!! Подать заявление в упрощенном порядке можно только онлайн. </a:t>
            </a:r>
          </a:p>
        </p:txBody>
      </p:sp>
      <p:sp>
        <p:nvSpPr>
          <p:cNvPr id="6" name="Заголовок 1"/>
          <p:cNvSpPr>
            <a:spLocks noGrp="1"/>
          </p:cNvSpPr>
          <p:nvPr>
            <p:ph type="title"/>
          </p:nvPr>
        </p:nvSpPr>
        <p:spPr/>
        <p:txBody>
          <a:bodyPr>
            <a:normAutofit/>
          </a:bodyPr>
          <a:lstStyle/>
          <a:p>
            <a:pPr lvl="0">
              <a:spcBef>
                <a:spcPts val="0"/>
              </a:spcBef>
            </a:pPr>
            <a:r>
              <a:rPr lang="ru-RU" sz="2400" b="1" dirty="0">
                <a:solidFill>
                  <a:prstClr val="black"/>
                </a:solidFill>
                <a:ea typeface="+mn-ea"/>
                <a:cs typeface="+mn-cs"/>
              </a:rPr>
              <a:t>Так выглядит вкладка «Вычеты в упрощенном порядке» на главной странице личного кабинета налогоплательщика</a:t>
            </a:r>
          </a:p>
        </p:txBody>
      </p:sp>
    </p:spTree>
    <p:extLst>
      <p:ext uri="{BB962C8B-B14F-4D97-AF65-F5344CB8AC3E}">
        <p14:creationId xmlns:p14="http://schemas.microsoft.com/office/powerpoint/2010/main" val="12795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64488" cy="778098"/>
          </a:xfrm>
        </p:spPr>
        <p:txBody>
          <a:bodyPr>
            <a:normAutofit fontScale="90000"/>
          </a:bodyPr>
          <a:lstStyle/>
          <a:p>
            <a:r>
              <a:rPr lang="ru-RU" dirty="0" smtClean="0">
                <a:solidFill>
                  <a:srgbClr val="FF0000"/>
                </a:solidFill>
              </a:rPr>
              <a:t>Преимущества упрощенного порядка</a:t>
            </a:r>
            <a:endParaRPr lang="ru-RU" dirty="0">
              <a:solidFill>
                <a:srgbClr val="FF0000"/>
              </a:solidFill>
            </a:endParaRPr>
          </a:p>
        </p:txBody>
      </p:sp>
      <p:sp>
        <p:nvSpPr>
          <p:cNvPr id="3" name="Объект 2"/>
          <p:cNvSpPr>
            <a:spLocks noGrp="1"/>
          </p:cNvSpPr>
          <p:nvPr>
            <p:ph idx="1"/>
          </p:nvPr>
        </p:nvSpPr>
        <p:spPr>
          <a:xfrm>
            <a:off x="323528" y="1772816"/>
            <a:ext cx="8712968" cy="4713387"/>
          </a:xfrm>
        </p:spPr>
        <p:txBody>
          <a:bodyPr>
            <a:normAutofit fontScale="70000" lnSpcReduction="20000"/>
          </a:bodyPr>
          <a:lstStyle/>
          <a:p>
            <a:pPr marL="0" indent="0" algn="just">
              <a:buNone/>
            </a:pPr>
            <a:r>
              <a:rPr lang="ru-RU" dirty="0" smtClean="0">
                <a:solidFill>
                  <a:srgbClr val="1A1A1A"/>
                </a:solidFill>
                <a:latin typeface="arial"/>
              </a:rPr>
              <a:t>ФНС</a:t>
            </a:r>
            <a:r>
              <a:rPr lang="ru-RU" dirty="0">
                <a:solidFill>
                  <a:srgbClr val="1A1A1A"/>
                </a:solidFill>
                <a:latin typeface="arial"/>
              </a:rPr>
              <a:t> отметила, что получение сведений напрямую позволит</a:t>
            </a:r>
            <a:r>
              <a:rPr lang="ru-RU" dirty="0" smtClean="0">
                <a:solidFill>
                  <a:srgbClr val="1A1A1A"/>
                </a:solidFill>
                <a:latin typeface="arial"/>
              </a:rPr>
              <a:t>:</a:t>
            </a:r>
          </a:p>
          <a:p>
            <a:pPr marL="0" indent="0" algn="just">
              <a:buNone/>
            </a:pPr>
            <a:endParaRPr lang="ru-RU" dirty="0">
              <a:solidFill>
                <a:srgbClr val="1A1A1A"/>
              </a:solidFill>
              <a:latin typeface="arial"/>
            </a:endParaRPr>
          </a:p>
          <a:p>
            <a:pPr algn="just"/>
            <a:r>
              <a:rPr lang="ru-RU" dirty="0">
                <a:solidFill>
                  <a:srgbClr val="1A1A1A"/>
                </a:solidFill>
                <a:latin typeface="arial"/>
              </a:rPr>
              <a:t>- предоставить гражданам вычеты </a:t>
            </a:r>
            <a:r>
              <a:rPr lang="ru-RU" dirty="0" err="1">
                <a:solidFill>
                  <a:srgbClr val="1A1A1A"/>
                </a:solidFill>
                <a:latin typeface="arial"/>
              </a:rPr>
              <a:t>проактивно</a:t>
            </a:r>
            <a:r>
              <a:rPr lang="ru-RU" dirty="0">
                <a:solidFill>
                  <a:srgbClr val="1A1A1A"/>
                </a:solidFill>
                <a:latin typeface="arial"/>
              </a:rPr>
              <a:t>;</a:t>
            </a:r>
          </a:p>
          <a:p>
            <a:pPr algn="just"/>
            <a:r>
              <a:rPr lang="ru-RU" dirty="0">
                <a:solidFill>
                  <a:srgbClr val="1A1A1A"/>
                </a:solidFill>
                <a:latin typeface="arial"/>
              </a:rPr>
              <a:t>- исключить трудозатраты налогоплательщиков по сбору документов, заполнению и подаче декларации;</a:t>
            </a:r>
          </a:p>
          <a:p>
            <a:pPr algn="just"/>
            <a:r>
              <a:rPr lang="ru-RU" dirty="0">
                <a:solidFill>
                  <a:srgbClr val="1A1A1A"/>
                </a:solidFill>
                <a:latin typeface="arial"/>
              </a:rPr>
              <a:t>- более чем в 2 раза сократить срок получения вычета</a:t>
            </a:r>
            <a:r>
              <a:rPr lang="ru-RU" dirty="0" smtClean="0">
                <a:solidFill>
                  <a:srgbClr val="1A1A1A"/>
                </a:solidFill>
                <a:latin typeface="arial"/>
              </a:rPr>
              <a:t>.</a:t>
            </a:r>
          </a:p>
          <a:p>
            <a:pPr algn="just"/>
            <a:endParaRPr lang="ru-RU" dirty="0">
              <a:solidFill>
                <a:srgbClr val="1A1A1A"/>
              </a:solidFill>
              <a:latin typeface="arial"/>
            </a:endParaRPr>
          </a:p>
          <a:p>
            <a:pPr marL="0" indent="0" algn="just">
              <a:buNone/>
            </a:pPr>
            <a:r>
              <a:rPr lang="ru-RU" dirty="0">
                <a:solidFill>
                  <a:srgbClr val="1A1A1A"/>
                </a:solidFill>
                <a:latin typeface="arial"/>
              </a:rPr>
              <a:t>Подробнее с упрощенным порядком получения вычетов можно ознакомиться на промо-странице "Упрощенный порядок получения вычетов по НДФЛ".</a:t>
            </a:r>
          </a:p>
          <a:p>
            <a:pPr marL="0" indent="0" algn="just">
              <a:buNone/>
            </a:pPr>
            <a:endParaRPr lang="ru-RU" i="1" dirty="0" smtClean="0">
              <a:solidFill>
                <a:srgbClr val="1A1A1A"/>
              </a:solidFill>
              <a:latin typeface="arial"/>
            </a:endParaRPr>
          </a:p>
          <a:p>
            <a:pPr marL="0" indent="0" algn="just">
              <a:buNone/>
            </a:pPr>
            <a:r>
              <a:rPr lang="ru-RU" i="1" dirty="0" smtClean="0">
                <a:solidFill>
                  <a:srgbClr val="1A1A1A"/>
                </a:solidFill>
                <a:latin typeface="arial"/>
              </a:rPr>
              <a:t>Документ</a:t>
            </a:r>
            <a:r>
              <a:rPr lang="ru-RU" i="1" dirty="0">
                <a:solidFill>
                  <a:srgbClr val="1A1A1A"/>
                </a:solidFill>
                <a:latin typeface="arial"/>
              </a:rPr>
              <a:t>: Письмо ФНС России от 13.12.2023 N БС-4-11/15554@</a:t>
            </a:r>
            <a:endParaRPr lang="ru-RU" dirty="0">
              <a:solidFill>
                <a:srgbClr val="1A1A1A"/>
              </a:solidFill>
              <a:latin typeface="arial"/>
            </a:endParaRPr>
          </a:p>
          <a:p>
            <a:endParaRPr lang="ru-RU" dirty="0"/>
          </a:p>
        </p:txBody>
      </p:sp>
    </p:spTree>
    <p:extLst>
      <p:ext uri="{BB962C8B-B14F-4D97-AF65-F5344CB8AC3E}">
        <p14:creationId xmlns:p14="http://schemas.microsoft.com/office/powerpoint/2010/main" val="362098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188640"/>
            <a:ext cx="9252520" cy="6669360"/>
          </a:xfrm>
        </p:spPr>
        <p:txBody>
          <a:bodyPr>
            <a:normAutofit lnSpcReduction="10000"/>
          </a:bodyPr>
          <a:lstStyle/>
          <a:p>
            <a:endParaRPr lang="ru-RU" sz="1600" dirty="0" smtClean="0">
              <a:solidFill>
                <a:srgbClr val="405965"/>
              </a:solidFill>
              <a:latin typeface="Open Sans"/>
            </a:endParaRPr>
          </a:p>
          <a:p>
            <a:r>
              <a:rPr lang="ru-RU" sz="1800" dirty="0" smtClean="0">
                <a:solidFill>
                  <a:srgbClr val="405965"/>
                </a:solidFill>
                <a:latin typeface="Open Sans"/>
              </a:rPr>
              <a:t>Утверждены </a:t>
            </a:r>
            <a:r>
              <a:rPr lang="ru-RU" sz="1800" dirty="0">
                <a:solidFill>
                  <a:srgbClr val="405965"/>
                </a:solidFill>
                <a:latin typeface="Open Sans"/>
              </a:rPr>
              <a:t>формы и форматы документов для предоставления вычетов по НДФЛ на лечение, обучение, страхование, негосударственное пенсионное обеспечение и получение физкультурно-оздоровительных услуг. Минюст России зарегистрировал соответствующие приказы в связи с изменениями, внесенными </a:t>
            </a:r>
            <a:r>
              <a:rPr lang="ru-RU" sz="1800" dirty="0">
                <a:solidFill>
                  <a:srgbClr val="0066B3"/>
                </a:solidFill>
                <a:latin typeface="Open Sans"/>
              </a:rPr>
              <a:t>Федеральным законом от 31.07.2023 № 389-ФЗ</a:t>
            </a:r>
            <a:r>
              <a:rPr lang="ru-RU" sz="1800" dirty="0">
                <a:solidFill>
                  <a:srgbClr val="405965"/>
                </a:solidFill>
                <a:latin typeface="Open Sans"/>
              </a:rPr>
              <a:t>.</a:t>
            </a:r>
          </a:p>
          <a:p>
            <a:r>
              <a:rPr lang="ru-RU" sz="1800" dirty="0">
                <a:solidFill>
                  <a:srgbClr val="405965"/>
                </a:solidFill>
                <a:latin typeface="Open Sans"/>
              </a:rPr>
              <a:t>Это формы унифицированных документов, которые будут подтверждать фактические расходы граждан, понесенные после 1 января 2024 года, за оказанные услуги. Они заменят все действующие в настоящее время подтверждающие право на вычет документы (например, договор, платежные документы, лицензию и т.д.).</a:t>
            </a:r>
          </a:p>
          <a:p>
            <a:r>
              <a:rPr lang="ru-RU" sz="1800" dirty="0">
                <a:solidFill>
                  <a:srgbClr val="FF0000"/>
                </a:solidFill>
                <a:latin typeface="Open Sans"/>
              </a:rPr>
              <a:t>То есть с 1 января вместо пакета документов налогоплательщику для получения вычета нужно будет представить только справку об оплате услуг, которую можно получить у оказавших их организаций и индивидуальных предпринимателей. Если у последних есть техническая возможность электронного информационного обмена с ФНС России утвержденными форматами, то и справку предоставлять не потребуется.</a:t>
            </a:r>
          </a:p>
          <a:p>
            <a:r>
              <a:rPr lang="ru-RU" sz="1800" dirty="0">
                <a:solidFill>
                  <a:srgbClr val="405965"/>
                </a:solidFill>
                <a:latin typeface="Open Sans"/>
              </a:rPr>
              <a:t>Утвержденные формы и форматы будут применяться в течение 2024 года для подтверждения права налогоплательщиков на получение социальных налоговых вычетов у налоговых агентов. С 2025 года - для их получения в </a:t>
            </a:r>
            <a:r>
              <a:rPr lang="ru-RU" sz="1800" dirty="0">
                <a:solidFill>
                  <a:srgbClr val="0066B3"/>
                </a:solidFill>
                <a:latin typeface="Open Sans"/>
              </a:rPr>
              <a:t>упрощенном порядке</a:t>
            </a:r>
            <a:r>
              <a:rPr lang="ru-RU" sz="1800" dirty="0">
                <a:solidFill>
                  <a:srgbClr val="405965"/>
                </a:solidFill>
                <a:latin typeface="Open Sans"/>
              </a:rPr>
              <a:t>, а также при заявлении вычета на основании декларации по форме 3-НДФЛ.</a:t>
            </a:r>
          </a:p>
          <a:p>
            <a:r>
              <a:rPr lang="ru-RU" sz="1800" dirty="0" smtClean="0">
                <a:solidFill>
                  <a:srgbClr val="405965"/>
                </a:solidFill>
                <a:latin typeface="Open Sans"/>
              </a:rPr>
              <a:t>Источник: </a:t>
            </a:r>
            <a:r>
              <a:rPr lang="ru-RU" sz="1800" dirty="0">
                <a:solidFill>
                  <a:srgbClr val="405965"/>
                </a:solidFill>
                <a:latin typeface="Open Sans"/>
              </a:rPr>
              <a:t>приказ ФНС России от </a:t>
            </a:r>
            <a:r>
              <a:rPr lang="ru-RU" sz="1800" dirty="0">
                <a:solidFill>
                  <a:srgbClr val="0066B3"/>
                </a:solidFill>
                <a:latin typeface="Open Sans"/>
                <a:hlinkClick r:id="rId2"/>
              </a:rPr>
              <a:t>12.10.2023 № БВ-7-11/736@</a:t>
            </a:r>
            <a:r>
              <a:rPr lang="ru-RU" sz="1800" dirty="0">
                <a:solidFill>
                  <a:srgbClr val="405965"/>
                </a:solidFill>
                <a:latin typeface="Open Sans"/>
              </a:rPr>
              <a:t>, от </a:t>
            </a:r>
            <a:r>
              <a:rPr lang="ru-RU" sz="1800" dirty="0">
                <a:solidFill>
                  <a:srgbClr val="0066B3"/>
                </a:solidFill>
                <a:latin typeface="Open Sans"/>
                <a:hlinkClick r:id="rId3"/>
              </a:rPr>
              <a:t>12.10.2023 № БВ-7-11/737@</a:t>
            </a:r>
            <a:r>
              <a:rPr lang="ru-RU" sz="1800" dirty="0">
                <a:solidFill>
                  <a:srgbClr val="405965"/>
                </a:solidFill>
                <a:latin typeface="Open Sans"/>
              </a:rPr>
              <a:t>, от </a:t>
            </a:r>
            <a:r>
              <a:rPr lang="ru-RU" sz="1800" dirty="0">
                <a:solidFill>
                  <a:srgbClr val="0066B3"/>
                </a:solidFill>
                <a:latin typeface="Open Sans"/>
                <a:hlinkClick r:id="rId4"/>
              </a:rPr>
              <a:t>18.10.2023 № ЕД-7-11/756@</a:t>
            </a:r>
            <a:r>
              <a:rPr lang="ru-RU" sz="1800" dirty="0">
                <a:solidFill>
                  <a:srgbClr val="405965"/>
                </a:solidFill>
                <a:latin typeface="Open Sans"/>
              </a:rPr>
              <a:t>, от </a:t>
            </a:r>
            <a:r>
              <a:rPr lang="ru-RU" sz="1800" dirty="0">
                <a:solidFill>
                  <a:srgbClr val="0066B3"/>
                </a:solidFill>
                <a:latin typeface="Open Sans"/>
                <a:hlinkClick r:id="rId5"/>
              </a:rPr>
              <a:t>18.10.2023 № ЕД-7-11/755@</a:t>
            </a:r>
            <a:r>
              <a:rPr lang="ru-RU" sz="1800" dirty="0">
                <a:solidFill>
                  <a:srgbClr val="405965"/>
                </a:solidFill>
                <a:latin typeface="Open Sans"/>
              </a:rPr>
              <a:t>, от </a:t>
            </a:r>
            <a:r>
              <a:rPr lang="ru-RU" sz="1800" dirty="0">
                <a:solidFill>
                  <a:srgbClr val="0066B3"/>
                </a:solidFill>
                <a:latin typeface="Open Sans"/>
                <a:hlinkClick r:id="rId6"/>
              </a:rPr>
              <a:t>08.11.2023 № ЕА-7-11/824@</a:t>
            </a:r>
            <a:r>
              <a:rPr lang="ru-RU" sz="1800" dirty="0">
                <a:solidFill>
                  <a:srgbClr val="405965"/>
                </a:solidFill>
                <a:latin typeface="Open Sans"/>
              </a:rPr>
              <a:t>.</a:t>
            </a:r>
          </a:p>
          <a:p>
            <a:endParaRPr lang="ru-RU" sz="1600" dirty="0"/>
          </a:p>
        </p:txBody>
      </p:sp>
    </p:spTree>
    <p:extLst>
      <p:ext uri="{BB962C8B-B14F-4D97-AF65-F5344CB8AC3E}">
        <p14:creationId xmlns:p14="http://schemas.microsoft.com/office/powerpoint/2010/main" val="9673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988840"/>
            <a:ext cx="8229600" cy="4525963"/>
          </a:xfrm>
        </p:spPr>
        <p:txBody>
          <a:bodyPr/>
          <a:lstStyle/>
          <a:p>
            <a:pPr marL="0" indent="0" algn="ctr">
              <a:buNone/>
            </a:pPr>
            <a:r>
              <a:rPr lang="ru-RU" sz="4000" b="1" dirty="0">
                <a:solidFill>
                  <a:srgbClr val="FF0000"/>
                </a:solidFill>
                <a:latin typeface="inherit"/>
                <a:ea typeface="+mj-ea"/>
                <a:cs typeface="+mj-cs"/>
              </a:rPr>
              <a:t>Налог на сбережения</a:t>
            </a:r>
            <a:endParaRPr lang="ru-RU" dirty="0"/>
          </a:p>
        </p:txBody>
      </p:sp>
    </p:spTree>
    <p:extLst>
      <p:ext uri="{BB962C8B-B14F-4D97-AF65-F5344CB8AC3E}">
        <p14:creationId xmlns:p14="http://schemas.microsoft.com/office/powerpoint/2010/main" val="2422288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116632"/>
            <a:ext cx="9013182" cy="6552728"/>
          </a:xfrm>
        </p:spPr>
        <p:txBody>
          <a:bodyPr>
            <a:noAutofit/>
          </a:bodyPr>
          <a:lstStyle/>
          <a:p>
            <a:pPr marL="0" indent="0" fontAlgn="base">
              <a:buNone/>
            </a:pPr>
            <a:r>
              <a:rPr lang="ru-RU" sz="1600" dirty="0" smtClean="0">
                <a:solidFill>
                  <a:srgbClr val="000000"/>
                </a:solidFill>
                <a:latin typeface="Arial"/>
              </a:rPr>
              <a:t>	</a:t>
            </a:r>
            <a:r>
              <a:rPr lang="ru-RU" sz="1700" dirty="0" smtClean="0">
                <a:solidFill>
                  <a:srgbClr val="000000"/>
                </a:solidFill>
                <a:latin typeface="Arial"/>
              </a:rPr>
              <a:t>В </a:t>
            </a:r>
            <a:r>
              <a:rPr lang="ru-RU" sz="1700" dirty="0">
                <a:solidFill>
                  <a:srgbClr val="000000"/>
                </a:solidFill>
                <a:latin typeface="Arial"/>
              </a:rPr>
              <a:t>2024 году государство впервые начнет взимать новый налог с доходов по банковским вкладам. </a:t>
            </a:r>
            <a:endParaRPr lang="ru-RU" sz="1700" dirty="0" smtClean="0">
              <a:solidFill>
                <a:srgbClr val="000000"/>
              </a:solidFill>
              <a:latin typeface="Arial"/>
            </a:endParaRPr>
          </a:p>
          <a:p>
            <a:pPr marL="0" indent="0" fontAlgn="base">
              <a:buNone/>
            </a:pPr>
            <a:r>
              <a:rPr lang="ru-RU" sz="1700" dirty="0">
                <a:solidFill>
                  <a:srgbClr val="000000"/>
                </a:solidFill>
                <a:latin typeface="Arial"/>
              </a:rPr>
              <a:t>	</a:t>
            </a:r>
            <a:r>
              <a:rPr lang="ru-RU" sz="1700" dirty="0" smtClean="0">
                <a:solidFill>
                  <a:srgbClr val="000000"/>
                </a:solidFill>
                <a:latin typeface="Arial"/>
              </a:rPr>
              <a:t>Хотя </a:t>
            </a:r>
            <a:r>
              <a:rPr lang="ru-RU" sz="1700" dirty="0">
                <a:solidFill>
                  <a:srgbClr val="000000"/>
                </a:solidFill>
                <a:latin typeface="Arial"/>
              </a:rPr>
              <a:t>решение о введении «налога с вкладов» было принято еще в 2020 году, государство еще ни разу его не взимало. Впервые россияне должны были заплатить его в 2022 году по доходам за 2021 год. Но норму «заморозили» в самом начале «спецоперации</a:t>
            </a:r>
            <a:r>
              <a:rPr lang="ru-RU" sz="1700" dirty="0" smtClean="0">
                <a:solidFill>
                  <a:srgbClr val="000000"/>
                </a:solidFill>
                <a:latin typeface="Arial"/>
              </a:rPr>
              <a:t>» </a:t>
            </a:r>
            <a:r>
              <a:rPr lang="ru-RU" sz="1700" dirty="0">
                <a:solidFill>
                  <a:srgbClr val="000000"/>
                </a:solidFill>
                <a:latin typeface="Arial"/>
              </a:rPr>
              <a:t>и кризиса в экономике — в качестве одной из мер поддержки граждан. </a:t>
            </a:r>
          </a:p>
          <a:p>
            <a:pPr marL="0" lvl="0" indent="0" fontAlgn="base">
              <a:buNone/>
            </a:pPr>
            <a:r>
              <a:rPr lang="ru-RU" sz="1700" dirty="0" smtClean="0">
                <a:solidFill>
                  <a:srgbClr val="000000"/>
                </a:solidFill>
                <a:latin typeface="Arial"/>
              </a:rPr>
              <a:t>	Заплатить </a:t>
            </a:r>
            <a:r>
              <a:rPr lang="ru-RU" sz="1700" dirty="0">
                <a:solidFill>
                  <a:srgbClr val="000000"/>
                </a:solidFill>
                <a:latin typeface="Arial"/>
              </a:rPr>
              <a:t>налог должны будут те, кто получил </a:t>
            </a:r>
            <a:r>
              <a:rPr lang="ru-RU" sz="1700" dirty="0">
                <a:solidFill>
                  <a:srgbClr val="FF0000"/>
                </a:solidFill>
                <a:latin typeface="Arial"/>
              </a:rPr>
              <a:t>процентный доход </a:t>
            </a:r>
            <a:r>
              <a:rPr lang="ru-RU" sz="1700" dirty="0">
                <a:solidFill>
                  <a:srgbClr val="000000"/>
                </a:solidFill>
                <a:latin typeface="Arial"/>
              </a:rPr>
              <a:t>по вкладам в размере от 150 000 рублей. Причем налог платится не со всей этой суммы, а лишь с части выше 150 000. Стандартная ставка — 13%. Но если общие доходы (зарплата, </a:t>
            </a:r>
            <a:r>
              <a:rPr lang="ru-RU" sz="1700" dirty="0">
                <a:solidFill>
                  <a:srgbClr val="004B97"/>
                </a:solidFill>
                <a:latin typeface="Arial"/>
              </a:rPr>
              <a:t>дивиденды</a:t>
            </a:r>
            <a:r>
              <a:rPr lang="ru-RU" sz="1700" dirty="0">
                <a:solidFill>
                  <a:srgbClr val="000000"/>
                </a:solidFill>
                <a:latin typeface="Arial"/>
              </a:rPr>
              <a:t>, проценты по вкладам и т. п.) превысят 5 млн рублей за год, ставка составит 15%. </a:t>
            </a:r>
          </a:p>
          <a:p>
            <a:pPr marL="0" lvl="0" indent="0" fontAlgn="base">
              <a:buNone/>
            </a:pPr>
            <a:r>
              <a:rPr lang="ru-RU" sz="1700" dirty="0" smtClean="0">
                <a:solidFill>
                  <a:srgbClr val="000000"/>
                </a:solidFill>
                <a:latin typeface="Arial"/>
              </a:rPr>
              <a:t>	Дробить </a:t>
            </a:r>
            <a:r>
              <a:rPr lang="ru-RU" sz="1700" dirty="0">
                <a:solidFill>
                  <a:srgbClr val="000000"/>
                </a:solidFill>
                <a:latin typeface="Arial"/>
              </a:rPr>
              <a:t>сбережения по разным банкам ради ухода от налога бессмысленно. Налог начисляется на общие доходы в разных банках. Кроме того, платить налог обязаны даже вкладчики, которые не являются налоговыми резидентами (то есть провели в России менее 183 дней).</a:t>
            </a:r>
          </a:p>
          <a:p>
            <a:pPr marL="0" lvl="0" indent="0" fontAlgn="base">
              <a:buNone/>
            </a:pPr>
            <a:r>
              <a:rPr lang="ru-RU" sz="1700" dirty="0" smtClean="0">
                <a:solidFill>
                  <a:srgbClr val="000000"/>
                </a:solidFill>
                <a:latin typeface="Arial"/>
              </a:rPr>
              <a:t>	Подавать </a:t>
            </a:r>
            <a:r>
              <a:rPr lang="ru-RU" sz="1700" dirty="0">
                <a:solidFill>
                  <a:srgbClr val="000000"/>
                </a:solidFill>
                <a:latin typeface="Arial"/>
              </a:rPr>
              <a:t>налоговую декларацию не придется — банки передадут ФНС всю информацию по вкладам до 1 февраля. Если ваши </a:t>
            </a:r>
            <a:r>
              <a:rPr lang="ru-RU" sz="1700" dirty="0">
                <a:solidFill>
                  <a:srgbClr val="FF0000"/>
                </a:solidFill>
                <a:latin typeface="Arial"/>
              </a:rPr>
              <a:t>процентные доходы </a:t>
            </a:r>
            <a:r>
              <a:rPr lang="ru-RU" sz="1700" dirty="0">
                <a:solidFill>
                  <a:srgbClr val="000000"/>
                </a:solidFill>
                <a:latin typeface="Arial"/>
              </a:rPr>
              <a:t>превысят 150 000 рублей, ФНС пришлет уведомление об уплате налога, заплатить который нужно до 1 декабря.</a:t>
            </a:r>
          </a:p>
          <a:p>
            <a:pPr marL="0" lvl="0" indent="0" fontAlgn="base">
              <a:buNone/>
            </a:pPr>
            <a:r>
              <a:rPr lang="ru-RU" sz="1700" dirty="0" smtClean="0">
                <a:solidFill>
                  <a:srgbClr val="000000"/>
                </a:solidFill>
                <a:latin typeface="Arial"/>
              </a:rPr>
              <a:t>	По </a:t>
            </a:r>
            <a:r>
              <a:rPr lang="ru-RU" sz="1700" dirty="0">
                <a:solidFill>
                  <a:srgbClr val="000000"/>
                </a:solidFill>
                <a:latin typeface="Arial"/>
              </a:rPr>
              <a:t>данным ЦБ на 01.01.2024, россияне хранили на депозитах в банках более </a:t>
            </a:r>
            <a:r>
              <a:rPr lang="ru-RU" sz="1700" dirty="0">
                <a:solidFill>
                  <a:srgbClr val="FF0000"/>
                </a:solidFill>
                <a:latin typeface="Arial"/>
              </a:rPr>
              <a:t>37 трлн рублей</a:t>
            </a:r>
            <a:r>
              <a:rPr lang="ru-RU" sz="1700" dirty="0">
                <a:solidFill>
                  <a:srgbClr val="000000"/>
                </a:solidFill>
                <a:latin typeface="Arial"/>
              </a:rPr>
              <a:t>. </a:t>
            </a:r>
            <a:r>
              <a:rPr lang="ru-RU" sz="1700" dirty="0" smtClean="0">
                <a:solidFill>
                  <a:srgbClr val="000000"/>
                </a:solidFill>
                <a:latin typeface="Arial"/>
              </a:rPr>
              <a:t>В </a:t>
            </a:r>
            <a:r>
              <a:rPr lang="ru-RU" sz="1700" dirty="0">
                <a:solidFill>
                  <a:srgbClr val="000000"/>
                </a:solidFill>
                <a:latin typeface="Arial"/>
              </a:rPr>
              <a:t>среднем на депозите физлиц лежит 316 000 рублей, говорят данные «Агентства по страхованию вкладов</a:t>
            </a:r>
            <a:r>
              <a:rPr lang="ru-RU" sz="1700" dirty="0" smtClean="0">
                <a:solidFill>
                  <a:srgbClr val="000000"/>
                </a:solidFill>
                <a:latin typeface="Arial"/>
              </a:rPr>
              <a:t>», </a:t>
            </a:r>
            <a:r>
              <a:rPr lang="ru-RU" sz="1700" dirty="0">
                <a:solidFill>
                  <a:srgbClr val="000000"/>
                </a:solidFill>
                <a:latin typeface="Arial"/>
              </a:rPr>
              <a:t>средний доход по вкладам в 2023 году — около </a:t>
            </a:r>
            <a:r>
              <a:rPr lang="ru-RU" sz="1700" dirty="0">
                <a:solidFill>
                  <a:srgbClr val="FF0000"/>
                </a:solidFill>
                <a:latin typeface="Arial"/>
              </a:rPr>
              <a:t>28 124 </a:t>
            </a:r>
            <a:r>
              <a:rPr lang="ru-RU" sz="1700" dirty="0">
                <a:solidFill>
                  <a:srgbClr val="000000"/>
                </a:solidFill>
                <a:latin typeface="Arial"/>
              </a:rPr>
              <a:t>рублей.</a:t>
            </a:r>
          </a:p>
          <a:p>
            <a:pPr marL="0" lvl="0" indent="0" fontAlgn="base">
              <a:buNone/>
            </a:pPr>
            <a:endParaRPr lang="ru-RU" sz="1800" dirty="0">
              <a:solidFill>
                <a:srgbClr val="000000"/>
              </a:solidFill>
              <a:latin typeface="Arial"/>
            </a:endParaRPr>
          </a:p>
          <a:p>
            <a:pPr marL="0" lvl="0" indent="0" fontAlgn="base">
              <a:buNone/>
            </a:pPr>
            <a:r>
              <a:rPr lang="ru-RU" sz="1800" dirty="0" smtClean="0">
                <a:solidFill>
                  <a:srgbClr val="000000"/>
                </a:solidFill>
                <a:latin typeface="Arial"/>
              </a:rPr>
              <a:t>	</a:t>
            </a:r>
            <a:endParaRPr lang="ru-RU" sz="1800" dirty="0"/>
          </a:p>
        </p:txBody>
      </p:sp>
    </p:spTree>
    <p:extLst>
      <p:ext uri="{BB962C8B-B14F-4D97-AF65-F5344CB8AC3E}">
        <p14:creationId xmlns:p14="http://schemas.microsoft.com/office/powerpoint/2010/main" val="195677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7500" lnSpcReduction="20000"/>
          </a:bodyPr>
          <a:lstStyle/>
          <a:p>
            <a:endParaRPr lang="ru-RU" dirty="0" smtClean="0">
              <a:solidFill>
                <a:srgbClr val="405965"/>
              </a:solidFill>
              <a:latin typeface="Open Sans"/>
            </a:endParaRPr>
          </a:p>
          <a:p>
            <a:pPr marL="0" indent="0">
              <a:buNone/>
            </a:pPr>
            <a:r>
              <a:rPr lang="ru-RU" dirty="0">
                <a:solidFill>
                  <a:srgbClr val="405965"/>
                </a:solidFill>
                <a:latin typeface="Open Sans"/>
              </a:rPr>
              <a:t>	</a:t>
            </a:r>
            <a:r>
              <a:rPr lang="ru-RU" sz="2700" dirty="0">
                <a:solidFill>
                  <a:srgbClr val="FF0000"/>
                </a:solidFill>
                <a:latin typeface="Arial"/>
              </a:rPr>
              <a:t>Получить сведения о своих банковских счетах можно в электронном виде без посещения налогового органа</a:t>
            </a:r>
            <a:r>
              <a:rPr lang="ru-RU" sz="2700" dirty="0">
                <a:solidFill>
                  <a:srgbClr val="000000"/>
                </a:solidFill>
                <a:latin typeface="Arial"/>
              </a:rPr>
              <a:t> через интерактивный сервис сайта ФНС России www.nalog.gov.ru «Личный кабинет налогоплательщика».</a:t>
            </a:r>
          </a:p>
          <a:p>
            <a:pPr marL="0" indent="0">
              <a:buNone/>
            </a:pPr>
            <a:r>
              <a:rPr lang="ru-RU" sz="2700" dirty="0">
                <a:solidFill>
                  <a:srgbClr val="000000"/>
                </a:solidFill>
                <a:latin typeface="Arial"/>
              </a:rPr>
              <a:t>	Для получения справки о банковских счетах необходимо в разделе «Сведения о счетах физических лиц» сформировать «Запрос сведений о банковских счётах (вкладах, электронных средствах платежа (ЭСП)) физического лица, не являющегося </a:t>
            </a:r>
            <a:r>
              <a:rPr lang="ru-RU" sz="2700" dirty="0" smtClean="0">
                <a:solidFill>
                  <a:srgbClr val="000000"/>
                </a:solidFill>
                <a:latin typeface="Arial"/>
              </a:rPr>
              <a:t>ИП, </a:t>
            </a:r>
            <a:r>
              <a:rPr lang="ru-RU" sz="2700" dirty="0">
                <a:solidFill>
                  <a:srgbClr val="000000"/>
                </a:solidFill>
                <a:latin typeface="Arial"/>
              </a:rPr>
              <a:t>в электронной форме». При этом физическое лицо должно иметь электронную подпись, в случае отсутствия которой налогоплательщик будет перенаправлен в соответствующий раздел сервиса для её получения.</a:t>
            </a:r>
          </a:p>
          <a:p>
            <a:pPr marL="0" indent="0">
              <a:buNone/>
            </a:pPr>
            <a:r>
              <a:rPr lang="ru-RU" sz="2700" dirty="0">
                <a:solidFill>
                  <a:srgbClr val="000000"/>
                </a:solidFill>
                <a:latin typeface="Arial"/>
              </a:rPr>
              <a:t>	</a:t>
            </a:r>
            <a:r>
              <a:rPr lang="ru-RU" sz="2700" dirty="0" smtClean="0">
                <a:solidFill>
                  <a:srgbClr val="000000"/>
                </a:solidFill>
                <a:latin typeface="Arial"/>
              </a:rPr>
              <a:t>Ответ </a:t>
            </a:r>
            <a:r>
              <a:rPr lang="ru-RU" sz="2700" dirty="0">
                <a:solidFill>
                  <a:srgbClr val="000000"/>
                </a:solidFill>
                <a:latin typeface="Arial"/>
              </a:rPr>
              <a:t>от ФНС России должен прийти в день запроса, с оповещением в Личном кабинете.</a:t>
            </a:r>
          </a:p>
          <a:p>
            <a:pPr marL="0" indent="0">
              <a:buNone/>
            </a:pPr>
            <a:r>
              <a:rPr lang="ru-RU" sz="2700" dirty="0">
                <a:solidFill>
                  <a:srgbClr val="000000"/>
                </a:solidFill>
                <a:latin typeface="Arial"/>
              </a:rPr>
              <a:t>	Сведения о банковских счетах формируются в формате PDF с визуализацией усиленной квалифицированной электронной подписи, которая равнозначна собственноручной подписи должностного лица налогового органа, заверенной печатью.</a:t>
            </a:r>
          </a:p>
          <a:p>
            <a:pPr marL="0" indent="0">
              <a:buNone/>
            </a:pPr>
            <a:r>
              <a:rPr lang="ru-RU" sz="2700" dirty="0" smtClean="0">
                <a:solidFill>
                  <a:srgbClr val="000000"/>
                </a:solidFill>
                <a:latin typeface="Arial"/>
              </a:rPr>
              <a:t>Сведения </a:t>
            </a:r>
            <a:r>
              <a:rPr lang="ru-RU" sz="2700" dirty="0">
                <a:solidFill>
                  <a:srgbClr val="000000"/>
                </a:solidFill>
                <a:latin typeface="Arial"/>
              </a:rPr>
              <a:t>о счетах (вкладах) физических лиц представляются банками в налоговые органы в соответствии с пунктом 1.1 статьи 86 НК РФ с 1 июля 2014 года. Информацией о ранее открытых физическими лицами счетах в банках (если они не закрывались либо по ним не было изменений) налоговые органы не располагают.</a:t>
            </a:r>
          </a:p>
          <a:p>
            <a:endParaRPr lang="ru-RU" sz="2700" dirty="0">
              <a:solidFill>
                <a:srgbClr val="000000"/>
              </a:solidFill>
              <a:latin typeface="Arial"/>
            </a:endParaRPr>
          </a:p>
        </p:txBody>
      </p:sp>
    </p:spTree>
    <p:extLst>
      <p:ext uri="{BB962C8B-B14F-4D97-AF65-F5344CB8AC3E}">
        <p14:creationId xmlns:p14="http://schemas.microsoft.com/office/powerpoint/2010/main" val="37567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44824"/>
            <a:ext cx="8229600" cy="4281339"/>
          </a:xfrm>
        </p:spPr>
        <p:txBody>
          <a:bodyPr/>
          <a:lstStyle/>
          <a:p>
            <a:pPr marL="0" lvl="0" indent="0" algn="ctr" fontAlgn="base">
              <a:buNone/>
            </a:pPr>
            <a:r>
              <a:rPr lang="ru-RU" sz="3600" dirty="0">
                <a:solidFill>
                  <a:srgbClr val="FF0000"/>
                </a:solidFill>
                <a:latin typeface="Arial Black" panose="020B0A04020102020204" pitchFamily="34" charset="0"/>
              </a:rPr>
              <a:t>Что </a:t>
            </a:r>
            <a:r>
              <a:rPr lang="ru-RU" sz="3600" dirty="0" smtClean="0">
                <a:solidFill>
                  <a:srgbClr val="FF0000"/>
                </a:solidFill>
                <a:latin typeface="Arial Black" panose="020B0A04020102020204" pitchFamily="34" charset="0"/>
              </a:rPr>
              <a:t>изменилось </a:t>
            </a:r>
            <a:r>
              <a:rPr lang="ru-RU" sz="3600" dirty="0">
                <a:solidFill>
                  <a:srgbClr val="FF0000"/>
                </a:solidFill>
                <a:latin typeface="Arial Black" panose="020B0A04020102020204" pitchFamily="34" charset="0"/>
              </a:rPr>
              <a:t>в </a:t>
            </a:r>
            <a:r>
              <a:rPr lang="ru-RU" sz="3600" dirty="0" smtClean="0">
                <a:solidFill>
                  <a:srgbClr val="FF0000"/>
                </a:solidFill>
                <a:latin typeface="Arial Black" panose="020B0A04020102020204" pitchFamily="34" charset="0"/>
              </a:rPr>
              <a:t>налогообложении </a:t>
            </a:r>
            <a:r>
              <a:rPr lang="ru-RU" sz="3600" dirty="0">
                <a:solidFill>
                  <a:srgbClr val="FF0000"/>
                </a:solidFill>
                <a:latin typeface="Arial Black" panose="020B0A04020102020204" pitchFamily="34" charset="0"/>
              </a:rPr>
              <a:t>россиян с 2024 года</a:t>
            </a:r>
          </a:p>
          <a:p>
            <a:endParaRPr lang="ru-RU" dirty="0"/>
          </a:p>
        </p:txBody>
      </p:sp>
    </p:spTree>
    <p:extLst>
      <p:ext uri="{BB962C8B-B14F-4D97-AF65-F5344CB8AC3E}">
        <p14:creationId xmlns:p14="http://schemas.microsoft.com/office/powerpoint/2010/main" val="266883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539552" y="1916832"/>
            <a:ext cx="8229600" cy="4525963"/>
          </a:xfrm>
        </p:spPr>
        <p:txBody>
          <a:bodyPr>
            <a:normAutofit fontScale="97500"/>
          </a:bodyPr>
          <a:lstStyle/>
          <a:p>
            <a:pPr marL="0" lvl="0" indent="0" algn="ctr">
              <a:buNone/>
            </a:pPr>
            <a:r>
              <a:rPr lang="ru-RU" sz="4000" b="1" dirty="0" smtClean="0">
                <a:solidFill>
                  <a:srgbClr val="FF0000"/>
                </a:solidFill>
                <a:latin typeface="inherit"/>
              </a:rPr>
              <a:t>Налоговые преференции за долгосрочные сбережения</a:t>
            </a:r>
            <a:r>
              <a:rPr lang="ru-RU" sz="4000" b="1" dirty="0">
                <a:solidFill>
                  <a:srgbClr val="FF0000"/>
                </a:solidFill>
                <a:latin typeface="inherit"/>
              </a:rPr>
              <a:t/>
            </a:r>
            <a:br>
              <a:rPr lang="ru-RU" sz="4000" b="1" dirty="0">
                <a:solidFill>
                  <a:srgbClr val="FF0000"/>
                </a:solidFill>
                <a:latin typeface="inherit"/>
              </a:rPr>
            </a:br>
            <a:endParaRPr lang="ru-RU" sz="4000" dirty="0">
              <a:solidFill>
                <a:srgbClr val="FF0000"/>
              </a:solidFill>
            </a:endParaRPr>
          </a:p>
        </p:txBody>
      </p:sp>
    </p:spTree>
    <p:extLst>
      <p:ext uri="{BB962C8B-B14F-4D97-AF65-F5344CB8AC3E}">
        <p14:creationId xmlns:p14="http://schemas.microsoft.com/office/powerpoint/2010/main" val="225017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764704"/>
            <a:ext cx="9144000" cy="6093296"/>
          </a:xfrm>
        </p:spPr>
        <p:txBody>
          <a:bodyPr>
            <a:normAutofit fontScale="55000" lnSpcReduction="20000"/>
          </a:bodyPr>
          <a:lstStyle/>
          <a:p>
            <a:endParaRPr lang="ru-RU" dirty="0" smtClean="0">
              <a:solidFill>
                <a:srgbClr val="000000"/>
              </a:solidFill>
              <a:latin typeface="Arial"/>
            </a:endParaRPr>
          </a:p>
          <a:p>
            <a:r>
              <a:rPr lang="ru-RU" dirty="0" smtClean="0">
                <a:solidFill>
                  <a:srgbClr val="000000"/>
                </a:solidFill>
                <a:latin typeface="Arial"/>
              </a:rPr>
              <a:t>С 2024 года в </a:t>
            </a:r>
            <a:r>
              <a:rPr lang="ru-RU" dirty="0">
                <a:solidFill>
                  <a:srgbClr val="000000"/>
                </a:solidFill>
                <a:latin typeface="Arial"/>
              </a:rPr>
              <a:t>России заработал </a:t>
            </a:r>
            <a:r>
              <a:rPr lang="ru-RU" dirty="0">
                <a:solidFill>
                  <a:srgbClr val="FF0000"/>
                </a:solidFill>
                <a:latin typeface="Arial"/>
              </a:rPr>
              <a:t>новый сберегательный инструмент - программа долгосрочных сбережений</a:t>
            </a:r>
            <a:r>
              <a:rPr lang="ru-RU" dirty="0">
                <a:solidFill>
                  <a:srgbClr val="000000"/>
                </a:solidFill>
                <a:latin typeface="Arial"/>
              </a:rPr>
              <a:t>. Она объединяет в себе сразу несколько особенностей, характерных для вкладов, индивидуальных инвестиционных счетов и добровольного пенсионного страхования. </a:t>
            </a:r>
            <a:endParaRPr lang="ru-RU" dirty="0" smtClean="0">
              <a:solidFill>
                <a:srgbClr val="000000"/>
              </a:solidFill>
              <a:latin typeface="Arial"/>
            </a:endParaRPr>
          </a:p>
          <a:p>
            <a:r>
              <a:rPr lang="ru-RU" dirty="0" smtClean="0">
                <a:solidFill>
                  <a:srgbClr val="000000"/>
                </a:solidFill>
                <a:latin typeface="Arial"/>
              </a:rPr>
              <a:t>С </a:t>
            </a:r>
            <a:r>
              <a:rPr lang="ru-RU" dirty="0">
                <a:solidFill>
                  <a:srgbClr val="000000"/>
                </a:solidFill>
                <a:latin typeface="Arial"/>
              </a:rPr>
              <a:t>одной стороны, это налоговые преференции и </a:t>
            </a:r>
            <a:r>
              <a:rPr lang="ru-RU" dirty="0" err="1">
                <a:solidFill>
                  <a:srgbClr val="000000"/>
                </a:solidFill>
                <a:latin typeface="Arial"/>
              </a:rPr>
              <a:t>софинансирование</a:t>
            </a:r>
            <a:r>
              <a:rPr lang="ru-RU" dirty="0">
                <a:solidFill>
                  <a:srgbClr val="000000"/>
                </a:solidFill>
                <a:latin typeface="Arial"/>
              </a:rPr>
              <a:t> </a:t>
            </a:r>
            <a:r>
              <a:rPr lang="ru-RU" dirty="0" smtClean="0">
                <a:solidFill>
                  <a:srgbClr val="000000"/>
                </a:solidFill>
                <a:latin typeface="Arial"/>
              </a:rPr>
              <a:t> взносов </a:t>
            </a:r>
            <a:r>
              <a:rPr lang="ru-RU" dirty="0">
                <a:solidFill>
                  <a:srgbClr val="000000"/>
                </a:solidFill>
                <a:latin typeface="Arial"/>
              </a:rPr>
              <a:t>от государства, а с другой - инвестиционный доход, который участник может получить, и страхование средств.</a:t>
            </a:r>
          </a:p>
          <a:p>
            <a:r>
              <a:rPr lang="ru-RU" dirty="0">
                <a:solidFill>
                  <a:srgbClr val="000000"/>
                </a:solidFill>
                <a:latin typeface="Arial"/>
              </a:rPr>
              <a:t>Программа долгосрочных сбережений начала действовать с 1 января, и уже треть некоммерческих пенсионных фондов (НПФ), которые как раз являются ее операторами, зарегистрировали свои правила. </a:t>
            </a:r>
            <a:endParaRPr lang="ru-RU" dirty="0" smtClean="0">
              <a:solidFill>
                <a:srgbClr val="000000"/>
              </a:solidFill>
              <a:latin typeface="Arial"/>
            </a:endParaRPr>
          </a:p>
          <a:p>
            <a:r>
              <a:rPr lang="ru-RU" dirty="0" smtClean="0">
                <a:solidFill>
                  <a:srgbClr val="000000"/>
                </a:solidFill>
                <a:latin typeface="Arial"/>
              </a:rPr>
              <a:t>Название </a:t>
            </a:r>
            <a:r>
              <a:rPr lang="ru-RU" dirty="0">
                <a:solidFill>
                  <a:srgbClr val="000000"/>
                </a:solidFill>
                <a:latin typeface="Arial"/>
              </a:rPr>
              <a:t>говорит само за себя: минимальный срок участия в программе составляет 15 лет, в течение которых нужно делать взносы для формирования накоплений. Воспользоваться деньгами можно и раньше, но по достижении 60 лет для мужчин и 55 лет для женщин. </a:t>
            </a:r>
            <a:r>
              <a:rPr lang="ru-RU" dirty="0" smtClean="0">
                <a:solidFill>
                  <a:srgbClr val="000000"/>
                </a:solidFill>
                <a:latin typeface="Arial"/>
              </a:rPr>
              <a:t>Это </a:t>
            </a:r>
            <a:r>
              <a:rPr lang="ru-RU" dirty="0">
                <a:solidFill>
                  <a:srgbClr val="000000"/>
                </a:solidFill>
                <a:latin typeface="Arial"/>
              </a:rPr>
              <a:t>могут быть ежемесячные выплаты, которые по выбору самого гражданина будут производиться пожизненно или в течение не менее десяти лет. НПФ вправе предложить и иные выплаты, в том числе </a:t>
            </a:r>
            <a:r>
              <a:rPr lang="ru-RU" dirty="0" smtClean="0">
                <a:solidFill>
                  <a:srgbClr val="000000"/>
                </a:solidFill>
                <a:latin typeface="Arial"/>
              </a:rPr>
              <a:t>единовременную.</a:t>
            </a:r>
            <a:endParaRPr lang="ru-RU" dirty="0">
              <a:solidFill>
                <a:srgbClr val="000000"/>
              </a:solidFill>
              <a:latin typeface="Arial"/>
            </a:endParaRPr>
          </a:p>
          <a:p>
            <a:r>
              <a:rPr lang="ru-RU" dirty="0">
                <a:solidFill>
                  <a:srgbClr val="000000"/>
                </a:solidFill>
                <a:latin typeface="Arial"/>
              </a:rPr>
              <a:t>Гражданин имеет право забрать внесенные в рамках программы деньги досрочно и без потери дохода в особых жизненных ситуациях: при потере кормильца или оплате </a:t>
            </a:r>
            <a:r>
              <a:rPr lang="ru-RU" sz="3300" dirty="0">
                <a:solidFill>
                  <a:srgbClr val="000000"/>
                </a:solidFill>
                <a:latin typeface="Arial"/>
              </a:rPr>
              <a:t>дорогостоящего лечения. В других случаях участник не только не получит </a:t>
            </a:r>
            <a:r>
              <a:rPr lang="ru-RU" sz="3300" dirty="0" err="1">
                <a:solidFill>
                  <a:srgbClr val="000000"/>
                </a:solidFill>
                <a:latin typeface="Arial"/>
              </a:rPr>
              <a:t>софинансирование</a:t>
            </a:r>
            <a:r>
              <a:rPr lang="ru-RU" sz="3300" dirty="0">
                <a:solidFill>
                  <a:srgbClr val="000000"/>
                </a:solidFill>
                <a:latin typeface="Arial"/>
              </a:rPr>
              <a:t> от государства, но и будет вынужден вернуть налоговые вычеты. Возврат только своих взносов можно получить в любой момент.</a:t>
            </a:r>
          </a:p>
        </p:txBody>
      </p:sp>
      <p:sp>
        <p:nvSpPr>
          <p:cNvPr id="4" name="Заголовок 1"/>
          <p:cNvSpPr>
            <a:spLocks noGrp="1"/>
          </p:cNvSpPr>
          <p:nvPr>
            <p:ph type="title"/>
          </p:nvPr>
        </p:nvSpPr>
        <p:spPr>
          <a:xfrm>
            <a:off x="107504" y="3266"/>
            <a:ext cx="8229600" cy="706090"/>
          </a:xfrm>
        </p:spPr>
        <p:txBody>
          <a:bodyPr>
            <a:normAutofit fontScale="90000"/>
          </a:bodyPr>
          <a:lstStyle/>
          <a:p>
            <a:pPr algn="l"/>
            <a:r>
              <a:rPr lang="ru-RU" dirty="0" smtClean="0">
                <a:solidFill>
                  <a:srgbClr val="FF0000"/>
                </a:solidFill>
              </a:rPr>
              <a:t>О программе </a:t>
            </a:r>
            <a:endParaRPr lang="ru-RU" dirty="0">
              <a:solidFill>
                <a:srgbClr val="FF0000"/>
              </a:solidFill>
            </a:endParaRPr>
          </a:p>
        </p:txBody>
      </p:sp>
    </p:spTree>
    <p:extLst>
      <p:ext uri="{BB962C8B-B14F-4D97-AF65-F5344CB8AC3E}">
        <p14:creationId xmlns:p14="http://schemas.microsoft.com/office/powerpoint/2010/main" val="414311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036496" cy="6858000"/>
          </a:xfrm>
        </p:spPr>
        <p:txBody>
          <a:bodyPr>
            <a:normAutofit fontScale="62500" lnSpcReduction="20000"/>
          </a:bodyPr>
          <a:lstStyle/>
          <a:p>
            <a:pPr marL="0" indent="0" algn="ctr">
              <a:buNone/>
            </a:pPr>
            <a:r>
              <a:rPr lang="ru-RU" sz="4500" b="1" dirty="0" smtClean="0">
                <a:solidFill>
                  <a:srgbClr val="FF0000"/>
                </a:solidFill>
              </a:rPr>
              <a:t>Новые налоговые вычеты по НДФЛ на долгосрочные сбережения граждан</a:t>
            </a:r>
          </a:p>
          <a:p>
            <a:endParaRPr lang="ru-RU" b="1" dirty="0" smtClean="0"/>
          </a:p>
          <a:p>
            <a:pPr marL="0" indent="0">
              <a:buNone/>
            </a:pPr>
            <a:endParaRPr lang="ru-RU" dirty="0" smtClean="0"/>
          </a:p>
          <a:p>
            <a:r>
              <a:rPr lang="ru-RU" dirty="0" smtClean="0"/>
              <a:t>Правительство представило проект, по которому хотят расширить состав вычетов по НДФЛ. Планируют ввести вычеты на долгосрочные сбережения граждан, в частности:</a:t>
            </a:r>
          </a:p>
          <a:p>
            <a:pPr>
              <a:buFont typeface="Arial"/>
              <a:buChar char="•"/>
            </a:pPr>
            <a:r>
              <a:rPr lang="ru-RU" dirty="0" smtClean="0">
                <a:solidFill>
                  <a:srgbClr val="FF0000"/>
                </a:solidFill>
              </a:rPr>
              <a:t>на добровольные взносы по негосударственному пенсионному обеспечению</a:t>
            </a:r>
            <a:r>
              <a:rPr lang="ru-RU" dirty="0" smtClean="0"/>
              <a:t>;</a:t>
            </a:r>
          </a:p>
          <a:p>
            <a:pPr>
              <a:buFont typeface="Arial"/>
              <a:buChar char="•"/>
            </a:pPr>
            <a:r>
              <a:rPr lang="ru-RU" dirty="0" smtClean="0">
                <a:solidFill>
                  <a:srgbClr val="FF0000"/>
                </a:solidFill>
              </a:rPr>
              <a:t>на сберегательные взносы по договорам долгосрочных сбережений </a:t>
            </a:r>
            <a:r>
              <a:rPr lang="ru-RU" dirty="0" smtClean="0"/>
              <a:t>с негосударственным пенсионным фондом. Срок вложений должен составлять не менее 10 лет;</a:t>
            </a:r>
          </a:p>
          <a:p>
            <a:pPr>
              <a:buFont typeface="Arial"/>
              <a:buChar char="•"/>
            </a:pPr>
            <a:r>
              <a:rPr lang="ru-RU" dirty="0" smtClean="0"/>
              <a:t>на суммы, внесенные на </a:t>
            </a:r>
            <a:r>
              <a:rPr lang="ru-RU" dirty="0" smtClean="0">
                <a:solidFill>
                  <a:srgbClr val="FF0000"/>
                </a:solidFill>
              </a:rPr>
              <a:t>индивидуальный инвестиционный счет </a:t>
            </a:r>
            <a:r>
              <a:rPr lang="ru-RU" dirty="0" smtClean="0"/>
              <a:t>(ИИС), открытый с 1 января 2024 года, </a:t>
            </a:r>
            <a:r>
              <a:rPr lang="ru-RU" dirty="0" smtClean="0">
                <a:solidFill>
                  <a:srgbClr val="FF0000"/>
                </a:solidFill>
              </a:rPr>
              <a:t>и на доходы по операциям</a:t>
            </a:r>
            <a:r>
              <a:rPr lang="ru-RU" dirty="0" smtClean="0"/>
              <a:t>, которые учитывают на этом счете. Договор на ведение ИИС должен действовать не менее 10 лет (в переходный период — не менее 5 лет с ежегодным повышением срока на 1 год).</a:t>
            </a:r>
          </a:p>
          <a:p>
            <a:r>
              <a:rPr lang="ru-RU" dirty="0" smtClean="0"/>
              <a:t>Вычеты с уплаченных пенсионных и сберегательных взносов можно будет получать до окончания налогового периода через работодателя. Для этого нужно выполнить два условия:</a:t>
            </a:r>
          </a:p>
          <a:p>
            <a:pPr>
              <a:buFont typeface="Arial"/>
              <a:buChar char="•"/>
            </a:pPr>
            <a:r>
              <a:rPr lang="ru-RU" dirty="0" smtClean="0"/>
              <a:t>работодатель удерживал эти взносы из выплат в пользу налогоплательщика и перечислял их в негосударственный пенсионный фонд;</a:t>
            </a:r>
          </a:p>
          <a:p>
            <a:pPr>
              <a:buFont typeface="Arial"/>
              <a:buChar char="•"/>
            </a:pPr>
            <a:r>
              <a:rPr lang="ru-RU" dirty="0" smtClean="0"/>
              <a:t>есть документы, которые подтвердят уплату взносов по договорам.</a:t>
            </a:r>
          </a:p>
          <a:p>
            <a:r>
              <a:rPr lang="ru-RU" dirty="0" smtClean="0"/>
              <a:t>Документ:</a:t>
            </a:r>
          </a:p>
          <a:p>
            <a:r>
              <a:rPr lang="ru-RU" dirty="0" smtClean="0">
                <a:hlinkClick r:id="rId2"/>
              </a:rPr>
              <a:t>Проект Федерального закона N 462670-8</a:t>
            </a:r>
            <a:endParaRPr lang="ru-RU" dirty="0" smtClean="0"/>
          </a:p>
          <a:p>
            <a:endParaRPr lang="ru-RU" dirty="0"/>
          </a:p>
        </p:txBody>
      </p:sp>
    </p:spTree>
    <p:extLst>
      <p:ext uri="{BB962C8B-B14F-4D97-AF65-F5344CB8AC3E}">
        <p14:creationId xmlns:p14="http://schemas.microsoft.com/office/powerpoint/2010/main" val="10766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60648"/>
            <a:ext cx="9144000" cy="6741368"/>
          </a:xfrm>
        </p:spPr>
        <p:txBody>
          <a:bodyPr>
            <a:normAutofit lnSpcReduction="10000"/>
          </a:bodyPr>
          <a:lstStyle/>
          <a:p>
            <a:pPr marL="0" lvl="0" indent="0" fontAlgn="base">
              <a:buNone/>
            </a:pPr>
            <a:r>
              <a:rPr lang="ru-RU" sz="1600" dirty="0" smtClean="0">
                <a:solidFill>
                  <a:srgbClr val="000000"/>
                </a:solidFill>
                <a:latin typeface="Arial"/>
              </a:rPr>
              <a:t>Для </a:t>
            </a:r>
            <a:r>
              <a:rPr lang="ru-RU" sz="1600" dirty="0">
                <a:solidFill>
                  <a:srgbClr val="000000"/>
                </a:solidFill>
                <a:latin typeface="Arial"/>
              </a:rPr>
              <a:t>участия </a:t>
            </a:r>
            <a:r>
              <a:rPr lang="ru-RU" sz="1600" dirty="0">
                <a:solidFill>
                  <a:srgbClr val="FF0000"/>
                </a:solidFill>
                <a:latin typeface="Arial"/>
              </a:rPr>
              <a:t>нужно открыть счет</a:t>
            </a:r>
            <a:r>
              <a:rPr lang="ru-RU" sz="1600" dirty="0">
                <a:solidFill>
                  <a:srgbClr val="000000"/>
                </a:solidFill>
                <a:latin typeface="Arial"/>
              </a:rPr>
              <a:t> в негосударственном пенсионном фонде (НПФ) и регулярно перечислять часть доходов. Участие в программе доступно </a:t>
            </a:r>
            <a:r>
              <a:rPr lang="ru-RU" sz="1600" dirty="0">
                <a:solidFill>
                  <a:srgbClr val="FF0000"/>
                </a:solidFill>
                <a:latin typeface="Arial"/>
              </a:rPr>
              <a:t>только через НПФ. </a:t>
            </a:r>
            <a:endParaRPr lang="ru-RU" sz="1600" dirty="0" smtClean="0">
              <a:solidFill>
                <a:srgbClr val="FF0000"/>
              </a:solidFill>
              <a:latin typeface="Arial"/>
            </a:endParaRPr>
          </a:p>
          <a:p>
            <a:pPr marL="0" lvl="0" indent="0" fontAlgn="base">
              <a:buNone/>
            </a:pPr>
            <a:r>
              <a:rPr lang="ru-RU" sz="1600" dirty="0" smtClean="0">
                <a:solidFill>
                  <a:srgbClr val="000000"/>
                </a:solidFill>
                <a:latin typeface="Arial"/>
              </a:rPr>
              <a:t>Участие </a:t>
            </a:r>
            <a:r>
              <a:rPr lang="ru-RU" sz="1600" dirty="0">
                <a:solidFill>
                  <a:srgbClr val="000000"/>
                </a:solidFill>
                <a:latin typeface="Arial"/>
              </a:rPr>
              <a:t>может принять </a:t>
            </a:r>
            <a:r>
              <a:rPr lang="ru-RU" sz="1600" dirty="0">
                <a:solidFill>
                  <a:srgbClr val="FF0000"/>
                </a:solidFill>
                <a:latin typeface="Arial"/>
              </a:rPr>
              <a:t>гражданин старше 18 лет</a:t>
            </a:r>
            <a:r>
              <a:rPr lang="ru-RU" sz="1600" dirty="0" smtClean="0">
                <a:solidFill>
                  <a:srgbClr val="000000"/>
                </a:solidFill>
                <a:latin typeface="Arial"/>
              </a:rPr>
              <a:t>.</a:t>
            </a:r>
            <a:r>
              <a:rPr lang="ru-RU" sz="1600" dirty="0">
                <a:solidFill>
                  <a:srgbClr val="000000"/>
                </a:solidFill>
                <a:latin typeface="Arial"/>
              </a:rPr>
              <a:t> Программа рассчитана на формирование накоплений для долгосрочных целей: покупка квартиры, образование или пассивный доход к пенсии. Начать получать ежемесячные выплаты от НПФ можно будет через 15 лет после заключения договора или с 55 лет для женщин, с 60 — для мужчин. </a:t>
            </a:r>
          </a:p>
          <a:p>
            <a:pPr marL="0" lvl="0" indent="0" fontAlgn="base">
              <a:buNone/>
            </a:pPr>
            <a:r>
              <a:rPr lang="ru-RU" sz="1600" dirty="0" smtClean="0">
                <a:solidFill>
                  <a:srgbClr val="000000"/>
                </a:solidFill>
                <a:latin typeface="Arial"/>
              </a:rPr>
              <a:t>НПФ </a:t>
            </a:r>
            <a:r>
              <a:rPr lang="ru-RU" sz="1600" dirty="0">
                <a:solidFill>
                  <a:srgbClr val="000000"/>
                </a:solidFill>
                <a:latin typeface="Arial"/>
              </a:rPr>
              <a:t>будет инвестировать накопления и перечислять доход на счет. Такие доходы будут освобождены от НДФЛ, а за взносы </a:t>
            </a:r>
            <a:r>
              <a:rPr lang="ru-RU" sz="1600" dirty="0">
                <a:solidFill>
                  <a:srgbClr val="FF0000"/>
                </a:solidFill>
                <a:latin typeface="Arial"/>
              </a:rPr>
              <a:t>до 400 000 рублей в год можно будет получить налоговый вычет — вернуть часть уплаченного за год НДФЛ, но не более 52 000 рублей.</a:t>
            </a:r>
            <a:r>
              <a:rPr lang="ru-RU" sz="1600" dirty="0">
                <a:solidFill>
                  <a:srgbClr val="000000"/>
                </a:solidFill>
                <a:latin typeface="Arial"/>
              </a:rPr>
              <a:t> </a:t>
            </a:r>
            <a:endParaRPr lang="ru-RU" sz="1600" dirty="0" smtClean="0">
              <a:solidFill>
                <a:srgbClr val="000000"/>
              </a:solidFill>
              <a:latin typeface="Arial"/>
            </a:endParaRPr>
          </a:p>
          <a:p>
            <a:pPr marL="0" lvl="0" indent="0" fontAlgn="base">
              <a:buNone/>
            </a:pPr>
            <a:r>
              <a:rPr lang="ru-RU" sz="1600" dirty="0" smtClean="0">
                <a:solidFill>
                  <a:srgbClr val="000000"/>
                </a:solidFill>
                <a:latin typeface="Arial"/>
              </a:rPr>
              <a:t>Ежегодно </a:t>
            </a:r>
            <a:r>
              <a:rPr lang="ru-RU" sz="1600" dirty="0">
                <a:solidFill>
                  <a:srgbClr val="000000"/>
                </a:solidFill>
                <a:latin typeface="Arial"/>
              </a:rPr>
              <a:t>можно будет оформлять и </a:t>
            </a:r>
            <a:r>
              <a:rPr lang="ru-RU" sz="1600" dirty="0">
                <a:solidFill>
                  <a:srgbClr val="FF0000"/>
                </a:solidFill>
                <a:latin typeface="Arial"/>
              </a:rPr>
              <a:t>налоговый вычет 52 тыс. руб. при уплате взносов на 400 тыс. руб</a:t>
            </a:r>
            <a:r>
              <a:rPr lang="ru-RU" sz="1600" dirty="0">
                <a:solidFill>
                  <a:srgbClr val="000000"/>
                </a:solidFill>
                <a:latin typeface="Arial"/>
              </a:rPr>
              <a:t>. </a:t>
            </a:r>
            <a:endParaRPr lang="ru-RU" sz="1600" dirty="0" smtClean="0">
              <a:solidFill>
                <a:srgbClr val="000000"/>
              </a:solidFill>
              <a:latin typeface="Arial"/>
            </a:endParaRPr>
          </a:p>
          <a:p>
            <a:pPr marL="0" lvl="0" indent="0" fontAlgn="base">
              <a:buNone/>
            </a:pPr>
            <a:r>
              <a:rPr lang="ru-RU" sz="1600" dirty="0">
                <a:solidFill>
                  <a:srgbClr val="000000"/>
                </a:solidFill>
                <a:latin typeface="Arial"/>
              </a:rPr>
              <a:t>Кроме того, государство обещает прибавку </a:t>
            </a:r>
            <a:r>
              <a:rPr lang="ru-RU" sz="1600" dirty="0">
                <a:solidFill>
                  <a:srgbClr val="FF0000"/>
                </a:solidFill>
                <a:latin typeface="Arial"/>
              </a:rPr>
              <a:t>в первые три года участия в программе. Чем ниже доход участника программы, тем больше добавят из бюджета. При доходе до 80 000 рублей вложения могут удвоиться (но не более чем на 36 000 рублей). Тем, чей доход от 80 000 до 150 000 рублей, государство добавит по рублю на каждые 2 рубля взноса. Если доход выше 150 000 рублей, то государство добавит по рублю на каждые 4 рубля взносов. </a:t>
            </a:r>
          </a:p>
          <a:p>
            <a:pPr marL="0" lvl="0" indent="0">
              <a:buNone/>
            </a:pPr>
            <a:r>
              <a:rPr lang="ru-RU" sz="1600" dirty="0">
                <a:solidFill>
                  <a:srgbClr val="000000"/>
                </a:solidFill>
                <a:latin typeface="Arial"/>
              </a:rPr>
              <a:t>Помимо взносов и участия государства источником сбережений являются пенсионные накопления, сформированные с 2002-го по 2014 год. Эти средства - часть пенсии в будущем - можно перевести из личного пенсионного счета в Социальном фонде России (СФР) в НПФ.</a:t>
            </a:r>
          </a:p>
          <a:p>
            <a:pPr marL="0" lvl="0" indent="0" fontAlgn="base">
              <a:buNone/>
            </a:pPr>
            <a:r>
              <a:rPr lang="ru-RU" sz="1600" dirty="0" smtClean="0">
                <a:solidFill>
                  <a:srgbClr val="000000"/>
                </a:solidFill>
                <a:latin typeface="Arial"/>
              </a:rPr>
              <a:t>Вложенные </a:t>
            </a:r>
            <a:r>
              <a:rPr lang="ru-RU" sz="1600" dirty="0">
                <a:solidFill>
                  <a:srgbClr val="000000"/>
                </a:solidFill>
                <a:latin typeface="Arial"/>
              </a:rPr>
              <a:t>средства застрахованы Агентством по страхованию вкладов (АСВ) на </a:t>
            </a:r>
            <a:r>
              <a:rPr lang="ru-RU" sz="1600" dirty="0">
                <a:solidFill>
                  <a:srgbClr val="FF0000"/>
                </a:solidFill>
                <a:latin typeface="Arial"/>
              </a:rPr>
              <a:t>2,8 млн руб</a:t>
            </a:r>
            <a:r>
              <a:rPr lang="ru-RU" sz="1600" dirty="0">
                <a:solidFill>
                  <a:srgbClr val="000000"/>
                </a:solidFill>
                <a:latin typeface="Arial"/>
              </a:rPr>
              <a:t>. - вдвое выше, чем по вкладам.</a:t>
            </a:r>
          </a:p>
          <a:p>
            <a:pPr marL="0" lvl="0" indent="0" fontAlgn="base">
              <a:buNone/>
            </a:pPr>
            <a:r>
              <a:rPr lang="ru-RU" sz="1600" dirty="0" smtClean="0">
                <a:solidFill>
                  <a:srgbClr val="FF0000"/>
                </a:solidFill>
                <a:latin typeface="Arial"/>
              </a:rPr>
              <a:t>Забрать </a:t>
            </a:r>
            <a:r>
              <a:rPr lang="ru-RU" sz="1600" dirty="0">
                <a:solidFill>
                  <a:srgbClr val="FF0000"/>
                </a:solidFill>
                <a:latin typeface="Arial"/>
              </a:rPr>
              <a:t>сбережения разрешается досрочно </a:t>
            </a:r>
            <a:r>
              <a:rPr lang="ru-RU" sz="1600" dirty="0">
                <a:solidFill>
                  <a:srgbClr val="000000"/>
                </a:solidFill>
                <a:latin typeface="Arial"/>
              </a:rPr>
              <a:t>при необходимости оплатить лечение — собственное или ближайших членов семьи или после потери кормильца в семье. </a:t>
            </a:r>
            <a:endParaRPr lang="ru-RU" sz="1600" dirty="0">
              <a:solidFill>
                <a:srgbClr val="FF0000"/>
              </a:solidFill>
              <a:latin typeface="Arial"/>
            </a:endParaRPr>
          </a:p>
          <a:p>
            <a:pPr marL="0" indent="0">
              <a:buNone/>
            </a:pPr>
            <a:r>
              <a:rPr lang="ru-RU" sz="1600" dirty="0" smtClean="0">
                <a:solidFill>
                  <a:srgbClr val="FF0000"/>
                </a:solidFill>
                <a:latin typeface="Arial"/>
              </a:rPr>
              <a:t>Справка</a:t>
            </a:r>
            <a:r>
              <a:rPr lang="ru-RU" sz="1600" dirty="0" smtClean="0">
                <a:solidFill>
                  <a:srgbClr val="000000"/>
                </a:solidFill>
                <a:latin typeface="Arial"/>
              </a:rPr>
              <a:t> Доходность </a:t>
            </a:r>
            <a:r>
              <a:rPr lang="ru-RU" sz="1600" dirty="0">
                <a:solidFill>
                  <a:srgbClr val="000000"/>
                </a:solidFill>
                <a:latin typeface="Arial"/>
              </a:rPr>
              <a:t>НПФ в среднем с 2017 по 2022 год - 5,27%, при средней инфляции за тот же период в 5,84%. Но за девять месяцев 2023 года чистая доходность НПФ составила 10,1%. Среди пяти крупнейших показатель варьировался от 6,3 до 13,9%.</a:t>
            </a:r>
          </a:p>
          <a:p>
            <a:pPr marL="0" lvl="0" indent="0">
              <a:buNone/>
            </a:pPr>
            <a:endParaRPr lang="ru-RU" sz="1600" dirty="0">
              <a:solidFill>
                <a:prstClr val="black"/>
              </a:solidFill>
            </a:endParaRPr>
          </a:p>
          <a:p>
            <a:endParaRPr lang="ru-RU" sz="1600" dirty="0"/>
          </a:p>
        </p:txBody>
      </p:sp>
    </p:spTree>
    <p:extLst>
      <p:ext uri="{BB962C8B-B14F-4D97-AF65-F5344CB8AC3E}">
        <p14:creationId xmlns:p14="http://schemas.microsoft.com/office/powerpoint/2010/main" val="74558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6"/>
            <a:ext cx="9036496" cy="6525344"/>
          </a:xfrm>
        </p:spPr>
        <p:txBody>
          <a:bodyPr>
            <a:normAutofit fontScale="70000" lnSpcReduction="20000"/>
          </a:bodyPr>
          <a:lstStyle/>
          <a:p>
            <a:pPr marL="0" indent="0">
              <a:buNone/>
            </a:pPr>
            <a:r>
              <a:rPr lang="ru-RU" dirty="0" smtClean="0">
                <a:solidFill>
                  <a:srgbClr val="FF0000"/>
                </a:solidFill>
              </a:rPr>
              <a:t>Установлен перечень видов дорогостоящего лечения, на оплату которого можно будет потратить средства, инвестированные в рамках программы формирования долгосрочных сбережений граждан </a:t>
            </a:r>
            <a:r>
              <a:rPr lang="ru-RU" dirty="0" smtClean="0"/>
              <a:t>Распоряжением Правительства РФ от 29.11.2023 N 3392-р  «Об утверждении Перечня видов дорогостоящего лечения для целей применения подпункта 1 пункта 6 статьи 36.41 </a:t>
            </a:r>
            <a:r>
              <a:rPr lang="ru-RU" dirty="0">
                <a:solidFill>
                  <a:srgbClr val="FF0000"/>
                </a:solidFill>
              </a:rPr>
              <a:t>Назначение и выплата фондом выкупной суммы по договорам долгосрочных сбережений</a:t>
            </a:r>
          </a:p>
          <a:p>
            <a:pPr marL="0" indent="0">
              <a:buNone/>
            </a:pPr>
            <a:r>
              <a:rPr lang="ru-RU" dirty="0" smtClean="0"/>
              <a:t>Федерального закона от 07.05.1998 N 75-ФЗ "О негосударственных пенсионных фондах« Перечень утвержден для целей применения подпункта 1 пункта 6 статьи 36.41 Федерального закона "О негосударственных пенсионных фондах".</a:t>
            </a:r>
          </a:p>
          <a:p>
            <a:endParaRPr lang="ru-RU" dirty="0" smtClean="0"/>
          </a:p>
          <a:p>
            <a:pPr marL="0" indent="0">
              <a:buNone/>
            </a:pPr>
            <a:r>
              <a:rPr lang="ru-RU" dirty="0" smtClean="0"/>
              <a:t>Гражданин сможет обратиться в НПФ за выплатой выкупной суммы без расторжения договора долгосрочных сбережений в размере, указанном в заявлении о выплате выкупной суммы, но не превышающем размера остатка средств на счете долгосрочных сбережений, для оплаты видов лечения из утвержденного перечня.</a:t>
            </a:r>
          </a:p>
          <a:p>
            <a:endParaRPr lang="ru-RU" dirty="0" smtClean="0"/>
          </a:p>
          <a:p>
            <a:pPr marL="0" indent="0">
              <a:buNone/>
            </a:pPr>
            <a:r>
              <a:rPr lang="ru-RU" dirty="0" smtClean="0"/>
              <a:t>Распоряжение вступило в силу с 1 января 2024 года.</a:t>
            </a:r>
            <a:endParaRPr lang="ru-RU" dirty="0"/>
          </a:p>
        </p:txBody>
      </p:sp>
    </p:spTree>
    <p:extLst>
      <p:ext uri="{BB962C8B-B14F-4D97-AF65-F5344CB8AC3E}">
        <p14:creationId xmlns:p14="http://schemas.microsoft.com/office/powerpoint/2010/main" val="3847227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p:txBody>
          <a:bodyPr>
            <a:normAutofit fontScale="97500"/>
          </a:bodyPr>
          <a:lstStyle/>
          <a:p>
            <a:pPr marL="0" indent="0" algn="ctr">
              <a:buNone/>
            </a:pPr>
            <a:r>
              <a:rPr lang="ru-RU" sz="6600" dirty="0">
                <a:solidFill>
                  <a:srgbClr val="FF0000"/>
                </a:solidFill>
                <a:latin typeface="Arial" panose="020B0604020202020204" pitchFamily="34" charset="0"/>
                <a:ea typeface="MS Gothic" panose="020B0609070205080204" pitchFamily="49" charset="-128"/>
                <a:cs typeface="Arial" panose="020B0604020202020204" pitchFamily="34" charset="0"/>
              </a:rPr>
              <a:t>Д</a:t>
            </a:r>
            <a:r>
              <a:rPr lang="ru-RU" sz="6600" dirty="0" smtClean="0">
                <a:solidFill>
                  <a:srgbClr val="FF0000"/>
                </a:solidFill>
                <a:latin typeface="Arial" panose="020B0604020202020204" pitchFamily="34" charset="0"/>
                <a:ea typeface="MS Gothic" panose="020B0609070205080204" pitchFamily="49" charset="-128"/>
                <a:cs typeface="Arial" panose="020B0604020202020204" pitchFamily="34" charset="0"/>
              </a:rPr>
              <a:t>екларационная </a:t>
            </a:r>
            <a:r>
              <a:rPr lang="ru-RU" sz="6600" dirty="0">
                <a:solidFill>
                  <a:srgbClr val="FF0000"/>
                </a:solidFill>
                <a:latin typeface="Arial" panose="020B0604020202020204" pitchFamily="34" charset="0"/>
                <a:ea typeface="MS Gothic" panose="020B0609070205080204" pitchFamily="49" charset="-128"/>
                <a:cs typeface="Arial" panose="020B0604020202020204" pitchFamily="34" charset="0"/>
              </a:rPr>
              <a:t>кампания-2024</a:t>
            </a:r>
          </a:p>
        </p:txBody>
      </p:sp>
    </p:spTree>
    <p:extLst>
      <p:ext uri="{BB962C8B-B14F-4D97-AF65-F5344CB8AC3E}">
        <p14:creationId xmlns:p14="http://schemas.microsoft.com/office/powerpoint/2010/main" val="7296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6624736"/>
          </a:xfrm>
        </p:spPr>
        <p:txBody>
          <a:bodyPr>
            <a:normAutofit lnSpcReduction="10000"/>
          </a:bodyPr>
          <a:lstStyle/>
          <a:p>
            <a:pPr marL="0" lvl="0" indent="0" algn="ctr">
              <a:buNone/>
            </a:pPr>
            <a:r>
              <a:rPr lang="ru-RU" sz="1900" b="1" u="sng" dirty="0">
                <a:solidFill>
                  <a:srgbClr val="FF0000"/>
                </a:solidFill>
                <a:latin typeface="Open Sans"/>
              </a:rPr>
              <a:t>Срок подачи декларации о </a:t>
            </a:r>
            <a:r>
              <a:rPr lang="ru-RU" sz="1900" b="1" u="sng" dirty="0" smtClean="0">
                <a:solidFill>
                  <a:srgbClr val="FF0000"/>
                </a:solidFill>
                <a:latin typeface="Open Sans"/>
              </a:rPr>
              <a:t>доходах</a:t>
            </a:r>
          </a:p>
          <a:p>
            <a:pPr marL="0" lvl="0" indent="0" algn="ctr">
              <a:buNone/>
            </a:pPr>
            <a:endParaRPr lang="ru-RU" sz="1400" b="1" dirty="0">
              <a:solidFill>
                <a:srgbClr val="FF0000"/>
              </a:solidFill>
              <a:latin typeface="Open Sans"/>
            </a:endParaRPr>
          </a:p>
          <a:p>
            <a:pPr marL="0" lvl="0" indent="0">
              <a:buNone/>
            </a:pPr>
            <a:r>
              <a:rPr lang="ru-RU" sz="1600" dirty="0">
                <a:latin typeface="Conv_PFDINTEXTCONDPRO-MEDIUM"/>
              </a:rPr>
              <a:t>С </a:t>
            </a:r>
            <a:r>
              <a:rPr lang="ru-RU" sz="1800" dirty="0">
                <a:latin typeface="Conv_PFDINTEXTCONDPRO-MEDIUM"/>
              </a:rPr>
              <a:t>01.01.2024 </a:t>
            </a:r>
            <a:r>
              <a:rPr lang="ru-RU" sz="1800" dirty="0">
                <a:latin typeface="Open Sans"/>
              </a:rPr>
              <a:t>начиналась  декларационная кампания-2024, которая продлится до 2 мая включительно</a:t>
            </a:r>
            <a:r>
              <a:rPr lang="ru-RU" sz="1800" dirty="0" smtClean="0">
                <a:latin typeface="Open Sans"/>
              </a:rPr>
              <a:t>.</a:t>
            </a:r>
            <a:endParaRPr lang="ru-RU" sz="1800" dirty="0">
              <a:latin typeface="Open Sans"/>
            </a:endParaRPr>
          </a:p>
          <a:p>
            <a:pPr marL="0" lvl="0" indent="0">
              <a:buNone/>
            </a:pPr>
            <a:r>
              <a:rPr lang="ru-RU" sz="1500" dirty="0" smtClean="0">
                <a:latin typeface="Open Sans"/>
              </a:rPr>
              <a:t>В </a:t>
            </a:r>
            <a:r>
              <a:rPr lang="ru-RU" sz="1500" dirty="0">
                <a:latin typeface="Open Sans"/>
              </a:rPr>
              <a:t>2024 году налогоплательщики могут сдать декларацию 3-НДФЛ, содержащую сведения о доходах за 2023 год, до 2 мая. </a:t>
            </a:r>
            <a:r>
              <a:rPr lang="ru-RU" sz="1500" dirty="0">
                <a:solidFill>
                  <a:srgbClr val="FF0000"/>
                </a:solidFill>
                <a:latin typeface="Open Sans"/>
              </a:rPr>
              <a:t>Оплатить исчисленную сумму будет необходимо до 15 июля 2024 года</a:t>
            </a:r>
            <a:r>
              <a:rPr lang="ru-RU" sz="1500" dirty="0">
                <a:solidFill>
                  <a:srgbClr val="405965"/>
                </a:solidFill>
                <a:latin typeface="Open Sans"/>
              </a:rPr>
              <a:t>. </a:t>
            </a:r>
            <a:endParaRPr lang="ru-RU" sz="1500" dirty="0" smtClean="0">
              <a:solidFill>
                <a:srgbClr val="405965"/>
              </a:solidFill>
              <a:latin typeface="Open Sans"/>
            </a:endParaRPr>
          </a:p>
          <a:p>
            <a:pPr marL="0" lvl="0" indent="0">
              <a:buNone/>
            </a:pPr>
            <a:r>
              <a:rPr lang="ru-RU" sz="1500" dirty="0" smtClean="0">
                <a:solidFill>
                  <a:srgbClr val="405965"/>
                </a:solidFill>
                <a:latin typeface="Open Sans"/>
              </a:rPr>
              <a:t>Эти </a:t>
            </a:r>
            <a:r>
              <a:rPr lang="ru-RU" sz="1500" dirty="0">
                <a:solidFill>
                  <a:srgbClr val="405965"/>
                </a:solidFill>
                <a:latin typeface="Open Sans"/>
              </a:rPr>
              <a:t>сроки </a:t>
            </a:r>
            <a:r>
              <a:rPr lang="ru-RU" sz="1500" dirty="0">
                <a:solidFill>
                  <a:srgbClr val="FF0000"/>
                </a:solidFill>
                <a:latin typeface="Open Sans"/>
              </a:rPr>
              <a:t>не распространяются на получение налоговых вычетов</a:t>
            </a:r>
            <a:r>
              <a:rPr lang="ru-RU" sz="1500" dirty="0">
                <a:solidFill>
                  <a:srgbClr val="405965"/>
                </a:solidFill>
                <a:latin typeface="Open Sans"/>
              </a:rPr>
              <a:t>. Для них декларацию 3-НДФЛ </a:t>
            </a:r>
            <a:r>
              <a:rPr lang="ru-RU" sz="1500" dirty="0">
                <a:latin typeface="Open Sans"/>
              </a:rPr>
              <a:t>можно подать в любое время в течение всего года (3 года).</a:t>
            </a:r>
          </a:p>
          <a:p>
            <a:pPr marL="0" lvl="0" indent="0">
              <a:buNone/>
            </a:pPr>
            <a:r>
              <a:rPr lang="ru-RU" sz="1500" dirty="0">
                <a:latin typeface="Open Sans"/>
              </a:rPr>
              <a:t>За нарушение сроков подачи декларации и уплаты НДФЛ налогоплательщика могут оштрафовать и начислить пени. </a:t>
            </a:r>
            <a:endParaRPr lang="ru-RU" sz="1400" dirty="0" smtClean="0">
              <a:latin typeface="Open Sans"/>
            </a:endParaRPr>
          </a:p>
          <a:p>
            <a:pPr marL="0" lvl="0" indent="0" algn="ctr">
              <a:buNone/>
            </a:pPr>
            <a:r>
              <a:rPr lang="ru-RU" sz="1900" b="1" u="sng" dirty="0" smtClean="0">
                <a:solidFill>
                  <a:srgbClr val="FF0000"/>
                </a:solidFill>
                <a:latin typeface="Open Sans"/>
              </a:rPr>
              <a:t>Как </a:t>
            </a:r>
            <a:r>
              <a:rPr lang="ru-RU" sz="1900" b="1" u="sng" dirty="0">
                <a:solidFill>
                  <a:srgbClr val="FF0000"/>
                </a:solidFill>
                <a:latin typeface="Open Sans"/>
              </a:rPr>
              <a:t>подать декларацию </a:t>
            </a:r>
            <a:r>
              <a:rPr lang="ru-RU" sz="1900" b="1" u="sng" dirty="0" smtClean="0">
                <a:solidFill>
                  <a:srgbClr val="FF0000"/>
                </a:solidFill>
                <a:latin typeface="Open Sans"/>
              </a:rPr>
              <a:t>3-НДФЛ</a:t>
            </a:r>
          </a:p>
          <a:p>
            <a:pPr marL="0" lvl="0" indent="0" algn="ctr">
              <a:buNone/>
            </a:pPr>
            <a:endParaRPr lang="ru-RU" sz="1400" dirty="0">
              <a:solidFill>
                <a:srgbClr val="FF0000"/>
              </a:solidFill>
              <a:latin typeface="Open Sans"/>
            </a:endParaRPr>
          </a:p>
          <a:p>
            <a:pPr marL="0" lvl="0" indent="0">
              <a:buNone/>
            </a:pPr>
            <a:r>
              <a:rPr lang="ru-RU" sz="1500" dirty="0">
                <a:latin typeface="Open Sans"/>
              </a:rPr>
              <a:t>Отправить декларацию 3-НДФЛ в Федеральную налоговую службу можно несколькими способами:</a:t>
            </a:r>
          </a:p>
          <a:p>
            <a:pPr lvl="0"/>
            <a:r>
              <a:rPr lang="ru-RU" sz="1500" dirty="0">
                <a:latin typeface="Open Sans"/>
              </a:rPr>
              <a:t>через сайт ФНС, заполнив информацию в личном кабинете налогоплательщика;</a:t>
            </a:r>
          </a:p>
          <a:p>
            <a:pPr lvl="0"/>
            <a:r>
              <a:rPr lang="ru-RU" sz="1500" dirty="0">
                <a:latin typeface="Open Sans"/>
              </a:rPr>
              <a:t>через портал «</a:t>
            </a:r>
            <a:r>
              <a:rPr lang="ru-RU" sz="1500" dirty="0" err="1">
                <a:latin typeface="Open Sans"/>
              </a:rPr>
              <a:t>Госуслуги</a:t>
            </a:r>
            <a:r>
              <a:rPr lang="ru-RU" sz="1500" dirty="0">
                <a:latin typeface="Open Sans"/>
              </a:rPr>
              <a:t>»;</a:t>
            </a:r>
          </a:p>
          <a:p>
            <a:pPr lvl="0"/>
            <a:r>
              <a:rPr lang="ru-RU" sz="1500" dirty="0">
                <a:latin typeface="Open Sans"/>
              </a:rPr>
              <a:t>предоставить документы лично в налоговую или МФЦ;</a:t>
            </a:r>
          </a:p>
          <a:p>
            <a:pPr lvl="0"/>
            <a:r>
              <a:rPr lang="ru-RU" sz="1500" dirty="0">
                <a:latin typeface="Open Sans"/>
              </a:rPr>
              <a:t>по почте заказным письмом с описью вложения.</a:t>
            </a:r>
          </a:p>
          <a:p>
            <a:pPr marL="0" lvl="0" indent="0">
              <a:buNone/>
            </a:pPr>
            <a:r>
              <a:rPr lang="ru-RU" sz="1500" dirty="0">
                <a:latin typeface="Open Sans"/>
              </a:rPr>
              <a:t>На «</a:t>
            </a:r>
            <a:r>
              <a:rPr lang="ru-RU" sz="1500" dirty="0" err="1">
                <a:latin typeface="Open Sans"/>
              </a:rPr>
              <a:t>Госуслугах</a:t>
            </a:r>
            <a:r>
              <a:rPr lang="ru-RU" sz="1500" dirty="0">
                <a:latin typeface="Open Sans"/>
              </a:rPr>
              <a:t>» собранные документы необходимо будет предварительно подписать усиленной квалифицированной электронной подписью (УКЭП) или усиленной неквалифицированной электронной подписью (УНЭП) в приложении «</a:t>
            </a:r>
            <a:r>
              <a:rPr lang="ru-RU" sz="1500" dirty="0" err="1">
                <a:latin typeface="Open Sans"/>
              </a:rPr>
              <a:t>Госключ</a:t>
            </a:r>
            <a:r>
              <a:rPr lang="ru-RU" sz="1500" dirty="0">
                <a:latin typeface="Open Sans"/>
              </a:rPr>
              <a:t>».</a:t>
            </a:r>
          </a:p>
          <a:p>
            <a:pPr marL="0" lvl="0" indent="0">
              <a:buNone/>
            </a:pPr>
            <a:r>
              <a:rPr lang="ru-RU" sz="1500" dirty="0">
                <a:latin typeface="Open Sans"/>
              </a:rPr>
              <a:t>Личное предоставление налоговой декларации необходимо осуществлять в налоговый орган по месту жительства. Адрес, телефоны и график работы инспекции в конкретном субъекте России можно узнать на сайте ФНС.</a:t>
            </a:r>
          </a:p>
          <a:p>
            <a:pPr marL="0" lvl="0" indent="0">
              <a:buNone/>
            </a:pPr>
            <a:r>
              <a:rPr lang="ru-RU" sz="1500" dirty="0">
                <a:latin typeface="Open Sans"/>
              </a:rPr>
              <a:t>Удобнее всего подавать декларацию 3-НДФЛ на сайте Федеральной налоговой службы, поскольку большая часть данных заполняется автоматически. Там же можно легко рассчитать сумму налога, введя необходимую информацию о доходах.</a:t>
            </a:r>
          </a:p>
          <a:p>
            <a:pPr lvl="0"/>
            <a:endParaRPr lang="ru-RU" sz="1100" dirty="0">
              <a:solidFill>
                <a:prstClr val="black"/>
              </a:solidFill>
            </a:endParaRPr>
          </a:p>
          <a:p>
            <a:endParaRPr lang="ru-RU" dirty="0"/>
          </a:p>
        </p:txBody>
      </p:sp>
    </p:spTree>
    <p:extLst>
      <p:ext uri="{BB962C8B-B14F-4D97-AF65-F5344CB8AC3E}">
        <p14:creationId xmlns:p14="http://schemas.microsoft.com/office/powerpoint/2010/main" val="4991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down)">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wipe(down)">
                                      <p:cBhvr>
                                        <p:cTn id="62" dur="5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wipe(down)">
                                      <p:cBhvr>
                                        <p:cTn id="67" dur="500"/>
                                        <p:tgtEl>
                                          <p:spTgt spid="3">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wipe(down)">
                                      <p:cBhvr>
                                        <p:cTn id="7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766" y="188640"/>
            <a:ext cx="9128234" cy="6872262"/>
          </a:xfrm>
        </p:spPr>
        <p:txBody>
          <a:bodyPr>
            <a:normAutofit/>
          </a:bodyPr>
          <a:lstStyle/>
          <a:p>
            <a:pPr marL="0" lvl="0" indent="0" algn="ctr">
              <a:buNone/>
            </a:pPr>
            <a:r>
              <a:rPr lang="ru-RU" sz="1800" dirty="0">
                <a:solidFill>
                  <a:srgbClr val="405965"/>
                </a:solidFill>
                <a:latin typeface="Open Sans"/>
              </a:rPr>
              <a:t>	</a:t>
            </a:r>
            <a:r>
              <a:rPr lang="ru-RU" sz="1800" u="sng" dirty="0">
                <a:solidFill>
                  <a:srgbClr val="FF0000"/>
                </a:solidFill>
                <a:latin typeface="Open Sans"/>
              </a:rPr>
              <a:t>Кто должен подать декларацию </a:t>
            </a:r>
            <a:r>
              <a:rPr lang="ru-RU" sz="1800" u="sng" dirty="0" smtClean="0">
                <a:solidFill>
                  <a:srgbClr val="FF0000"/>
                </a:solidFill>
                <a:latin typeface="Open Sans"/>
              </a:rPr>
              <a:t>3-НДФЛ</a:t>
            </a:r>
          </a:p>
          <a:p>
            <a:pPr marL="0" lvl="0" indent="0" algn="ctr">
              <a:buNone/>
            </a:pPr>
            <a:endParaRPr lang="ru-RU" sz="1800" u="sng" dirty="0">
              <a:solidFill>
                <a:srgbClr val="FF0000"/>
              </a:solidFill>
              <a:latin typeface="Open Sans"/>
            </a:endParaRPr>
          </a:p>
          <a:p>
            <a:pPr marL="0" lvl="0" indent="0">
              <a:buNone/>
            </a:pPr>
            <a:r>
              <a:rPr lang="ru-RU" sz="1800" dirty="0">
                <a:latin typeface="Open Sans"/>
              </a:rPr>
              <a:t>Декларация формы 3-НДФЛ — это документ, в котором гражданин указывает все свои доходы, а также налог на доходы физических лиц (НДФЛ). Она подается в Федеральную налоговую службу (ФНС) для учета доходов или для получения вычета.</a:t>
            </a:r>
          </a:p>
          <a:p>
            <a:pPr marL="0" lvl="0" indent="0">
              <a:buNone/>
            </a:pPr>
            <a:r>
              <a:rPr lang="ru-RU" sz="1800" dirty="0">
                <a:latin typeface="Open Sans"/>
              </a:rPr>
              <a:t>В 2024 году предоставить в налоговый орган декларацию 3-НДФЛ необходимо при получении следующих видов дохода за 2023 год:</a:t>
            </a:r>
          </a:p>
          <a:p>
            <a:r>
              <a:rPr lang="ru-RU" sz="1800" dirty="0">
                <a:latin typeface="Open Sans"/>
              </a:rPr>
              <a:t>от продажи квартиры, дома, земли или транспорта, которые были в собственности меньше минимального срока владения (3–5 лет в зависимости от причин возникновения права собственности);</a:t>
            </a:r>
          </a:p>
          <a:p>
            <a:r>
              <a:rPr lang="ru-RU" sz="1800" dirty="0">
                <a:latin typeface="Open Sans"/>
              </a:rPr>
              <a:t>от сдачи имущества в аренду;</a:t>
            </a:r>
          </a:p>
          <a:p>
            <a:r>
              <a:rPr lang="ru-RU" sz="1800" dirty="0">
                <a:latin typeface="Open Sans"/>
              </a:rPr>
              <a:t>от продажи ценных бумаг, которыми владели до пяти лет;</a:t>
            </a:r>
          </a:p>
          <a:p>
            <a:r>
              <a:rPr lang="ru-RU" sz="1800" dirty="0">
                <a:latin typeface="Open Sans"/>
              </a:rPr>
              <a:t>от выигрыша в лотерею суммы 4–15 тыс. рублей (при большем выигрыше налог удержит организатор лотереи);</a:t>
            </a:r>
          </a:p>
          <a:p>
            <a:r>
              <a:rPr lang="ru-RU" sz="1800" dirty="0">
                <a:latin typeface="Open Sans"/>
              </a:rPr>
              <a:t>от зарубежных источников финансирования или продажи имущества за рубежом;</a:t>
            </a:r>
          </a:p>
          <a:p>
            <a:r>
              <a:rPr lang="ru-RU" sz="1800" dirty="0">
                <a:latin typeface="Open Sans"/>
              </a:rPr>
              <a:t>при получении дорогих подарков не от близких родственников, стоимость которых превышает 4 тыс. рублей.</a:t>
            </a:r>
          </a:p>
          <a:p>
            <a:pPr marL="0" lvl="0" indent="0">
              <a:buNone/>
            </a:pPr>
            <a:r>
              <a:rPr lang="ru-RU" sz="1800" dirty="0">
                <a:latin typeface="Open Sans"/>
              </a:rPr>
              <a:t>Задекларировать указанные доходы обязаны не только физические лица, но и </a:t>
            </a:r>
            <a:r>
              <a:rPr lang="ru-RU" sz="1800" dirty="0" smtClean="0">
                <a:latin typeface="Open Sans"/>
              </a:rPr>
              <a:t>ИП, </a:t>
            </a:r>
            <a:r>
              <a:rPr lang="ru-RU" sz="1800" dirty="0">
                <a:latin typeface="Open Sans"/>
              </a:rPr>
              <a:t>нотариусы, занимающиеся частной практикой, адвокаты, учредившие адвокатские кабинеты, и некоторые другие лица.</a:t>
            </a:r>
          </a:p>
          <a:p>
            <a:endParaRPr lang="ru-RU" sz="1800" dirty="0"/>
          </a:p>
        </p:txBody>
      </p:sp>
    </p:spTree>
    <p:extLst>
      <p:ext uri="{BB962C8B-B14F-4D97-AF65-F5344CB8AC3E}">
        <p14:creationId xmlns:p14="http://schemas.microsoft.com/office/powerpoint/2010/main" val="7645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036496" cy="6858000"/>
          </a:xfrm>
        </p:spPr>
        <p:txBody>
          <a:bodyPr>
            <a:normAutofit fontScale="92500" lnSpcReduction="20000"/>
          </a:bodyPr>
          <a:lstStyle/>
          <a:p>
            <a:pPr marL="0" indent="0" algn="ctr">
              <a:buNone/>
            </a:pPr>
            <a:r>
              <a:rPr lang="ru-RU" sz="4000" dirty="0" smtClean="0">
                <a:solidFill>
                  <a:srgbClr val="FF0000"/>
                </a:solidFill>
                <a:latin typeface="YS Text"/>
              </a:rPr>
              <a:t>В </a:t>
            </a:r>
            <a:r>
              <a:rPr lang="ru-RU" sz="4000" dirty="0">
                <a:solidFill>
                  <a:srgbClr val="FF0000"/>
                </a:solidFill>
                <a:latin typeface="YS Text"/>
              </a:rPr>
              <a:t>каких случаях нужно платить НДФЛ за полученный </a:t>
            </a:r>
            <a:r>
              <a:rPr lang="ru-RU" sz="4000" dirty="0" smtClean="0">
                <a:solidFill>
                  <a:srgbClr val="FF0000"/>
                </a:solidFill>
                <a:latin typeface="YS Text"/>
              </a:rPr>
              <a:t>подарок</a:t>
            </a:r>
          </a:p>
          <a:p>
            <a:pPr marL="0" indent="0">
              <a:buNone/>
            </a:pPr>
            <a:r>
              <a:rPr lang="ru-RU" dirty="0"/>
              <a:t/>
            </a:r>
            <a:br>
              <a:rPr lang="ru-RU" dirty="0"/>
            </a:br>
            <a:r>
              <a:rPr lang="ru-RU" sz="2100" dirty="0">
                <a:latin typeface="Arial" panose="020B0604020202020204" pitchFamily="34" charset="0"/>
                <a:cs typeface="Arial" panose="020B0604020202020204" pitchFamily="34" charset="0"/>
              </a:rPr>
              <a:t>Обязанность самостоятельно отчитаться о своих доходах и уплатить налог возникает в случае получения подарков в виде (п. 18.1 ст. 217 НК РФ</a:t>
            </a:r>
            <a:r>
              <a:rPr lang="ru-RU" sz="2100" dirty="0" smtClean="0">
                <a:latin typeface="Arial" panose="020B0604020202020204" pitchFamily="34" charset="0"/>
                <a:cs typeface="Arial" panose="020B0604020202020204" pitchFamily="34" charset="0"/>
              </a:rPr>
              <a:t>):</a:t>
            </a:r>
          </a:p>
          <a:p>
            <a:pPr marL="0" indent="0">
              <a:buNone/>
            </a:pPr>
            <a:r>
              <a:rPr lang="ru-RU" sz="2100" dirty="0">
                <a:latin typeface="Arial" panose="020B0604020202020204" pitchFamily="34" charset="0"/>
                <a:cs typeface="Arial" panose="020B0604020202020204" pitchFamily="34" charset="0"/>
              </a:rPr>
              <a:t/>
            </a:r>
            <a:br>
              <a:rPr lang="ru-RU" sz="2100" dirty="0">
                <a:latin typeface="Arial" panose="020B0604020202020204" pitchFamily="34" charset="0"/>
                <a:cs typeface="Arial" panose="020B0604020202020204" pitchFamily="34" charset="0"/>
              </a:rPr>
            </a:br>
            <a:r>
              <a:rPr lang="ru-RU" sz="2100" dirty="0">
                <a:latin typeface="Arial" panose="020B0604020202020204" pitchFamily="34" charset="0"/>
                <a:cs typeface="Arial" panose="020B0604020202020204" pitchFamily="34" charset="0"/>
              </a:rPr>
              <a:t>- недвижимого имущества;</a:t>
            </a:r>
            <a:br>
              <a:rPr lang="ru-RU" sz="2100" dirty="0">
                <a:latin typeface="Arial" panose="020B0604020202020204" pitchFamily="34" charset="0"/>
                <a:cs typeface="Arial" panose="020B0604020202020204" pitchFamily="34" charset="0"/>
              </a:rPr>
            </a:br>
            <a:r>
              <a:rPr lang="ru-RU" sz="2100" dirty="0">
                <a:latin typeface="Arial" panose="020B0604020202020204" pitchFamily="34" charset="0"/>
                <a:cs typeface="Arial" panose="020B0604020202020204" pitchFamily="34" charset="0"/>
              </a:rPr>
              <a:t>- транспортных средств;</a:t>
            </a:r>
            <a:br>
              <a:rPr lang="ru-RU" sz="2100" dirty="0">
                <a:latin typeface="Arial" panose="020B0604020202020204" pitchFamily="34" charset="0"/>
                <a:cs typeface="Arial" panose="020B0604020202020204" pitchFamily="34" charset="0"/>
              </a:rPr>
            </a:br>
            <a:r>
              <a:rPr lang="ru-RU" sz="2100" dirty="0">
                <a:latin typeface="Arial" panose="020B0604020202020204" pitchFamily="34" charset="0"/>
                <a:cs typeface="Arial" panose="020B0604020202020204" pitchFamily="34" charset="0"/>
              </a:rPr>
              <a:t>- акций, цифровых финансовых активов, долей, паев.</a:t>
            </a:r>
            <a:br>
              <a:rPr lang="ru-RU" sz="2100" dirty="0">
                <a:latin typeface="Arial" panose="020B0604020202020204" pitchFamily="34" charset="0"/>
                <a:cs typeface="Arial" panose="020B0604020202020204" pitchFamily="34" charset="0"/>
              </a:rPr>
            </a:br>
            <a:endParaRPr lang="ru-RU" sz="2100" dirty="0" smtClean="0">
              <a:latin typeface="Arial" panose="020B0604020202020204" pitchFamily="34" charset="0"/>
              <a:cs typeface="Arial" panose="020B0604020202020204" pitchFamily="34" charset="0"/>
            </a:endParaRPr>
          </a:p>
          <a:p>
            <a:pPr marL="0" indent="0">
              <a:buNone/>
            </a:pPr>
            <a:r>
              <a:rPr lang="ru-RU" sz="2100" dirty="0" smtClean="0">
                <a:latin typeface="Arial" panose="020B0604020202020204" pitchFamily="34" charset="0"/>
                <a:cs typeface="Arial" panose="020B0604020202020204" pitchFamily="34" charset="0"/>
              </a:rPr>
              <a:t>Доходы </a:t>
            </a:r>
            <a:r>
              <a:rPr lang="ru-RU" sz="2100" dirty="0">
                <a:latin typeface="Arial" panose="020B0604020202020204" pitchFamily="34" charset="0"/>
                <a:cs typeface="Arial" panose="020B0604020202020204" pitchFamily="34" charset="0"/>
              </a:rPr>
              <a:t>в виде иного имущества, в денежной или натуральной формах, не подлежат налогообложению НДФЛ.</a:t>
            </a:r>
          </a:p>
          <a:p>
            <a:pPr marL="0" indent="0">
              <a:buNone/>
            </a:pPr>
            <a:r>
              <a:rPr lang="ru-RU" sz="2100" dirty="0">
                <a:latin typeface="Arial" panose="020B0604020202020204" pitchFamily="34" charset="0"/>
                <a:cs typeface="Arial" panose="020B0604020202020204" pitchFamily="34" charset="0"/>
              </a:rPr>
              <a:t>Что касается дарителя, исключением из правила является получение вышеуказанных подарков от членов семьи или близких родственников, которыми в соответствии со ст. 14 Семейного кодекса РФ признаются: супруги, родители и дети, в том числе усыновители и усыновленные, дедушка, бабушка и внуки, полнородные и </a:t>
            </a:r>
            <a:r>
              <a:rPr lang="ru-RU" sz="2100" dirty="0" err="1">
                <a:latin typeface="Arial" panose="020B0604020202020204" pitchFamily="34" charset="0"/>
                <a:cs typeface="Arial" panose="020B0604020202020204" pitchFamily="34" charset="0"/>
              </a:rPr>
              <a:t>неполнородные</a:t>
            </a:r>
            <a:r>
              <a:rPr lang="ru-RU" sz="2100" dirty="0">
                <a:latin typeface="Arial" panose="020B0604020202020204" pitchFamily="34" charset="0"/>
                <a:cs typeface="Arial" panose="020B0604020202020204" pitchFamily="34" charset="0"/>
              </a:rPr>
              <a:t> братья и сестры.</a:t>
            </a:r>
          </a:p>
          <a:p>
            <a:pPr marL="0" indent="0">
              <a:buNone/>
            </a:pPr>
            <a:r>
              <a:rPr lang="ru-RU" sz="2100" dirty="0">
                <a:latin typeface="Arial" panose="020B0604020202020204" pitchFamily="34" charset="0"/>
                <a:cs typeface="Arial" panose="020B0604020202020204" pitchFamily="34" charset="0"/>
              </a:rPr>
              <a:t>Однако в этом случае налогоплательщику следует представить в налоговый орган по месту жительства копию документа, подтверждающего соответствующие близкие родственные или иные отношения с дарителем (например, копию свидетельства о рождении ребенка, свидетельство о браке и др.). В случае отсутствия подтверждающих документов налогоплательщик обязан подать декларацию по форме 3-НДФЛ и уплатить исчисленный налог.</a:t>
            </a:r>
          </a:p>
        </p:txBody>
      </p:sp>
    </p:spTree>
    <p:extLst>
      <p:ext uri="{BB962C8B-B14F-4D97-AF65-F5344CB8AC3E}">
        <p14:creationId xmlns:p14="http://schemas.microsoft.com/office/powerpoint/2010/main" val="31178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230"/>
            <a:ext cx="8686800" cy="1143000"/>
          </a:xfrm>
        </p:spPr>
        <p:txBody>
          <a:bodyPr>
            <a:noAutofit/>
          </a:bodyPr>
          <a:lstStyle/>
          <a:p>
            <a:r>
              <a:rPr lang="ru-RU" sz="3200" b="1" dirty="0">
                <a:solidFill>
                  <a:srgbClr val="FF0000"/>
                </a:solidFill>
                <a:latin typeface="Arial"/>
              </a:rPr>
              <a:t>Что будет, если не подать декларацию 3-НДФЛ или </a:t>
            </a:r>
            <a:r>
              <a:rPr lang="ru-RU" sz="3200" b="1" dirty="0" smtClean="0">
                <a:solidFill>
                  <a:srgbClr val="FF0000"/>
                </a:solidFill>
                <a:latin typeface="Arial"/>
              </a:rPr>
              <a:t>не оплатить вовремя налог</a:t>
            </a:r>
            <a:endParaRPr lang="ru-RU" sz="3200" dirty="0">
              <a:solidFill>
                <a:srgbClr val="FF0000"/>
              </a:solidFill>
            </a:endParaRPr>
          </a:p>
        </p:txBody>
      </p:sp>
      <p:sp>
        <p:nvSpPr>
          <p:cNvPr id="3" name="Объект 2"/>
          <p:cNvSpPr>
            <a:spLocks noGrp="1"/>
          </p:cNvSpPr>
          <p:nvPr>
            <p:ph idx="1"/>
          </p:nvPr>
        </p:nvSpPr>
        <p:spPr>
          <a:xfrm>
            <a:off x="34098" y="1259814"/>
            <a:ext cx="9109902" cy="5605705"/>
          </a:xfrm>
        </p:spPr>
        <p:txBody>
          <a:bodyPr>
            <a:normAutofit/>
          </a:bodyPr>
          <a:lstStyle/>
          <a:p>
            <a:pPr marL="0" lvl="0" indent="0" fontAlgn="base">
              <a:buNone/>
            </a:pPr>
            <a:r>
              <a:rPr lang="ru-RU" sz="2000" dirty="0" smtClean="0">
                <a:latin typeface="Arial"/>
              </a:rPr>
              <a:t>При </a:t>
            </a:r>
            <a:r>
              <a:rPr lang="ru-RU" sz="2000" dirty="0">
                <a:latin typeface="Arial"/>
              </a:rPr>
              <a:t>нарушении сроков налоговый орган может оштрафовать гражданина и начислить пени, а также взыскать задолженность через суд</a:t>
            </a:r>
            <a:r>
              <a:rPr lang="ru-RU" sz="2000" dirty="0" smtClean="0">
                <a:latin typeface="Arial"/>
              </a:rPr>
              <a:t>.</a:t>
            </a:r>
            <a:r>
              <a:rPr lang="ru-RU" sz="2000" dirty="0">
                <a:latin typeface="Arial"/>
              </a:rPr>
              <a:t> </a:t>
            </a:r>
            <a:endParaRPr lang="ru-RU" sz="2000" dirty="0" smtClean="0">
              <a:latin typeface="Arial"/>
            </a:endParaRPr>
          </a:p>
          <a:p>
            <a:pPr marL="0" indent="0" fontAlgn="base">
              <a:buNone/>
            </a:pPr>
            <a:r>
              <a:rPr lang="ru-RU" sz="2000" dirty="0" smtClean="0">
                <a:latin typeface="inherit"/>
              </a:rPr>
              <a:t>Если </a:t>
            </a:r>
            <a:r>
              <a:rPr lang="ru-RU" sz="2000" dirty="0">
                <a:latin typeface="inherit"/>
              </a:rPr>
              <a:t>опоздать </a:t>
            </a:r>
            <a:r>
              <a:rPr lang="ru-RU" sz="2000" dirty="0">
                <a:solidFill>
                  <a:srgbClr val="FF0000"/>
                </a:solidFill>
                <a:latin typeface="inherit"/>
              </a:rPr>
              <a:t>со сроком подачи деклараци</a:t>
            </a:r>
            <a:r>
              <a:rPr lang="ru-RU" sz="2000" dirty="0">
                <a:latin typeface="inherit"/>
              </a:rPr>
              <a:t>и, штраф составит </a:t>
            </a:r>
            <a:r>
              <a:rPr lang="ru-RU" sz="2000" b="1" dirty="0">
                <a:solidFill>
                  <a:srgbClr val="FF0000"/>
                </a:solidFill>
                <a:latin typeface="inherit"/>
              </a:rPr>
              <a:t>5%</a:t>
            </a:r>
            <a:r>
              <a:rPr lang="ru-RU" sz="2000" dirty="0">
                <a:latin typeface="inherit"/>
              </a:rPr>
              <a:t> от неуплаченного налога за каждый месяц просрочки</a:t>
            </a:r>
            <a:r>
              <a:rPr lang="ru-RU" sz="2000" dirty="0" smtClean="0">
                <a:latin typeface="inherit"/>
              </a:rPr>
              <a:t>.</a:t>
            </a:r>
          </a:p>
          <a:p>
            <a:pPr marL="0" indent="0" fontAlgn="base">
              <a:buNone/>
            </a:pPr>
            <a:r>
              <a:rPr lang="ru-RU" sz="2000" dirty="0" smtClean="0">
                <a:latin typeface="inherit"/>
              </a:rPr>
              <a:t>А если сам налог, исчисленный в декларации, </a:t>
            </a:r>
            <a:r>
              <a:rPr lang="ru-RU" sz="2000" dirty="0" smtClean="0">
                <a:solidFill>
                  <a:srgbClr val="FF0000"/>
                </a:solidFill>
                <a:latin typeface="inherit"/>
              </a:rPr>
              <a:t>не уплачен </a:t>
            </a:r>
            <a:r>
              <a:rPr lang="ru-RU" sz="2000" dirty="0" smtClean="0">
                <a:latin typeface="inherit"/>
              </a:rPr>
              <a:t>вовремя, то </a:t>
            </a:r>
            <a:r>
              <a:rPr lang="ru-RU" sz="2000" dirty="0" smtClean="0">
                <a:latin typeface="Arial"/>
              </a:rPr>
              <a:t>пени </a:t>
            </a:r>
            <a:r>
              <a:rPr lang="ru-RU" sz="2000" dirty="0">
                <a:latin typeface="Arial"/>
              </a:rPr>
              <a:t>начисляются за каждый день просрочки уплаты налога и зависят от ключевой ставки ЦБ — чем она выше, тем больше начисленная сумма.</a:t>
            </a:r>
            <a:r>
              <a:rPr lang="ru-RU" sz="2000" dirty="0">
                <a:latin typeface="inherit"/>
              </a:rPr>
              <a:t> </a:t>
            </a:r>
          </a:p>
          <a:p>
            <a:pPr marL="0" indent="0" fontAlgn="base">
              <a:buNone/>
            </a:pPr>
            <a:r>
              <a:rPr lang="ru-RU" sz="2000" dirty="0">
                <a:latin typeface="inherit"/>
              </a:rPr>
              <a:t>Уже со следующего дня будут начислены пени </a:t>
            </a:r>
            <a:r>
              <a:rPr lang="ru-RU" sz="2000" dirty="0" smtClean="0">
                <a:solidFill>
                  <a:srgbClr val="000000"/>
                </a:solidFill>
                <a:latin typeface="Arial"/>
              </a:rPr>
              <a:t>путем </a:t>
            </a:r>
            <a:r>
              <a:rPr lang="ru-RU" sz="2000" dirty="0">
                <a:solidFill>
                  <a:srgbClr val="000000"/>
                </a:solidFill>
                <a:latin typeface="Arial"/>
              </a:rPr>
              <a:t>умножения суммы недоимки на 1/300 действующей в текущем периоде ключевой ставки ЦБ и количество дней просрочки. </a:t>
            </a:r>
          </a:p>
          <a:p>
            <a:pPr marL="0" lvl="0" indent="0" fontAlgn="base">
              <a:buNone/>
            </a:pPr>
            <a:r>
              <a:rPr lang="ru-RU" sz="2000" dirty="0">
                <a:solidFill>
                  <a:srgbClr val="000000"/>
                </a:solidFill>
                <a:latin typeface="Arial"/>
              </a:rPr>
              <a:t>Условно, если автовладелец должен был заплатить 7290 рублей транспортного налога до 1 декабря 2023-го, но внес платеж только 9 января 2024 года, то пени составят почти </a:t>
            </a:r>
            <a:r>
              <a:rPr lang="ru-RU" sz="2000" dirty="0">
                <a:solidFill>
                  <a:srgbClr val="FF0000"/>
                </a:solidFill>
                <a:latin typeface="Arial"/>
              </a:rPr>
              <a:t>144 </a:t>
            </a:r>
            <a:r>
              <a:rPr lang="ru-RU" sz="2000" dirty="0">
                <a:solidFill>
                  <a:srgbClr val="000000"/>
                </a:solidFill>
                <a:latin typeface="Arial"/>
              </a:rPr>
              <a:t>рубля.</a:t>
            </a:r>
          </a:p>
          <a:p>
            <a:pPr marL="0" lvl="0" indent="0" fontAlgn="base">
              <a:buNone/>
            </a:pPr>
            <a:r>
              <a:rPr lang="ru-RU" sz="2000" dirty="0">
                <a:solidFill>
                  <a:srgbClr val="000000"/>
                </a:solidFill>
                <a:latin typeface="Arial"/>
              </a:rPr>
              <a:t>При текущей высокой ставке гражданам, как и бизнесу, придется приготовиться к росту пеней. Это еще один стимул вовремя платить налоги, а если допустил просрочку, — быстрее гасить долги. </a:t>
            </a:r>
          </a:p>
          <a:p>
            <a:pPr marL="0" indent="0" fontAlgn="base">
              <a:buNone/>
            </a:pPr>
            <a:endParaRPr lang="ru-RU" sz="2000" dirty="0"/>
          </a:p>
        </p:txBody>
      </p:sp>
    </p:spTree>
    <p:extLst>
      <p:ext uri="{BB962C8B-B14F-4D97-AF65-F5344CB8AC3E}">
        <p14:creationId xmlns:p14="http://schemas.microsoft.com/office/powerpoint/2010/main" val="2342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640960" cy="6408712"/>
          </a:xfrm>
        </p:spPr>
        <p:txBody>
          <a:bodyPr>
            <a:normAutofit fontScale="92500"/>
          </a:bodyPr>
          <a:lstStyle/>
          <a:p>
            <a:pPr marL="0" indent="0" algn="ctr">
              <a:lnSpc>
                <a:spcPct val="90000"/>
              </a:lnSpc>
              <a:buNone/>
            </a:pPr>
            <a:r>
              <a:rPr lang="ru-RU" sz="4800" b="1" dirty="0" smtClean="0">
                <a:solidFill>
                  <a:srgbClr val="FF0000"/>
                </a:solidFill>
              </a:rPr>
              <a:t>Социальные налоговые </a:t>
            </a:r>
          </a:p>
          <a:p>
            <a:pPr marL="0" indent="0" algn="ctr">
              <a:buNone/>
            </a:pPr>
            <a:r>
              <a:rPr lang="ru-RU" sz="4800" b="1" dirty="0" smtClean="0">
                <a:solidFill>
                  <a:srgbClr val="FF0000"/>
                </a:solidFill>
              </a:rPr>
              <a:t>вычеты</a:t>
            </a:r>
          </a:p>
          <a:p>
            <a:pPr marL="0" indent="0" algn="ctr">
              <a:buNone/>
            </a:pPr>
            <a:endParaRPr lang="ru-RU" sz="1900" b="1" dirty="0" smtClean="0">
              <a:solidFill>
                <a:srgbClr val="FF0000"/>
              </a:solidFill>
            </a:endParaRPr>
          </a:p>
          <a:p>
            <a:pPr marL="0" lvl="0" indent="0">
              <a:buNone/>
            </a:pPr>
            <a:r>
              <a:rPr lang="ru-RU" sz="2400" dirty="0" smtClean="0">
                <a:solidFill>
                  <a:prstClr val="black"/>
                </a:solidFill>
              </a:rPr>
              <a:t>С </a:t>
            </a:r>
            <a:r>
              <a:rPr lang="ru-RU" sz="2400" dirty="0">
                <a:solidFill>
                  <a:prstClr val="black"/>
                </a:solidFill>
              </a:rPr>
              <a:t>1 января 2024 г меняются правила получения социальных налоговых вычетов по </a:t>
            </a:r>
            <a:r>
              <a:rPr lang="ru-RU" sz="2400" dirty="0" smtClean="0">
                <a:solidFill>
                  <a:prstClr val="black"/>
                </a:solidFill>
              </a:rPr>
              <a:t>НДФЛ:</a:t>
            </a:r>
            <a:endParaRPr lang="ru-RU" sz="2400" dirty="0">
              <a:solidFill>
                <a:prstClr val="black"/>
              </a:solidFill>
            </a:endParaRPr>
          </a:p>
          <a:p>
            <a:pPr marL="0" lvl="0" indent="0">
              <a:buNone/>
            </a:pPr>
            <a:endParaRPr lang="ru-RU" sz="2400" dirty="0">
              <a:solidFill>
                <a:prstClr val="black"/>
              </a:solidFill>
            </a:endParaRPr>
          </a:p>
          <a:p>
            <a:pPr marL="0" lvl="0" indent="0">
              <a:buNone/>
            </a:pPr>
            <a:r>
              <a:rPr lang="ru-RU" sz="2400" dirty="0">
                <a:solidFill>
                  <a:srgbClr val="FF0000"/>
                </a:solidFill>
                <a:effectLst>
                  <a:outerShdw blurRad="38100" dist="38100" dir="2700000" algn="tl">
                    <a:srgbClr val="000000">
                      <a:alpha val="43137"/>
                    </a:srgbClr>
                  </a:outerShdw>
                </a:effectLst>
              </a:rPr>
              <a:t>1) Увеличен </a:t>
            </a:r>
            <a:r>
              <a:rPr lang="ru-RU" sz="2400" dirty="0">
                <a:solidFill>
                  <a:prstClr val="black"/>
                </a:solidFill>
              </a:rPr>
              <a:t>их </a:t>
            </a:r>
            <a:r>
              <a:rPr lang="ru-RU" sz="2400" dirty="0">
                <a:solidFill>
                  <a:srgbClr val="FF0000"/>
                </a:solidFill>
                <a:effectLst>
                  <a:outerShdw blurRad="38100" dist="38100" dir="2700000" algn="tl">
                    <a:srgbClr val="000000">
                      <a:alpha val="43137"/>
                    </a:srgbClr>
                  </a:outerShdw>
                </a:effectLst>
              </a:rPr>
              <a:t>общий лимит</a:t>
            </a:r>
            <a:r>
              <a:rPr lang="ru-RU" sz="2400" dirty="0">
                <a:solidFill>
                  <a:prstClr val="black"/>
                </a:solidFill>
              </a:rPr>
              <a:t>, а также </a:t>
            </a:r>
            <a:r>
              <a:rPr lang="ru-RU" sz="2400" dirty="0">
                <a:solidFill>
                  <a:srgbClr val="FF0000"/>
                </a:solidFill>
                <a:effectLst>
                  <a:outerShdw blurRad="38100" dist="38100" dir="2700000" algn="tl">
                    <a:srgbClr val="000000">
                      <a:alpha val="43137"/>
                    </a:srgbClr>
                  </a:outerShdw>
                </a:effectLst>
              </a:rPr>
              <a:t>лимит по вычету на обучение детей</a:t>
            </a:r>
            <a:r>
              <a:rPr lang="ru-RU" sz="2400" dirty="0">
                <a:solidFill>
                  <a:prstClr val="black"/>
                </a:solidFill>
              </a:rPr>
              <a:t>. </a:t>
            </a:r>
          </a:p>
          <a:p>
            <a:pPr marL="0" lvl="0" indent="0">
              <a:buNone/>
            </a:pPr>
            <a:r>
              <a:rPr lang="ru-RU" sz="2400" dirty="0">
                <a:solidFill>
                  <a:srgbClr val="FF0000"/>
                </a:solidFill>
                <a:effectLst>
                  <a:outerShdw blurRad="38100" dist="38100" dir="2700000" algn="tl">
                    <a:srgbClr val="000000">
                      <a:alpha val="43137"/>
                    </a:srgbClr>
                  </a:outerShdw>
                </a:effectLst>
              </a:rPr>
              <a:t>2) Расширен круг лиц, за которых можно оплатить обучение</a:t>
            </a:r>
            <a:r>
              <a:rPr lang="ru-RU" sz="2400" dirty="0">
                <a:solidFill>
                  <a:prstClr val="black"/>
                </a:solidFill>
              </a:rPr>
              <a:t>, а потом получить </a:t>
            </a:r>
            <a:r>
              <a:rPr lang="ru-RU" sz="2400" dirty="0" err="1">
                <a:solidFill>
                  <a:prstClr val="black"/>
                </a:solidFill>
              </a:rPr>
              <a:t>соцвычет</a:t>
            </a:r>
            <a:r>
              <a:rPr lang="ru-RU" sz="2400" dirty="0">
                <a:solidFill>
                  <a:prstClr val="black"/>
                </a:solidFill>
              </a:rPr>
              <a:t>. </a:t>
            </a:r>
          </a:p>
          <a:p>
            <a:pPr marL="0" lvl="0" indent="0">
              <a:buNone/>
            </a:pPr>
            <a:r>
              <a:rPr lang="ru-RU" sz="2400" dirty="0">
                <a:solidFill>
                  <a:srgbClr val="FF0000"/>
                </a:solidFill>
                <a:effectLst>
                  <a:outerShdw blurRad="38100" dist="38100" dir="2700000" algn="tl">
                    <a:srgbClr val="000000">
                      <a:alpha val="43137"/>
                    </a:srgbClr>
                  </a:outerShdw>
                </a:effectLst>
              </a:rPr>
              <a:t>3) Упрощен порядок </a:t>
            </a:r>
            <a:r>
              <a:rPr lang="ru-RU" sz="2400" dirty="0">
                <a:solidFill>
                  <a:prstClr val="black"/>
                </a:solidFill>
              </a:rPr>
              <a:t>получения </a:t>
            </a:r>
            <a:r>
              <a:rPr lang="ru-RU" sz="2400" dirty="0">
                <a:solidFill>
                  <a:srgbClr val="FF0000"/>
                </a:solidFill>
              </a:rPr>
              <a:t>части</a:t>
            </a:r>
            <a:r>
              <a:rPr lang="ru-RU" sz="2400" dirty="0">
                <a:solidFill>
                  <a:prstClr val="black"/>
                </a:solidFill>
              </a:rPr>
              <a:t> социальных налоговых вычетов.</a:t>
            </a:r>
          </a:p>
          <a:p>
            <a:pPr marL="0" lvl="0" indent="0">
              <a:buNone/>
            </a:pPr>
            <a:endParaRPr lang="ru-RU" sz="2400" dirty="0">
              <a:solidFill>
                <a:srgbClr val="FF0000"/>
              </a:solidFill>
            </a:endParaRPr>
          </a:p>
          <a:p>
            <a:pPr marL="0" lvl="0" indent="0">
              <a:buNone/>
            </a:pPr>
            <a:r>
              <a:rPr lang="ru-RU" sz="2400" dirty="0">
                <a:solidFill>
                  <a:srgbClr val="FF0000"/>
                </a:solidFill>
              </a:rPr>
              <a:t>Внимание</a:t>
            </a:r>
            <a:r>
              <a:rPr lang="ru-RU" sz="2400" dirty="0">
                <a:solidFill>
                  <a:prstClr val="black"/>
                </a:solidFill>
              </a:rPr>
              <a:t>. Любые социальные вычеты можно заявить только в том случае, если в году оплаты затрат у вас были доходы, облагаемые НДФЛ по ставке 13%  (15%)</a:t>
            </a:r>
          </a:p>
          <a:p>
            <a:pPr marL="0" indent="0" algn="ctr">
              <a:buNone/>
            </a:pPr>
            <a:endParaRPr lang="ru-RU" sz="6000" b="1" dirty="0">
              <a:solidFill>
                <a:srgbClr val="FF0000"/>
              </a:solidFill>
            </a:endParaRPr>
          </a:p>
        </p:txBody>
      </p:sp>
    </p:spTree>
    <p:extLst>
      <p:ext uri="{BB962C8B-B14F-4D97-AF65-F5344CB8AC3E}">
        <p14:creationId xmlns:p14="http://schemas.microsoft.com/office/powerpoint/2010/main" val="322036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6624736"/>
          </a:xfrm>
        </p:spPr>
        <p:txBody>
          <a:bodyPr>
            <a:normAutofit fontScale="62500" lnSpcReduction="20000"/>
          </a:bodyPr>
          <a:lstStyle/>
          <a:p>
            <a:r>
              <a:rPr lang="ru-RU" dirty="0" smtClean="0">
                <a:solidFill>
                  <a:srgbClr val="FF0000"/>
                </a:solidFill>
                <a:latin typeface="Open Sans"/>
              </a:rPr>
              <a:t>Подключить </a:t>
            </a:r>
            <a:r>
              <a:rPr lang="ru-RU" dirty="0">
                <a:solidFill>
                  <a:srgbClr val="FF0000"/>
                </a:solidFill>
                <a:latin typeface="Open Sans"/>
              </a:rPr>
              <a:t>услугу по информированию о налоговой задолженности посредством СМС-сообщения или электронной </a:t>
            </a:r>
            <a:r>
              <a:rPr lang="ru-RU" dirty="0" smtClean="0">
                <a:solidFill>
                  <a:srgbClr val="FF0000"/>
                </a:solidFill>
                <a:latin typeface="Open Sans"/>
              </a:rPr>
              <a:t>почты можно </a:t>
            </a:r>
            <a:r>
              <a:rPr lang="ru-RU" dirty="0">
                <a:solidFill>
                  <a:srgbClr val="405965"/>
                </a:solidFill>
                <a:latin typeface="Open Sans"/>
              </a:rPr>
              <a:t>при условии </a:t>
            </a:r>
            <a:r>
              <a:rPr lang="ru-RU" dirty="0">
                <a:latin typeface="Open Sans"/>
              </a:rPr>
              <a:t>предоставления письменного согласия на оповещение, форма которого утверждена приказом ФНС России от 06.07.2020 №ЕД-7-8/423@. </a:t>
            </a:r>
            <a:r>
              <a:rPr lang="ru-RU" dirty="0" smtClean="0">
                <a:latin typeface="Open Sans"/>
              </a:rPr>
              <a:t>В </a:t>
            </a:r>
            <a:r>
              <a:rPr lang="ru-RU" dirty="0">
                <a:latin typeface="Open Sans"/>
              </a:rPr>
              <a:t>ней указывается наименование и ИНН организации или ФИО физического лица, его паспортные данные, дата и место рождения. Также заполняются поля с номером телефона и адресом электронной почты, на которые будет направляться информация о наличии задолженности</a:t>
            </a:r>
            <a:r>
              <a:rPr lang="ru-RU" dirty="0" smtClean="0">
                <a:latin typeface="Open Sans"/>
              </a:rPr>
              <a:t>.</a:t>
            </a:r>
          </a:p>
          <a:p>
            <a:endParaRPr lang="ru-RU" dirty="0">
              <a:latin typeface="Open Sans"/>
            </a:endParaRPr>
          </a:p>
          <a:p>
            <a:r>
              <a:rPr lang="ru-RU" dirty="0">
                <a:latin typeface="Open Sans"/>
              </a:rPr>
              <a:t>Физические лица могут подавать согласие как в налоговую инспекцию по месту жительства, так и в любой другой налоговый орган (за исключением межрегиональных инспекций по крупнейшим налогоплательщикам и специализированных налоговых инспекций), а организации – только в инспекцию по месту нахождения</a:t>
            </a:r>
            <a:r>
              <a:rPr lang="ru-RU" dirty="0" smtClean="0">
                <a:latin typeface="Open Sans"/>
              </a:rPr>
              <a:t>.</a:t>
            </a:r>
          </a:p>
          <a:p>
            <a:endParaRPr lang="ru-RU" dirty="0">
              <a:latin typeface="Open Sans"/>
            </a:endParaRPr>
          </a:p>
          <a:p>
            <a:r>
              <a:rPr lang="ru-RU" dirty="0">
                <a:latin typeface="Open Sans"/>
              </a:rPr>
              <a:t>Представить согласие можно на бумажном носителе лично или через представителя, по почте заказным письмом, а также в электронной форме по телекоммуникационным каналам связи или через личный кабинет налогоплательщика</a:t>
            </a:r>
            <a:r>
              <a:rPr lang="ru-RU" dirty="0" smtClean="0">
                <a:latin typeface="Open Sans"/>
              </a:rPr>
              <a:t>.</a:t>
            </a:r>
          </a:p>
          <a:p>
            <a:endParaRPr lang="ru-RU" dirty="0">
              <a:latin typeface="Open Sans"/>
            </a:endParaRPr>
          </a:p>
          <a:p>
            <a:r>
              <a:rPr lang="ru-RU" dirty="0">
                <a:latin typeface="Open Sans"/>
              </a:rPr>
              <a:t>Рассылка информации о наличии задолженности осуществляется не чаще одного раза в квартал. Пользователь может в любой момент отказаться от дальнейшего информирования, направив заявление об отказе.</a:t>
            </a:r>
          </a:p>
          <a:p>
            <a:endParaRPr lang="ru-RU" dirty="0"/>
          </a:p>
        </p:txBody>
      </p:sp>
    </p:spTree>
    <p:extLst>
      <p:ext uri="{BB962C8B-B14F-4D97-AF65-F5344CB8AC3E}">
        <p14:creationId xmlns:p14="http://schemas.microsoft.com/office/powerpoint/2010/main" val="19908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80728"/>
            <a:ext cx="9109520" cy="5544616"/>
          </a:xfrm>
        </p:spPr>
        <p:txBody>
          <a:bodyPr>
            <a:noAutofit/>
          </a:bodyPr>
          <a:lstStyle/>
          <a:p>
            <a:r>
              <a:rPr lang="ru-RU" sz="1600" dirty="0" smtClean="0">
                <a:solidFill>
                  <a:srgbClr val="FF0000"/>
                </a:solidFill>
                <a:latin typeface="Open Sans"/>
              </a:rPr>
              <a:t>Минимальный </a:t>
            </a:r>
            <a:r>
              <a:rPr lang="ru-RU" sz="1600" dirty="0">
                <a:solidFill>
                  <a:srgbClr val="FF0000"/>
                </a:solidFill>
                <a:latin typeface="Open Sans"/>
              </a:rPr>
              <a:t>срок владения недвижимостью </a:t>
            </a:r>
            <a:r>
              <a:rPr lang="ru-RU" sz="1600" dirty="0">
                <a:solidFill>
                  <a:srgbClr val="405965"/>
                </a:solidFill>
                <a:latin typeface="Open Sans"/>
              </a:rPr>
              <a:t>– </a:t>
            </a:r>
            <a:r>
              <a:rPr lang="ru-RU" sz="1600" dirty="0">
                <a:latin typeface="Open Sans"/>
              </a:rPr>
              <a:t>это срок, по истечении которого владелец объекта собственности может ее продать и не уплачивать </a:t>
            </a:r>
            <a:r>
              <a:rPr lang="ru-RU" sz="1600" dirty="0" smtClean="0">
                <a:latin typeface="Open Sans"/>
              </a:rPr>
              <a:t>НДФЛ. </a:t>
            </a:r>
          </a:p>
          <a:p>
            <a:r>
              <a:rPr lang="ru-RU" sz="1600" dirty="0" smtClean="0">
                <a:solidFill>
                  <a:srgbClr val="FF0000"/>
                </a:solidFill>
                <a:latin typeface="Open Sans"/>
              </a:rPr>
              <a:t>По </a:t>
            </a:r>
            <a:r>
              <a:rPr lang="ru-RU" sz="1600" dirty="0">
                <a:solidFill>
                  <a:srgbClr val="FF0000"/>
                </a:solidFill>
                <a:latin typeface="Open Sans"/>
              </a:rPr>
              <a:t>общему правилу минимальный срок владения – 5 лет.</a:t>
            </a:r>
          </a:p>
          <a:p>
            <a:r>
              <a:rPr lang="ru-RU" sz="1600" dirty="0">
                <a:latin typeface="Open Sans"/>
              </a:rPr>
              <a:t>Действующим законодательством предусмотрены два периода – 5 лет и 3 года.</a:t>
            </a:r>
          </a:p>
          <a:p>
            <a:r>
              <a:rPr lang="ru-RU" sz="1600" dirty="0" smtClean="0">
                <a:solidFill>
                  <a:srgbClr val="FF0000"/>
                </a:solidFill>
                <a:latin typeface="Open Sans"/>
              </a:rPr>
              <a:t>Предельный </a:t>
            </a:r>
            <a:r>
              <a:rPr lang="ru-RU" sz="1600" dirty="0">
                <a:solidFill>
                  <a:srgbClr val="FF0000"/>
                </a:solidFill>
                <a:latin typeface="Open Sans"/>
              </a:rPr>
              <a:t>срок </a:t>
            </a:r>
            <a:r>
              <a:rPr lang="ru-RU" sz="1600" dirty="0" smtClean="0">
                <a:solidFill>
                  <a:srgbClr val="FF0000"/>
                </a:solidFill>
                <a:latin typeface="Open Sans"/>
              </a:rPr>
              <a:t> </a:t>
            </a:r>
            <a:r>
              <a:rPr lang="ru-RU" sz="1600" dirty="0">
                <a:solidFill>
                  <a:srgbClr val="FF0000"/>
                </a:solidFill>
                <a:latin typeface="Open Sans"/>
              </a:rPr>
              <a:t>снижен до 3 лет, если </a:t>
            </a:r>
            <a:r>
              <a:rPr lang="ru-RU" sz="1600" dirty="0">
                <a:latin typeface="Open Sans"/>
              </a:rPr>
              <a:t>собственник получил жилье по безвозмездным сделкам (наследования, дарения от близкого родственника, приватизации, передачи имущества по договору пожизненного содержания с иждивением или, если проданная квартира является единственным жильем).</a:t>
            </a:r>
          </a:p>
          <a:p>
            <a:r>
              <a:rPr lang="ru-RU" sz="1600" dirty="0">
                <a:latin typeface="Open Sans"/>
              </a:rPr>
              <a:t>Независимо от срока владения имуществом освобождаются от налогообложения доходы семей с двумя или более несовершеннолетними детьми до 18 лет (или до 24 лет, при очной форме обучения ребенка), полученные от продажи жилья с 2021 года при соблюдении следующих условий:</a:t>
            </a:r>
            <a:r>
              <a:rPr lang="ru-RU" sz="1600" dirty="0"/>
              <a:t/>
            </a:r>
            <a:br>
              <a:rPr lang="ru-RU" sz="1600" dirty="0"/>
            </a:br>
            <a:r>
              <a:rPr lang="ru-RU" sz="1600" dirty="0">
                <a:latin typeface="Open Sans"/>
              </a:rPr>
              <a:t>- если семья покупает новый объект недвижимости в том же году, в котором продан объект, или не позднее 30 апреля следующего года;</a:t>
            </a:r>
            <a:r>
              <a:rPr lang="ru-RU" sz="1600" dirty="0"/>
              <a:t/>
            </a:r>
            <a:br>
              <a:rPr lang="ru-RU" sz="1600" dirty="0"/>
            </a:br>
            <a:r>
              <a:rPr lang="ru-RU" sz="1600" dirty="0">
                <a:latin typeface="Open Sans"/>
              </a:rPr>
              <a:t>- площадь новой недвижимости или ее кадастровая стоимость больше, чем у прежнего жилья;</a:t>
            </a:r>
            <a:r>
              <a:rPr lang="ru-RU" sz="1600" dirty="0"/>
              <a:t/>
            </a:r>
            <a:br>
              <a:rPr lang="ru-RU" sz="1600" dirty="0"/>
            </a:br>
            <a:r>
              <a:rPr lang="ru-RU" sz="1600" dirty="0">
                <a:latin typeface="Open Sans"/>
              </a:rPr>
              <a:t>- кадастровая стоимость проданного жилого помещения не превышает 50 млн. рублей;</a:t>
            </a:r>
            <a:r>
              <a:rPr lang="ru-RU" sz="1600" dirty="0"/>
              <a:t/>
            </a:r>
            <a:br>
              <a:rPr lang="ru-RU" sz="1600" dirty="0"/>
            </a:br>
            <a:r>
              <a:rPr lang="ru-RU" sz="1600" dirty="0">
                <a:latin typeface="Open Sans"/>
              </a:rPr>
              <a:t>- налогоплательщику или членам его семьи на дату отчуждения проданного объекта недвижимости не принадлежит в совокупности более 50% в праве собственности на иное жилое помещение с общей площадью, превышающей общую площадь купленной взамен старой недвижимости.</a:t>
            </a:r>
          </a:p>
          <a:p>
            <a:r>
              <a:rPr lang="ru-RU" sz="1600" dirty="0">
                <a:latin typeface="Open Sans"/>
              </a:rPr>
              <a:t>Во всех остальных случаях налогоплательщик обязан отчитаться о доходах. Заполнить и направить налоговую декларацию по форме </a:t>
            </a:r>
            <a:r>
              <a:rPr lang="ru-RU" sz="1600" dirty="0" smtClean="0">
                <a:latin typeface="Open Sans"/>
              </a:rPr>
              <a:t>3-НДФЛ</a:t>
            </a:r>
            <a:endParaRPr lang="ru-RU" sz="1600" dirty="0"/>
          </a:p>
        </p:txBody>
      </p:sp>
      <p:sp>
        <p:nvSpPr>
          <p:cNvPr id="4" name="Заголовок 1"/>
          <p:cNvSpPr>
            <a:spLocks noGrp="1"/>
          </p:cNvSpPr>
          <p:nvPr>
            <p:ph type="title"/>
          </p:nvPr>
        </p:nvSpPr>
        <p:spPr>
          <a:xfrm>
            <a:off x="457200" y="274638"/>
            <a:ext cx="8229600" cy="778098"/>
          </a:xfrm>
        </p:spPr>
        <p:txBody>
          <a:bodyPr>
            <a:noAutofit/>
          </a:bodyPr>
          <a:lstStyle/>
          <a:p>
            <a:r>
              <a:rPr lang="ru-RU" sz="2800" dirty="0">
                <a:solidFill>
                  <a:srgbClr val="FF0000"/>
                </a:solidFill>
                <a:latin typeface="Conv_PFDINTEXTCONDPRO-MEDIUM"/>
              </a:rPr>
              <a:t>Напоминаем о минимальном сроке владения недвижимостью для освобождения от НДФЛ</a:t>
            </a:r>
            <a:br>
              <a:rPr lang="ru-RU" sz="2800" dirty="0">
                <a:solidFill>
                  <a:srgbClr val="FF0000"/>
                </a:solidFill>
                <a:latin typeface="Conv_PFDINTEXTCONDPRO-MEDIUM"/>
              </a:rPr>
            </a:br>
            <a:endParaRPr lang="ru-RU" sz="2800" dirty="0">
              <a:solidFill>
                <a:srgbClr val="FF0000"/>
              </a:solidFill>
            </a:endParaRPr>
          </a:p>
        </p:txBody>
      </p:sp>
    </p:spTree>
    <p:extLst>
      <p:ext uri="{BB962C8B-B14F-4D97-AF65-F5344CB8AC3E}">
        <p14:creationId xmlns:p14="http://schemas.microsoft.com/office/powerpoint/2010/main" val="326752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8928992" cy="6858000"/>
          </a:xfrm>
        </p:spPr>
        <p:txBody>
          <a:bodyPr>
            <a:normAutofit/>
          </a:bodyPr>
          <a:lstStyle/>
          <a:p>
            <a:pPr marL="0" indent="0" fontAlgn="base">
              <a:buNone/>
            </a:pPr>
            <a:r>
              <a:rPr lang="ru-RU" sz="2400" b="1" dirty="0" smtClean="0">
                <a:solidFill>
                  <a:srgbClr val="FF0000"/>
                </a:solidFill>
                <a:latin typeface="Arial" panose="020B0604020202020204" pitchFamily="34" charset="0"/>
                <a:cs typeface="Arial" panose="020B0604020202020204" pitchFamily="34" charset="0"/>
              </a:rPr>
              <a:t>В</a:t>
            </a:r>
            <a:r>
              <a:rPr lang="ru-RU" sz="2400" dirty="0" smtClean="0">
                <a:solidFill>
                  <a:srgbClr val="FF0000"/>
                </a:solidFill>
                <a:latin typeface="Arial" panose="020B0604020202020204" pitchFamily="34" charset="0"/>
                <a:cs typeface="Arial" panose="020B0604020202020204" pitchFamily="34" charset="0"/>
              </a:rPr>
              <a:t> </a:t>
            </a:r>
            <a:r>
              <a:rPr lang="ru-RU" sz="2400" dirty="0">
                <a:solidFill>
                  <a:srgbClr val="FF0000"/>
                </a:solidFill>
                <a:latin typeface="Arial" panose="020B0604020202020204" pitchFamily="34" charset="0"/>
                <a:cs typeface="Arial" panose="020B0604020202020204" pitchFamily="34" charset="0"/>
              </a:rPr>
              <a:t>отдельных случаях нет необходимости подавать 3-НДФЛ по доходам от продажи имущества, </a:t>
            </a:r>
            <a:r>
              <a:rPr lang="ru-RU" sz="2400" b="1" dirty="0">
                <a:solidFill>
                  <a:srgbClr val="FF0000"/>
                </a:solidFill>
                <a:latin typeface="Arial" panose="020B0604020202020204" pitchFamily="34" charset="0"/>
                <a:cs typeface="Arial" panose="020B0604020202020204" pitchFamily="34" charset="0"/>
              </a:rPr>
              <a:t>даже если оно находилось в собственности менее минимального предельного срока</a:t>
            </a:r>
            <a:r>
              <a:rPr lang="ru-RU" sz="2400" dirty="0">
                <a:solidFill>
                  <a:srgbClr val="000000"/>
                </a:solidFill>
                <a:latin typeface="Arial" panose="020B0604020202020204" pitchFamily="34" charset="0"/>
                <a:cs typeface="Arial" panose="020B0604020202020204" pitchFamily="34" charset="0"/>
              </a:rPr>
              <a:t>. Это относится</a:t>
            </a:r>
            <a:r>
              <a:rPr lang="ru-RU" sz="2400" dirty="0" smtClean="0">
                <a:solidFill>
                  <a:srgbClr val="000000"/>
                </a:solidFill>
                <a:latin typeface="Arial" panose="020B0604020202020204" pitchFamily="34" charset="0"/>
                <a:cs typeface="Arial" panose="020B0604020202020204" pitchFamily="34" charset="0"/>
              </a:rPr>
              <a:t>:</a:t>
            </a:r>
          </a:p>
          <a:p>
            <a:pPr fontAlgn="base"/>
            <a:endParaRPr lang="ru-RU" sz="2400" dirty="0">
              <a:solidFill>
                <a:srgbClr val="000000"/>
              </a:solidFill>
              <a:latin typeface="Arial" panose="020B0604020202020204" pitchFamily="34" charset="0"/>
              <a:cs typeface="Arial" panose="020B0604020202020204" pitchFamily="34" charset="0"/>
            </a:endParaRPr>
          </a:p>
          <a:p>
            <a:pPr fontAlgn="base">
              <a:buFont typeface="Arial"/>
              <a:buChar char="•"/>
            </a:pPr>
            <a:r>
              <a:rPr lang="ru-RU" sz="2400" dirty="0">
                <a:solidFill>
                  <a:srgbClr val="000000"/>
                </a:solidFill>
                <a:latin typeface="Arial" panose="020B0604020202020204" pitchFamily="34" charset="0"/>
                <a:cs typeface="Arial" panose="020B0604020202020204" pitchFamily="34" charset="0"/>
              </a:rPr>
              <a:t>к жилью, которое принесло бывшему владельцу менее 1 млн рублей</a:t>
            </a:r>
            <a:r>
              <a:rPr lang="ru-RU" sz="2400" dirty="0" smtClean="0">
                <a:solidFill>
                  <a:srgbClr val="000000"/>
                </a:solidFill>
                <a:latin typeface="Arial" panose="020B0604020202020204" pitchFamily="34" charset="0"/>
                <a:cs typeface="Arial" panose="020B0604020202020204" pitchFamily="34" charset="0"/>
              </a:rPr>
              <a:t>;</a:t>
            </a:r>
          </a:p>
          <a:p>
            <a:pPr marL="0" indent="0" fontAlgn="base">
              <a:buNone/>
            </a:pPr>
            <a:endParaRPr lang="ru-RU" sz="2400" dirty="0">
              <a:solidFill>
                <a:srgbClr val="000000"/>
              </a:solidFill>
              <a:latin typeface="Arial" panose="020B0604020202020204" pitchFamily="34" charset="0"/>
              <a:cs typeface="Arial" panose="020B0604020202020204" pitchFamily="34" charset="0"/>
            </a:endParaRPr>
          </a:p>
          <a:p>
            <a:pPr fontAlgn="base">
              <a:buFont typeface="Arial"/>
              <a:buChar char="•"/>
            </a:pPr>
            <a:r>
              <a:rPr lang="ru-RU" sz="2400" dirty="0">
                <a:solidFill>
                  <a:srgbClr val="000000"/>
                </a:solidFill>
                <a:latin typeface="Arial" panose="020B0604020202020204" pitchFamily="34" charset="0"/>
                <a:cs typeface="Arial" panose="020B0604020202020204" pitchFamily="34" charset="0"/>
              </a:rPr>
              <a:t>другой недвижимости (например, гаражу или садовому дому), если она стоила менее 250 000 рублей</a:t>
            </a:r>
            <a:r>
              <a:rPr lang="ru-RU" sz="2400" dirty="0" smtClean="0">
                <a:solidFill>
                  <a:srgbClr val="000000"/>
                </a:solidFill>
                <a:latin typeface="Arial" panose="020B0604020202020204" pitchFamily="34" charset="0"/>
                <a:cs typeface="Arial" panose="020B0604020202020204" pitchFamily="34" charset="0"/>
              </a:rPr>
              <a:t>;</a:t>
            </a:r>
          </a:p>
          <a:p>
            <a:pPr fontAlgn="base">
              <a:buFont typeface="Arial"/>
              <a:buChar char="•"/>
            </a:pPr>
            <a:endParaRPr lang="ru-RU" sz="2400" dirty="0">
              <a:solidFill>
                <a:srgbClr val="000000"/>
              </a:solidFill>
              <a:latin typeface="Arial" panose="020B0604020202020204" pitchFamily="34" charset="0"/>
              <a:cs typeface="Arial" panose="020B0604020202020204" pitchFamily="34" charset="0"/>
            </a:endParaRPr>
          </a:p>
          <a:p>
            <a:pPr fontAlgn="base">
              <a:buFont typeface="Arial"/>
              <a:buChar char="•"/>
            </a:pPr>
            <a:r>
              <a:rPr lang="ru-RU" sz="2400" dirty="0">
                <a:solidFill>
                  <a:srgbClr val="000000"/>
                </a:solidFill>
                <a:latin typeface="Arial" panose="020B0604020202020204" pitchFamily="34" charset="0"/>
                <a:cs typeface="Arial" panose="020B0604020202020204" pitchFamily="34" charset="0"/>
              </a:rPr>
              <a:t>другому имуществу (за исключением ценных бумаг, например автомобилю), которое находилось в собственности до трёх лет и стоило менее 250 000 рублей.</a:t>
            </a: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44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pPr marL="0" indent="0" algn="ctr" fontAlgn="base">
              <a:buNone/>
            </a:pPr>
            <a:r>
              <a:rPr lang="ru-RU" sz="4600" b="1" dirty="0">
                <a:solidFill>
                  <a:srgbClr val="FF0000"/>
                </a:solidFill>
                <a:latin typeface="Arial"/>
              </a:rPr>
              <a:t>Какие ошибки допускают при заполнении декларации </a:t>
            </a:r>
            <a:r>
              <a:rPr lang="ru-RU" sz="4600" b="1" dirty="0" smtClean="0">
                <a:solidFill>
                  <a:srgbClr val="FF0000"/>
                </a:solidFill>
                <a:latin typeface="Arial"/>
              </a:rPr>
              <a:t>3-НДФЛ:</a:t>
            </a:r>
          </a:p>
          <a:p>
            <a:pPr fontAlgn="base"/>
            <a:endParaRPr lang="ru-RU" b="1" dirty="0">
              <a:solidFill>
                <a:srgbClr val="FF0000"/>
              </a:solidFill>
              <a:latin typeface="Arial"/>
            </a:endParaRPr>
          </a:p>
          <a:p>
            <a:pPr fontAlgn="base">
              <a:buFont typeface="Arial"/>
              <a:buChar char="•"/>
            </a:pPr>
            <a:r>
              <a:rPr lang="ru-RU" sz="2900" dirty="0">
                <a:solidFill>
                  <a:srgbClr val="000000"/>
                </a:solidFill>
                <a:latin typeface="Arial" panose="020B0604020202020204" pitchFamily="34" charset="0"/>
                <a:cs typeface="Arial" panose="020B0604020202020204" pitchFamily="34" charset="0"/>
              </a:rPr>
              <a:t>Отражают доходы, которые подлежат декларированию, и налоговые вычеты за один календарный год в разных декларациях</a:t>
            </a:r>
            <a:r>
              <a:rPr lang="ru-RU" sz="2900" dirty="0" smtClean="0">
                <a:solidFill>
                  <a:srgbClr val="000000"/>
                </a:solidFill>
                <a:latin typeface="Arial" panose="020B0604020202020204" pitchFamily="34" charset="0"/>
                <a:cs typeface="Arial" panose="020B0604020202020204" pitchFamily="34" charset="0"/>
              </a:rPr>
              <a:t>.</a:t>
            </a:r>
          </a:p>
          <a:p>
            <a:pPr fontAlgn="base">
              <a:buFont typeface="Arial"/>
              <a:buChar char="•"/>
            </a:pPr>
            <a:endParaRPr lang="ru-RU" sz="2900" dirty="0">
              <a:solidFill>
                <a:srgbClr val="000000"/>
              </a:solidFill>
              <a:latin typeface="Arial" panose="020B0604020202020204" pitchFamily="34" charset="0"/>
              <a:cs typeface="Arial" panose="020B0604020202020204" pitchFamily="34" charset="0"/>
            </a:endParaRPr>
          </a:p>
          <a:p>
            <a:pPr fontAlgn="base">
              <a:buFont typeface="Arial"/>
              <a:buChar char="•"/>
            </a:pPr>
            <a:r>
              <a:rPr lang="ru-RU" sz="2900" dirty="0">
                <a:solidFill>
                  <a:srgbClr val="000000"/>
                </a:solidFill>
                <a:latin typeface="Arial" panose="020B0604020202020204" pitchFamily="34" charset="0"/>
                <a:cs typeface="Arial" panose="020B0604020202020204" pitchFamily="34" charset="0"/>
              </a:rPr>
              <a:t>При оформлении первичной декларации (то есть поданной впервые) присваивают ей неверный номер корректировки — «1», в то время как у первичной </a:t>
            </a:r>
            <a:r>
              <a:rPr lang="ru-RU" sz="2800" dirty="0">
                <a:solidFill>
                  <a:srgbClr val="000000"/>
                </a:solidFill>
                <a:latin typeface="Arial" panose="020B0604020202020204" pitchFamily="34" charset="0"/>
                <a:cs typeface="Arial" panose="020B0604020202020204" pitchFamily="34" charset="0"/>
              </a:rPr>
              <a:t>декларации должен быть номер корректировки «0», следующая за этот же налоговый </a:t>
            </a:r>
            <a:r>
              <a:rPr lang="ru-RU" sz="2800" dirty="0">
                <a:solidFill>
                  <a:srgbClr val="000000"/>
                </a:solidFill>
                <a:latin typeface="Arial" panose="020B0604020202020204" pitchFamily="34" charset="0"/>
                <a:cs typeface="Arial" panose="020B0604020202020204" pitchFamily="34" charset="0"/>
              </a:rPr>
              <a:t>период</a:t>
            </a:r>
            <a:r>
              <a:rPr lang="ru-RU" sz="2800" dirty="0">
                <a:solidFill>
                  <a:srgbClr val="000000"/>
                </a:solidFill>
                <a:latin typeface="Arial" panose="020B0604020202020204" pitchFamily="34" charset="0"/>
                <a:cs typeface="Arial" panose="020B0604020202020204" pitchFamily="34" charset="0"/>
              </a:rPr>
              <a:t> нумеруется «1» и так далее по порядку</a:t>
            </a:r>
            <a:r>
              <a:rPr lang="ru-RU" sz="2800" dirty="0">
                <a:solidFill>
                  <a:srgbClr val="000000"/>
                </a:solidFill>
                <a:latin typeface="Arial" panose="020B0604020202020204" pitchFamily="34" charset="0"/>
                <a:cs typeface="Arial" panose="020B0604020202020204" pitchFamily="34" charset="0"/>
              </a:rPr>
              <a:t>.</a:t>
            </a:r>
          </a:p>
          <a:p>
            <a:pPr fontAlgn="base">
              <a:buFont typeface="Arial"/>
              <a:buChar char="•"/>
            </a:pPr>
            <a:endParaRPr lang="ru-RU" sz="2800" dirty="0">
              <a:solidFill>
                <a:srgbClr val="000000"/>
              </a:solidFill>
              <a:latin typeface="Arial" panose="020B0604020202020204" pitchFamily="34" charset="0"/>
              <a:cs typeface="Arial" panose="020B0604020202020204" pitchFamily="34" charset="0"/>
            </a:endParaRPr>
          </a:p>
          <a:p>
            <a:pPr fontAlgn="base">
              <a:buFont typeface="Arial"/>
              <a:buChar char="•"/>
            </a:pPr>
            <a:r>
              <a:rPr lang="ru-RU" sz="2900" dirty="0">
                <a:solidFill>
                  <a:srgbClr val="000000"/>
                </a:solidFill>
                <a:latin typeface="Arial" panose="020B0604020202020204" pitchFamily="34" charset="0"/>
                <a:cs typeface="Arial" panose="020B0604020202020204" pitchFamily="34" charset="0"/>
              </a:rPr>
              <a:t>При представлении уточнённой декларации с дополнительными налоговыми вычетами забывают отразить в ней вычеты, заявленные в первичной декларации</a:t>
            </a:r>
            <a:r>
              <a:rPr lang="ru-RU" sz="2900" dirty="0" smtClean="0">
                <a:solidFill>
                  <a:srgbClr val="000000"/>
                </a:solidFill>
                <a:latin typeface="Arial" panose="020B0604020202020204" pitchFamily="34" charset="0"/>
                <a:cs typeface="Arial" panose="020B0604020202020204" pitchFamily="34" charset="0"/>
              </a:rPr>
              <a:t>.</a:t>
            </a:r>
          </a:p>
          <a:p>
            <a:pPr fontAlgn="base">
              <a:buFont typeface="Arial"/>
              <a:buChar char="•"/>
            </a:pPr>
            <a:endParaRPr lang="ru-RU" sz="2900" dirty="0">
              <a:solidFill>
                <a:srgbClr val="000000"/>
              </a:solidFill>
              <a:latin typeface="Arial" panose="020B0604020202020204" pitchFamily="34" charset="0"/>
              <a:cs typeface="Arial" panose="020B0604020202020204" pitchFamily="34" charset="0"/>
            </a:endParaRPr>
          </a:p>
          <a:p>
            <a:pPr fontAlgn="base">
              <a:buFont typeface="Arial"/>
              <a:buChar char="•"/>
            </a:pPr>
            <a:r>
              <a:rPr lang="ru-RU" sz="2900" dirty="0">
                <a:solidFill>
                  <a:srgbClr val="000000"/>
                </a:solidFill>
                <a:latin typeface="Arial" panose="020B0604020202020204" pitchFamily="34" charset="0"/>
                <a:cs typeface="Arial" panose="020B0604020202020204" pitchFamily="34" charset="0"/>
              </a:rPr>
              <a:t>Забывают приложить к декларации, в которой заявлен вычет за лечение, справку об оплате медицинских услуг по</a:t>
            </a:r>
            <a:r>
              <a:rPr lang="ru-RU" sz="2800" dirty="0">
                <a:solidFill>
                  <a:srgbClr val="000000"/>
                </a:solidFill>
                <a:latin typeface="Arial" panose="020B0604020202020204" pitchFamily="34" charset="0"/>
                <a:cs typeface="Arial" panose="020B0604020202020204" pitchFamily="34" charset="0"/>
              </a:rPr>
              <a:t> утверждённой форме</a:t>
            </a:r>
            <a:r>
              <a:rPr lang="ru-RU" sz="2800" dirty="0" smtClean="0">
                <a:solidFill>
                  <a:srgbClr val="000000"/>
                </a:solidFill>
                <a:latin typeface="Arial" panose="020B0604020202020204" pitchFamily="34" charset="0"/>
                <a:cs typeface="Arial" panose="020B0604020202020204" pitchFamily="34" charset="0"/>
              </a:rPr>
              <a:t>.</a:t>
            </a:r>
          </a:p>
          <a:p>
            <a:pPr fontAlgn="base">
              <a:buFont typeface="Arial"/>
              <a:buChar char="•"/>
            </a:pPr>
            <a:endParaRPr lang="ru-RU" sz="2800" dirty="0">
              <a:solidFill>
                <a:srgbClr val="000000"/>
              </a:solidFill>
              <a:latin typeface="Arial" panose="020B0604020202020204" pitchFamily="34" charset="0"/>
              <a:cs typeface="Arial" panose="020B0604020202020204" pitchFamily="34" charset="0"/>
            </a:endParaRPr>
          </a:p>
          <a:p>
            <a:pPr fontAlgn="base">
              <a:buFont typeface="Arial"/>
              <a:buChar char="•"/>
            </a:pPr>
            <a:r>
              <a:rPr lang="ru-RU" sz="2800" dirty="0">
                <a:solidFill>
                  <a:srgbClr val="000000"/>
                </a:solidFill>
                <a:latin typeface="Arial" panose="020B0604020202020204" pitchFamily="34" charset="0"/>
                <a:cs typeface="Arial" panose="020B0604020202020204" pitchFamily="34" charset="0"/>
              </a:rPr>
              <a:t>Не декларируют доходы от реализации имуществ</a:t>
            </a:r>
            <a:r>
              <a:rPr lang="ru-RU" sz="2900" dirty="0">
                <a:solidFill>
                  <a:srgbClr val="000000"/>
                </a:solidFill>
                <a:latin typeface="Arial" panose="020B0604020202020204" pitchFamily="34" charset="0"/>
                <a:cs typeface="Arial" panose="020B0604020202020204" pitchFamily="34" charset="0"/>
              </a:rPr>
              <a:t>а (например, автомобилей), если сумма сделки по каждому из них менее 250 000 </a:t>
            </a:r>
            <a:r>
              <a:rPr lang="ru-RU" sz="2900" dirty="0" smtClean="0">
                <a:solidFill>
                  <a:srgbClr val="000000"/>
                </a:solidFill>
                <a:latin typeface="Arial" panose="020B0604020202020204" pitchFamily="34" charset="0"/>
                <a:cs typeface="Arial" panose="020B0604020202020204" pitchFamily="34" charset="0"/>
              </a:rPr>
              <a:t>рублей, а </a:t>
            </a:r>
            <a:r>
              <a:rPr lang="ru-RU" sz="2900" dirty="0">
                <a:solidFill>
                  <a:srgbClr val="000000"/>
                </a:solidFill>
                <a:latin typeface="Arial" panose="020B0604020202020204" pitchFamily="34" charset="0"/>
                <a:cs typeface="Arial" panose="020B0604020202020204" pitchFamily="34" charset="0"/>
              </a:rPr>
              <a:t>вот совокупный доход превышает этот порог</a:t>
            </a:r>
            <a:r>
              <a:rPr lang="ru-RU" sz="2900" dirty="0" smtClean="0">
                <a:solidFill>
                  <a:srgbClr val="000000"/>
                </a:solidFill>
                <a:latin typeface="Arial" panose="020B0604020202020204" pitchFamily="34" charset="0"/>
                <a:cs typeface="Arial" panose="020B0604020202020204" pitchFamily="34" charset="0"/>
              </a:rPr>
              <a:t>.</a:t>
            </a:r>
            <a:endParaRPr lang="ru-RU" sz="2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60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9036496" cy="6552728"/>
          </a:xfrm>
        </p:spPr>
        <p:txBody>
          <a:bodyPr>
            <a:normAutofit fontScale="40000" lnSpcReduction="20000"/>
          </a:bodyPr>
          <a:lstStyle/>
          <a:p>
            <a:pPr marL="0" indent="0" algn="ctr">
              <a:buNone/>
            </a:pPr>
            <a:r>
              <a:rPr lang="ru-RU" sz="7000" b="1" dirty="0">
                <a:solidFill>
                  <a:srgbClr val="FF0000"/>
                </a:solidFill>
                <a:latin typeface="Conv_PFDINTEXTCONDPRO-MEDIUM"/>
              </a:rPr>
              <a:t>ФНС России предупреждает о мошеннических рассылках в интернете</a:t>
            </a:r>
          </a:p>
          <a:p>
            <a:endParaRPr lang="ru-RU" sz="7000" b="1" dirty="0">
              <a:solidFill>
                <a:srgbClr val="000000"/>
              </a:solidFill>
              <a:latin typeface="Open Sans"/>
            </a:endParaRPr>
          </a:p>
          <a:p>
            <a:r>
              <a:rPr lang="ru-RU" sz="3800" dirty="0">
                <a:latin typeface="Open Sans"/>
              </a:rPr>
              <a:t>Неизвестные от имени ФНС России рассылают электронные письма о выявлении подозрительных транзакций и активности налогоплательщика. Ему предлагается пройти дополнительную проверку и предоставить сведения по запросу Службы. </a:t>
            </a:r>
            <a:endParaRPr lang="ru-RU" sz="3800" dirty="0" smtClean="0">
              <a:latin typeface="Open Sans"/>
            </a:endParaRPr>
          </a:p>
          <a:p>
            <a:r>
              <a:rPr lang="ru-RU" sz="3800" dirty="0" smtClean="0">
                <a:latin typeface="Open Sans"/>
              </a:rPr>
              <a:t>Отмечается</a:t>
            </a:r>
            <a:r>
              <a:rPr lang="ru-RU" sz="3800" dirty="0">
                <a:latin typeface="Open Sans"/>
              </a:rPr>
              <a:t>, что в число запрашиваемых документов могут входить кассовые документы, счета-фактуры, накладные, акты приема-передачи, авансовые отчеты и товаросопроводительные документы. Для прохождения данной процедуры предлагается обратиться к назначенному инспектору. </a:t>
            </a:r>
            <a:endParaRPr lang="ru-RU" sz="3800" dirty="0" smtClean="0">
              <a:latin typeface="Open Sans"/>
            </a:endParaRPr>
          </a:p>
          <a:p>
            <a:r>
              <a:rPr lang="ru-RU" sz="3800" dirty="0" smtClean="0">
                <a:latin typeface="Open Sans"/>
              </a:rPr>
              <a:t>В </a:t>
            </a:r>
            <a:r>
              <a:rPr lang="ru-RU" sz="3800" dirty="0">
                <a:latin typeface="Open Sans"/>
              </a:rPr>
              <a:t>ином случае счета налогоплательщика будут заморожены до выяснения обстоятельств. </a:t>
            </a:r>
            <a:r>
              <a:rPr lang="ru-RU" sz="3800" dirty="0" err="1">
                <a:latin typeface="Open Sans"/>
              </a:rPr>
              <a:t>Pdf</a:t>
            </a:r>
            <a:r>
              <a:rPr lang="ru-RU" sz="3800" dirty="0">
                <a:latin typeface="Open Sans"/>
              </a:rPr>
              <a:t>-скан указанного письма содержит печати и реквизиты, а контакты инспектора прикрепляются в теле электронной рассылки.</a:t>
            </a:r>
          </a:p>
          <a:p>
            <a:r>
              <a:rPr lang="ru-RU" sz="3800" dirty="0">
                <a:latin typeface="Open Sans"/>
              </a:rPr>
              <a:t>ФНС России не рассылает подобные сообщения и не имеет отношения к этим письмам, поэтому рекомендует не открывать подозрительные письма и не переходить по ссылкам.</a:t>
            </a:r>
          </a:p>
          <a:p>
            <a:r>
              <a:rPr lang="ru-RU" sz="3800" dirty="0">
                <a:latin typeface="Open Sans"/>
              </a:rPr>
              <a:t>Также ФНС России не совершает телефонные звонки с предложением оплатить налоги онлайн.</a:t>
            </a:r>
          </a:p>
          <a:p>
            <a:r>
              <a:rPr lang="ru-RU" sz="3800" dirty="0">
                <a:latin typeface="Open Sans"/>
              </a:rPr>
              <a:t>Вся необходимая информация об исчисленных налогах, задолженности и способах их оплаты размещена в Личном кабинете налогоплательщика физического лица, ИП или компании. На почту пользователям приходят только автоматические уведомления. Они не содержат данные сведения, а лишь напоминания о том, что с детальной информацией следует ознакомиться именно в Личном кабинете.</a:t>
            </a:r>
          </a:p>
          <a:p>
            <a:r>
              <a:rPr lang="ru-RU" sz="3800" dirty="0">
                <a:latin typeface="Open Sans"/>
              </a:rPr>
              <a:t>Для получения детальных разъяснений о</a:t>
            </a:r>
            <a:r>
              <a:rPr lang="ru-RU" sz="3800" dirty="0" smtClean="0">
                <a:latin typeface="Open Sans"/>
              </a:rPr>
              <a:t>бращение </a:t>
            </a:r>
            <a:r>
              <a:rPr lang="ru-RU" sz="3800" dirty="0">
                <a:latin typeface="Open Sans"/>
              </a:rPr>
              <a:t>можно направить также через сервисы «</a:t>
            </a:r>
            <a:r>
              <a:rPr lang="ru-RU" sz="3800" dirty="0">
                <a:latin typeface="Open Sans"/>
                <a:hlinkClick r:id="rId2"/>
              </a:rPr>
              <a:t>Личный кабинет налогоплательщика физлица</a:t>
            </a:r>
            <a:r>
              <a:rPr lang="ru-RU" sz="3800" dirty="0">
                <a:latin typeface="Open Sans"/>
              </a:rPr>
              <a:t>», «</a:t>
            </a:r>
            <a:r>
              <a:rPr lang="ru-RU" sz="3800" dirty="0">
                <a:latin typeface="Open Sans"/>
                <a:hlinkClick r:id="rId3"/>
              </a:rPr>
              <a:t>Личный кабинет ИП</a:t>
            </a:r>
            <a:r>
              <a:rPr lang="ru-RU" sz="3800" dirty="0">
                <a:latin typeface="Open Sans"/>
              </a:rPr>
              <a:t>» и «</a:t>
            </a:r>
            <a:r>
              <a:rPr lang="ru-RU" sz="3800" dirty="0">
                <a:latin typeface="Open Sans"/>
                <a:hlinkClick r:id="rId4"/>
              </a:rPr>
              <a:t>Обратиться в ФНС России</a:t>
            </a:r>
            <a:r>
              <a:rPr lang="ru-RU" sz="3800" dirty="0">
                <a:latin typeface="Open Sans"/>
              </a:rPr>
              <a:t>».</a:t>
            </a:r>
          </a:p>
          <a:p>
            <a:r>
              <a:rPr lang="ru-RU" sz="3800" dirty="0">
                <a:latin typeface="Open Sans"/>
              </a:rPr>
              <a:t>ФНС России призывает налогоплательщиков быть внимательными и не вступать в личную переписку или телефонные разговоры с незнакомыми пользователями, а при столкновении с мошенниками - обращаться в правоохранительные органы.</a:t>
            </a:r>
          </a:p>
          <a:p>
            <a:endParaRPr lang="ru-RU" sz="3800" dirty="0"/>
          </a:p>
        </p:txBody>
      </p:sp>
    </p:spTree>
    <p:extLst>
      <p:ext uri="{BB962C8B-B14F-4D97-AF65-F5344CB8AC3E}">
        <p14:creationId xmlns:p14="http://schemas.microsoft.com/office/powerpoint/2010/main" val="19759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706090"/>
          </a:xfrm>
        </p:spPr>
        <p:txBody>
          <a:bodyPr>
            <a:normAutofit fontScale="90000"/>
          </a:bodyPr>
          <a:lstStyle/>
          <a:p>
            <a:r>
              <a:rPr lang="ru-RU" sz="3600" dirty="0">
                <a:solidFill>
                  <a:srgbClr val="FF0000"/>
                </a:solidFill>
                <a:latin typeface="Conv_PFDINTEXTCONDPRO-MEDIUM"/>
              </a:rPr>
              <a:t>Требуйте чек после покупки!</a:t>
            </a:r>
            <a:br>
              <a:rPr lang="ru-RU" sz="3600" dirty="0">
                <a:solidFill>
                  <a:srgbClr val="FF0000"/>
                </a:solidFill>
                <a:latin typeface="Conv_PFDINTEXTCONDPRO-MEDIUM"/>
              </a:rPr>
            </a:br>
            <a:endParaRPr lang="ru-RU" sz="3600" dirty="0">
              <a:solidFill>
                <a:srgbClr val="FF0000"/>
              </a:solidFill>
            </a:endParaRPr>
          </a:p>
        </p:txBody>
      </p:sp>
      <p:sp>
        <p:nvSpPr>
          <p:cNvPr id="3" name="Объект 2"/>
          <p:cNvSpPr>
            <a:spLocks noGrp="1"/>
          </p:cNvSpPr>
          <p:nvPr>
            <p:ph idx="1"/>
          </p:nvPr>
        </p:nvSpPr>
        <p:spPr>
          <a:xfrm>
            <a:off x="107504" y="764704"/>
            <a:ext cx="8856984" cy="5976664"/>
          </a:xfrm>
        </p:spPr>
        <p:txBody>
          <a:bodyPr>
            <a:normAutofit fontScale="55000" lnSpcReduction="20000"/>
          </a:bodyPr>
          <a:lstStyle/>
          <a:p>
            <a:pPr marL="0" indent="0">
              <a:buNone/>
            </a:pPr>
            <a:r>
              <a:rPr lang="ru-RU" dirty="0" smtClean="0">
                <a:solidFill>
                  <a:srgbClr val="405965"/>
                </a:solidFill>
                <a:latin typeface="Open Sans"/>
              </a:rPr>
              <a:t>	</a:t>
            </a:r>
            <a:r>
              <a:rPr lang="ru-RU" sz="3500" dirty="0">
                <a:solidFill>
                  <a:srgbClr val="1A1A1A"/>
                </a:solidFill>
                <a:latin typeface="arial"/>
              </a:rPr>
              <a:t>Документом, подтверждающим совершение покупки, служит кассовый чек, выданный покупателю, который позволяет в случае необходимости предъявить претензии и вернуть некачественный товар продавцу. Без кассового чека доказать факт приобретения товара именно у этого продавца и осуществить возврат приобретенного товара будет сложно.</a:t>
            </a:r>
          </a:p>
          <a:p>
            <a:pPr marL="0" indent="0">
              <a:buNone/>
            </a:pPr>
            <a:r>
              <a:rPr lang="ru-RU" sz="3500" dirty="0">
                <a:solidFill>
                  <a:srgbClr val="1A1A1A"/>
                </a:solidFill>
                <a:latin typeface="arial"/>
              </a:rPr>
              <a:t>	Покупатели могут проверить правильность выданного чека с помощью специального мобильного приложения «</a:t>
            </a:r>
            <a:r>
              <a:rPr lang="ru-RU" sz="3500" dirty="0">
                <a:solidFill>
                  <a:srgbClr val="1A1A1A"/>
                </a:solidFill>
                <a:latin typeface="arial"/>
                <a:hlinkClick r:id="rId2"/>
              </a:rPr>
              <a:t>Проверка чеков</a:t>
            </a:r>
            <a:r>
              <a:rPr lang="ru-RU" sz="3500" dirty="0">
                <a:solidFill>
                  <a:srgbClr val="1A1A1A"/>
                </a:solidFill>
                <a:latin typeface="arial"/>
              </a:rPr>
              <a:t>» в разделе «</a:t>
            </a:r>
            <a:r>
              <a:rPr lang="ru-RU" sz="3500" dirty="0">
                <a:solidFill>
                  <a:srgbClr val="1A1A1A"/>
                </a:solidFill>
                <a:latin typeface="arial"/>
                <a:hlinkClick r:id="rId3"/>
              </a:rPr>
              <a:t>Новый порядок применения </a:t>
            </a:r>
            <a:r>
              <a:rPr lang="ru-RU" sz="3500" dirty="0" err="1">
                <a:solidFill>
                  <a:srgbClr val="1A1A1A"/>
                </a:solidFill>
                <a:latin typeface="arial"/>
                <a:hlinkClick r:id="rId3"/>
              </a:rPr>
              <a:t>контрольно</a:t>
            </a:r>
            <a:r>
              <a:rPr lang="ru-RU" sz="3500" dirty="0">
                <a:solidFill>
                  <a:srgbClr val="1A1A1A"/>
                </a:solidFill>
                <a:latin typeface="arial"/>
                <a:hlinkClick r:id="rId3"/>
              </a:rPr>
              <a:t> – кассовой техники</a:t>
            </a:r>
            <a:r>
              <a:rPr lang="ru-RU" sz="3500" dirty="0">
                <a:solidFill>
                  <a:srgbClr val="1A1A1A"/>
                </a:solidFill>
                <a:latin typeface="arial"/>
              </a:rPr>
              <a:t>» на сайте ФНС России. Для этого достаточно отсканировать QR-код из кассового чека или ввести данные чека вручную.</a:t>
            </a:r>
          </a:p>
          <a:p>
            <a:pPr marL="0" indent="0">
              <a:buNone/>
            </a:pPr>
            <a:r>
              <a:rPr lang="ru-RU" sz="3500" dirty="0">
                <a:solidFill>
                  <a:srgbClr val="1A1A1A"/>
                </a:solidFill>
                <a:latin typeface="arial"/>
              </a:rPr>
              <a:t>	Мобильное приложение позволяет не только сканировать чеки, сохранять, проверять их достоверность, но также получать </a:t>
            </a:r>
            <a:r>
              <a:rPr lang="ru-RU" sz="3500" dirty="0" err="1">
                <a:solidFill>
                  <a:srgbClr val="1A1A1A"/>
                </a:solidFill>
                <a:latin typeface="arial"/>
              </a:rPr>
              <a:t>кэшбэк</a:t>
            </a:r>
            <a:r>
              <a:rPr lang="ru-RU" sz="3500" dirty="0">
                <a:solidFill>
                  <a:srgbClr val="1A1A1A"/>
                </a:solidFill>
                <a:latin typeface="arial"/>
              </a:rPr>
              <a:t> на свой счет в виде бонусных баллов, участвовать в акциях и розыгрышах, подавать два вида жалоб. Пользователи, авторизованные по номеру телефона, могут быстро написать жалобу, если им не выдали чек или в чеке указана не та сумма. ФНС России расширила мобильное приложение «</a:t>
            </a:r>
            <a:r>
              <a:rPr lang="ru-RU" sz="3500" dirty="0">
                <a:solidFill>
                  <a:srgbClr val="1A1A1A"/>
                </a:solidFill>
                <a:latin typeface="arial"/>
                <a:hlinkClick r:id="rId2"/>
              </a:rPr>
              <a:t>Проверка чека</a:t>
            </a:r>
            <a:r>
              <a:rPr lang="ru-RU" sz="3500" dirty="0">
                <a:solidFill>
                  <a:srgbClr val="1A1A1A"/>
                </a:solidFill>
                <a:latin typeface="arial"/>
              </a:rPr>
              <a:t>» для </a:t>
            </a:r>
            <a:r>
              <a:rPr lang="ru-RU" sz="3500" dirty="0" err="1">
                <a:solidFill>
                  <a:srgbClr val="1A1A1A"/>
                </a:solidFill>
                <a:latin typeface="arial"/>
              </a:rPr>
              <a:t>iOS</a:t>
            </a:r>
            <a:r>
              <a:rPr lang="ru-RU" sz="3500" dirty="0">
                <a:solidFill>
                  <a:srgbClr val="1A1A1A"/>
                </a:solidFill>
                <a:latin typeface="arial"/>
              </a:rPr>
              <a:t> и </a:t>
            </a:r>
            <a:r>
              <a:rPr lang="ru-RU" sz="3500" dirty="0" err="1">
                <a:solidFill>
                  <a:srgbClr val="1A1A1A"/>
                </a:solidFill>
                <a:latin typeface="arial"/>
              </a:rPr>
              <a:t>Android</a:t>
            </a:r>
            <a:r>
              <a:rPr lang="ru-RU" sz="3500" dirty="0">
                <a:solidFill>
                  <a:srgbClr val="1A1A1A"/>
                </a:solidFill>
                <a:latin typeface="arial"/>
              </a:rPr>
              <a:t>.</a:t>
            </a:r>
          </a:p>
          <a:p>
            <a:pPr marL="0" indent="0">
              <a:buNone/>
            </a:pPr>
            <a:r>
              <a:rPr lang="ru-RU" sz="3500" dirty="0">
                <a:solidFill>
                  <a:srgbClr val="1A1A1A"/>
                </a:solidFill>
                <a:latin typeface="arial"/>
              </a:rPr>
              <a:t>	По всем возникающим вопросам налогоплательщикам можно обращаться по номеру Единого контакт-центра 8800-222-22-22, а также направлять обращения в налоговый орган через личный кабинет налогоплательщика либо через сайт ФНС России посредством сервиса «</a:t>
            </a:r>
            <a:r>
              <a:rPr lang="ru-RU" sz="3500" dirty="0">
                <a:solidFill>
                  <a:srgbClr val="1A1A1A"/>
                </a:solidFill>
                <a:latin typeface="arial"/>
                <a:hlinkClick r:id="rId4"/>
              </a:rPr>
              <a:t>Обратиться в ФНС России</a:t>
            </a:r>
            <a:r>
              <a:rPr lang="ru-RU" sz="3500" dirty="0">
                <a:solidFill>
                  <a:srgbClr val="1A1A1A"/>
                </a:solidFill>
                <a:latin typeface="arial"/>
              </a:rPr>
              <a:t>».</a:t>
            </a:r>
          </a:p>
          <a:p>
            <a:endParaRPr lang="ru-RU" dirty="0"/>
          </a:p>
        </p:txBody>
      </p:sp>
    </p:spTree>
    <p:extLst>
      <p:ext uri="{BB962C8B-B14F-4D97-AF65-F5344CB8AC3E}">
        <p14:creationId xmlns:p14="http://schemas.microsoft.com/office/powerpoint/2010/main" val="209217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052736"/>
            <a:ext cx="8229600" cy="5141168"/>
          </a:xfrm>
        </p:spPr>
        <p:txBody>
          <a:bodyPr>
            <a:normAutofit fontScale="70000" lnSpcReduction="20000"/>
          </a:bodyPr>
          <a:lstStyle/>
          <a:p>
            <a:pPr marL="0" indent="0">
              <a:buNone/>
            </a:pPr>
            <a:r>
              <a:rPr lang="ru-RU" b="1" dirty="0">
                <a:solidFill>
                  <a:srgbClr val="FF0000"/>
                </a:solidFill>
                <a:latin typeface="arial"/>
              </a:rPr>
              <a:t>Проект о новом варианте передачи чека клиенту прошел первое </a:t>
            </a:r>
            <a:r>
              <a:rPr lang="ru-RU" b="1" dirty="0" smtClean="0">
                <a:solidFill>
                  <a:srgbClr val="FF0000"/>
                </a:solidFill>
                <a:latin typeface="arial"/>
              </a:rPr>
              <a:t>чтение</a:t>
            </a:r>
          </a:p>
          <a:p>
            <a:endParaRPr lang="ru-RU" dirty="0">
              <a:solidFill>
                <a:srgbClr val="1A1A1A"/>
              </a:solidFill>
              <a:latin typeface="arial"/>
            </a:endParaRPr>
          </a:p>
          <a:p>
            <a:pPr algn="just"/>
            <a:r>
              <a:rPr lang="ru-RU" dirty="0">
                <a:solidFill>
                  <a:srgbClr val="1A1A1A"/>
                </a:solidFill>
                <a:latin typeface="arial"/>
              </a:rPr>
              <a:t>Поправки предусматривают новый способ передачи чека - через </a:t>
            </a:r>
            <a:r>
              <a:rPr lang="ru-RU" dirty="0" err="1">
                <a:solidFill>
                  <a:srgbClr val="1A1A1A"/>
                </a:solidFill>
                <a:latin typeface="arial"/>
              </a:rPr>
              <a:t>информресурс</a:t>
            </a:r>
            <a:r>
              <a:rPr lang="ru-RU" dirty="0">
                <a:solidFill>
                  <a:srgbClr val="1A1A1A"/>
                </a:solidFill>
                <a:latin typeface="arial"/>
              </a:rPr>
              <a:t> ФНС "Мои чеки онлайн". Изменения помогут исключить затраты на печать чеков и их направление на электронную почту или абонентский номер покупателя. С помощью ресурса покупатель </a:t>
            </a:r>
            <a:r>
              <a:rPr lang="ru-RU" dirty="0" err="1">
                <a:solidFill>
                  <a:srgbClr val="1A1A1A"/>
                </a:solidFill>
                <a:latin typeface="arial"/>
              </a:rPr>
              <a:t>cможет</a:t>
            </a:r>
            <a:r>
              <a:rPr lang="ru-RU" dirty="0">
                <a:solidFill>
                  <a:srgbClr val="1A1A1A"/>
                </a:solidFill>
                <a:latin typeface="arial"/>
              </a:rPr>
              <a:t> получать информацию о покупках и предъявлять чеки для возврата товаров или гарантийного обслуживания.</a:t>
            </a:r>
          </a:p>
          <a:p>
            <a:pPr algn="just"/>
            <a:r>
              <a:rPr lang="ru-RU" dirty="0">
                <a:solidFill>
                  <a:srgbClr val="1A1A1A"/>
                </a:solidFill>
                <a:latin typeface="arial"/>
              </a:rPr>
              <a:t>В документе есть и иные новшества</a:t>
            </a:r>
            <a:r>
              <a:rPr lang="ru-RU" dirty="0" smtClean="0">
                <a:solidFill>
                  <a:srgbClr val="1A1A1A"/>
                </a:solidFill>
                <a:latin typeface="arial"/>
              </a:rPr>
              <a:t>.</a:t>
            </a:r>
          </a:p>
          <a:p>
            <a:pPr algn="just"/>
            <a:endParaRPr lang="ru-RU" dirty="0">
              <a:solidFill>
                <a:srgbClr val="1A1A1A"/>
              </a:solidFill>
              <a:latin typeface="arial"/>
            </a:endParaRPr>
          </a:p>
          <a:p>
            <a:pPr algn="just"/>
            <a:r>
              <a:rPr lang="ru-RU" i="1" dirty="0">
                <a:solidFill>
                  <a:srgbClr val="1A1A1A"/>
                </a:solidFill>
                <a:latin typeface="arial"/>
              </a:rPr>
              <a:t>Документ: Проект Федерального закона N 500600-8 (</a:t>
            </a:r>
            <a:r>
              <a:rPr lang="ru-RU" i="1" dirty="0">
                <a:solidFill>
                  <a:srgbClr val="1A1A1A"/>
                </a:solidFill>
                <a:latin typeface="arial"/>
                <a:hlinkClick r:id="rId2" tooltip="https://sozd.duma.gov.ru/bill/500600-8"/>
              </a:rPr>
              <a:t>https://sozd.duma.gov.ru/bill/500600-8</a:t>
            </a:r>
            <a:r>
              <a:rPr lang="ru-RU" i="1" dirty="0">
                <a:solidFill>
                  <a:srgbClr val="1A1A1A"/>
                </a:solidFill>
                <a:latin typeface="arial"/>
              </a:rPr>
              <a:t>)</a:t>
            </a:r>
            <a:endParaRPr lang="ru-RU" dirty="0">
              <a:solidFill>
                <a:srgbClr val="1A1A1A"/>
              </a:solidFill>
              <a:latin typeface="arial"/>
            </a:endParaRPr>
          </a:p>
          <a:p>
            <a:r>
              <a:rPr lang="ru-RU" dirty="0"/>
              <a:t/>
            </a:r>
            <a:br>
              <a:rPr lang="ru-RU" dirty="0"/>
            </a:br>
            <a:endParaRPr lang="ru-RU" dirty="0"/>
          </a:p>
        </p:txBody>
      </p:sp>
    </p:spTree>
    <p:extLst>
      <p:ext uri="{BB962C8B-B14F-4D97-AF65-F5344CB8AC3E}">
        <p14:creationId xmlns:p14="http://schemas.microsoft.com/office/powerpoint/2010/main" val="268303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9275"/>
            <a:ext cx="8229600" cy="936104"/>
          </a:xfrm>
        </p:spPr>
        <p:txBody>
          <a:bodyPr/>
          <a:lstStyle/>
          <a:p>
            <a:r>
              <a:rPr lang="ru-RU" b="1" dirty="0" smtClean="0">
                <a:solidFill>
                  <a:srgbClr val="FF0000"/>
                </a:solidFill>
              </a:rPr>
              <a:t>Планы на 2025</a:t>
            </a:r>
            <a:endParaRPr lang="ru-RU" b="1" dirty="0">
              <a:solidFill>
                <a:srgbClr val="FF0000"/>
              </a:solidFill>
            </a:endParaRPr>
          </a:p>
        </p:txBody>
      </p:sp>
      <p:sp>
        <p:nvSpPr>
          <p:cNvPr id="3" name="Объект 2"/>
          <p:cNvSpPr>
            <a:spLocks noGrp="1"/>
          </p:cNvSpPr>
          <p:nvPr>
            <p:ph idx="1"/>
          </p:nvPr>
        </p:nvSpPr>
        <p:spPr>
          <a:xfrm>
            <a:off x="0" y="980728"/>
            <a:ext cx="9144000" cy="5688632"/>
          </a:xfrm>
        </p:spPr>
        <p:txBody>
          <a:bodyPr>
            <a:normAutofit fontScale="25000" lnSpcReduction="20000"/>
          </a:bodyPr>
          <a:lstStyle/>
          <a:p>
            <a:pPr marL="0" lvl="0" indent="0">
              <a:lnSpc>
                <a:spcPct val="120000"/>
              </a:lnSpc>
              <a:buNone/>
            </a:pPr>
            <a:r>
              <a:rPr lang="ru-RU" sz="8000" dirty="0">
                <a:solidFill>
                  <a:srgbClr val="1A1A1A"/>
                </a:solidFill>
                <a:latin typeface="YS Text"/>
              </a:rPr>
              <a:t>Новые поправки, озвученные президентом 29 февраля в ходе послания Федеральному собранию, вступят в силу с 1 января 2025 года</a:t>
            </a:r>
            <a:r>
              <a:rPr lang="ru-RU" sz="8000" dirty="0" smtClean="0">
                <a:solidFill>
                  <a:srgbClr val="1A1A1A"/>
                </a:solidFill>
                <a:latin typeface="YS Text"/>
              </a:rPr>
              <a:t>:</a:t>
            </a:r>
          </a:p>
          <a:p>
            <a:pPr marL="0" lvl="0" indent="0">
              <a:lnSpc>
                <a:spcPct val="120000"/>
              </a:lnSpc>
              <a:buNone/>
            </a:pPr>
            <a:endParaRPr lang="ru-RU" sz="8000" dirty="0">
              <a:solidFill>
                <a:srgbClr val="1A1A1A"/>
              </a:solidFill>
              <a:latin typeface="YS Text"/>
            </a:endParaRPr>
          </a:p>
          <a:p>
            <a:pPr marL="0" indent="0">
              <a:lnSpc>
                <a:spcPct val="120000"/>
              </a:lnSpc>
              <a:buNone/>
            </a:pPr>
            <a:r>
              <a:rPr lang="ru-RU" sz="8000" dirty="0">
                <a:solidFill>
                  <a:srgbClr val="FF0000"/>
                </a:solidFill>
                <a:latin typeface="YS Text"/>
              </a:rPr>
              <a:t>Налог на доходы физлиц хотят повысить до 20%, </a:t>
            </a:r>
            <a:r>
              <a:rPr lang="ru-RU" sz="8000" dirty="0" smtClean="0">
                <a:solidFill>
                  <a:srgbClr val="1A1A1A"/>
                </a:solidFill>
                <a:latin typeface="YS Text"/>
              </a:rPr>
              <a:t>а </a:t>
            </a:r>
            <a:r>
              <a:rPr lang="ru-RU" sz="8000" dirty="0">
                <a:solidFill>
                  <a:srgbClr val="1A1A1A"/>
                </a:solidFill>
                <a:latin typeface="YS Text"/>
              </a:rPr>
              <a:t>на прибыль — до 25%.</a:t>
            </a:r>
            <a:br>
              <a:rPr lang="ru-RU" sz="8000" dirty="0">
                <a:solidFill>
                  <a:srgbClr val="1A1A1A"/>
                </a:solidFill>
                <a:latin typeface="YS Text"/>
              </a:rPr>
            </a:br>
            <a:r>
              <a:rPr lang="ru-RU" sz="8000" dirty="0">
                <a:solidFill>
                  <a:srgbClr val="1A1A1A"/>
                </a:solidFill>
                <a:latin typeface="YS Text"/>
              </a:rPr>
              <a:t/>
            </a:r>
            <a:br>
              <a:rPr lang="ru-RU" sz="8000" dirty="0">
                <a:solidFill>
                  <a:srgbClr val="1A1A1A"/>
                </a:solidFill>
                <a:latin typeface="YS Text"/>
              </a:rPr>
            </a:br>
            <a:r>
              <a:rPr lang="ru-RU" sz="8000" dirty="0">
                <a:solidFill>
                  <a:srgbClr val="1A1A1A"/>
                </a:solidFill>
                <a:latin typeface="YS Text"/>
              </a:rPr>
              <a:t>— Для россиян с доходом более 1 млн рублей в год НДФЛ хотят повысить с 13 до 15%. При доходах более 5 млн в год — с 15 до 20%;</a:t>
            </a:r>
            <a:br>
              <a:rPr lang="ru-RU" sz="8000" dirty="0">
                <a:solidFill>
                  <a:srgbClr val="1A1A1A"/>
                </a:solidFill>
                <a:latin typeface="YS Text"/>
              </a:rPr>
            </a:br>
            <a:r>
              <a:rPr lang="ru-RU" sz="8000" dirty="0" smtClean="0">
                <a:solidFill>
                  <a:srgbClr val="1A1A1A"/>
                </a:solidFill>
                <a:latin typeface="YS Text"/>
              </a:rPr>
              <a:t>— </a:t>
            </a:r>
            <a:r>
              <a:rPr lang="ru-RU" sz="8000" dirty="0">
                <a:solidFill>
                  <a:srgbClr val="1A1A1A"/>
                </a:solidFill>
                <a:latin typeface="YS Text"/>
              </a:rPr>
              <a:t>Повышенная ставка будет взиматься с суммы за пределами порога в </a:t>
            </a:r>
            <a:r>
              <a:rPr lang="ru-RU" sz="8000" dirty="0" smtClean="0">
                <a:solidFill>
                  <a:srgbClr val="1A1A1A"/>
                </a:solidFill>
                <a:latin typeface="YS Text"/>
              </a:rPr>
              <a:t>(1 </a:t>
            </a:r>
            <a:r>
              <a:rPr lang="ru-RU" sz="8000" dirty="0">
                <a:solidFill>
                  <a:srgbClr val="1A1A1A"/>
                </a:solidFill>
                <a:latin typeface="YS Text"/>
              </a:rPr>
              <a:t>83 000 </a:t>
            </a:r>
            <a:r>
              <a:rPr lang="ru-RU" sz="8000" dirty="0" smtClean="0">
                <a:solidFill>
                  <a:srgbClr val="1A1A1A"/>
                </a:solidFill>
                <a:latin typeface="YS Text"/>
              </a:rPr>
              <a:t>рублей в месяц) </a:t>
            </a:r>
            <a:r>
              <a:rPr lang="ru-RU" sz="8000" dirty="0">
                <a:solidFill>
                  <a:srgbClr val="1A1A1A"/>
                </a:solidFill>
                <a:latin typeface="YS Text"/>
              </a:rPr>
              <a:t>и 5 млн;</a:t>
            </a:r>
            <a:br>
              <a:rPr lang="ru-RU" sz="8000" dirty="0">
                <a:solidFill>
                  <a:srgbClr val="1A1A1A"/>
                </a:solidFill>
                <a:latin typeface="YS Text"/>
              </a:rPr>
            </a:br>
            <a:r>
              <a:rPr lang="ru-RU" sz="8000" dirty="0" smtClean="0">
                <a:solidFill>
                  <a:srgbClr val="1A1A1A"/>
                </a:solidFill>
                <a:latin typeface="YS Text"/>
              </a:rPr>
              <a:t>Повышение </a:t>
            </a:r>
            <a:r>
              <a:rPr lang="ru-RU" sz="8000" dirty="0">
                <a:solidFill>
                  <a:srgbClr val="1A1A1A"/>
                </a:solidFill>
                <a:latin typeface="YS Text"/>
              </a:rPr>
              <a:t>налогов даст бюджету 2,4 трлн рублей и затронет 20 млн россиян.</a:t>
            </a:r>
            <a:br>
              <a:rPr lang="ru-RU" sz="8000" dirty="0">
                <a:solidFill>
                  <a:srgbClr val="1A1A1A"/>
                </a:solidFill>
                <a:latin typeface="YS Text"/>
              </a:rPr>
            </a:br>
            <a:r>
              <a:rPr lang="ru-RU" sz="8000" dirty="0">
                <a:solidFill>
                  <a:srgbClr val="1A1A1A"/>
                </a:solidFill>
                <a:latin typeface="YS Text"/>
              </a:rPr>
              <a:t/>
            </a:r>
            <a:br>
              <a:rPr lang="ru-RU" sz="8000" dirty="0">
                <a:solidFill>
                  <a:srgbClr val="1A1A1A"/>
                </a:solidFill>
                <a:latin typeface="YS Text"/>
              </a:rPr>
            </a:br>
            <a:r>
              <a:rPr lang="ru-RU" sz="8000" dirty="0">
                <a:solidFill>
                  <a:srgbClr val="FF0000"/>
                </a:solidFill>
                <a:latin typeface="YS Text"/>
              </a:rPr>
              <a:t>В два раза увеличатся стандартные налоговые вычеты на детей. </a:t>
            </a:r>
          </a:p>
          <a:p>
            <a:pPr marL="0" indent="0">
              <a:lnSpc>
                <a:spcPct val="120000"/>
              </a:lnSpc>
              <a:buNone/>
            </a:pPr>
            <a:r>
              <a:rPr lang="ru-RU" sz="8000" dirty="0">
                <a:solidFill>
                  <a:srgbClr val="1A1A1A"/>
                </a:solidFill>
                <a:latin typeface="YS Text"/>
              </a:rPr>
              <a:t>Так, суммы вырастут до 2800 рублей в месяц на второго ребенка и до 6000 рублей – на третьего и каждого последующего. </a:t>
            </a:r>
            <a:endParaRPr lang="ru-RU" sz="8000" dirty="0" smtClean="0">
              <a:solidFill>
                <a:srgbClr val="1A1A1A"/>
              </a:solidFill>
              <a:latin typeface="YS Text"/>
            </a:endParaRPr>
          </a:p>
          <a:p>
            <a:pPr marL="0" indent="0">
              <a:lnSpc>
                <a:spcPct val="120000"/>
              </a:lnSpc>
              <a:buNone/>
            </a:pPr>
            <a:r>
              <a:rPr lang="ru-RU" sz="8000" dirty="0" smtClean="0">
                <a:solidFill>
                  <a:srgbClr val="1A1A1A"/>
                </a:solidFill>
                <a:latin typeface="YS Text"/>
              </a:rPr>
              <a:t>Также </a:t>
            </a:r>
            <a:r>
              <a:rPr lang="ru-RU" sz="8000" dirty="0">
                <a:solidFill>
                  <a:srgbClr val="1A1A1A"/>
                </a:solidFill>
                <a:latin typeface="YS Text"/>
              </a:rPr>
              <a:t>глава государства поручил увеличить сумму, на которую распространяется вычет, с 350 до 450 тысяч рублей. </a:t>
            </a:r>
          </a:p>
          <a:p>
            <a:pPr marL="0" indent="0">
              <a:buNone/>
            </a:pPr>
            <a:endParaRPr lang="ru-RU" sz="8000" dirty="0">
              <a:solidFill>
                <a:srgbClr val="1A1A1A"/>
              </a:solidFill>
              <a:latin typeface="YS Text"/>
            </a:endParaRPr>
          </a:p>
          <a:p>
            <a:pPr marL="0" indent="0">
              <a:buNone/>
            </a:pPr>
            <a:endParaRPr lang="ru-RU" sz="8000" dirty="0"/>
          </a:p>
        </p:txBody>
      </p:sp>
    </p:spTree>
    <p:extLst>
      <p:ext uri="{BB962C8B-B14F-4D97-AF65-F5344CB8AC3E}">
        <p14:creationId xmlns:p14="http://schemas.microsoft.com/office/powerpoint/2010/main" val="455509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994122"/>
          </a:xfrm>
        </p:spPr>
        <p:txBody>
          <a:bodyPr>
            <a:noAutofit/>
          </a:bodyPr>
          <a:lstStyle/>
          <a:p>
            <a:r>
              <a:rPr lang="ru-RU" sz="3200" b="1" dirty="0">
                <a:solidFill>
                  <a:srgbClr val="FF0000"/>
                </a:solidFill>
                <a:latin typeface="inherit"/>
              </a:rPr>
              <a:t>В Волгограде подвели главные налоговые итоги 2023 года</a:t>
            </a:r>
            <a:r>
              <a:rPr lang="ru-RU" sz="3200" b="1" dirty="0">
                <a:solidFill>
                  <a:srgbClr val="FF0000"/>
                </a:solidFill>
                <a:latin typeface="-apple-system"/>
              </a:rPr>
              <a:t/>
            </a:r>
            <a:br>
              <a:rPr lang="ru-RU" sz="3200" b="1" dirty="0">
                <a:solidFill>
                  <a:srgbClr val="FF0000"/>
                </a:solidFill>
                <a:latin typeface="-apple-system"/>
              </a:rPr>
            </a:br>
            <a:endParaRPr lang="ru-RU" sz="3200" dirty="0">
              <a:solidFill>
                <a:srgbClr val="FF0000"/>
              </a:solidFill>
            </a:endParaRPr>
          </a:p>
        </p:txBody>
      </p:sp>
      <p:sp>
        <p:nvSpPr>
          <p:cNvPr id="3" name="Объект 2"/>
          <p:cNvSpPr>
            <a:spLocks noGrp="1"/>
          </p:cNvSpPr>
          <p:nvPr>
            <p:ph idx="1"/>
          </p:nvPr>
        </p:nvSpPr>
        <p:spPr>
          <a:xfrm>
            <a:off x="251520" y="1484785"/>
            <a:ext cx="8712968" cy="5373216"/>
          </a:xfrm>
        </p:spPr>
        <p:txBody>
          <a:bodyPr>
            <a:normAutofit fontScale="85000" lnSpcReduction="20000"/>
          </a:bodyPr>
          <a:lstStyle/>
          <a:p>
            <a:pPr marL="0" indent="0" fontAlgn="base">
              <a:buNone/>
            </a:pPr>
            <a:r>
              <a:rPr lang="ru-RU" dirty="0" smtClean="0">
                <a:latin typeface="-apple-system"/>
              </a:rPr>
              <a:t>Основные </a:t>
            </a:r>
            <a:r>
              <a:rPr lang="ru-RU" dirty="0">
                <a:latin typeface="-apple-system"/>
              </a:rPr>
              <a:t>данные по сбору налогов </a:t>
            </a:r>
            <a:r>
              <a:rPr lang="ru-RU" dirty="0" smtClean="0">
                <a:latin typeface="-apple-system"/>
              </a:rPr>
              <a:t>опубликовало </a:t>
            </a:r>
            <a:r>
              <a:rPr lang="ru-RU" dirty="0">
                <a:latin typeface="-apple-system"/>
              </a:rPr>
              <a:t>управлением ФНС России по Волгоградской области</a:t>
            </a:r>
            <a:r>
              <a:rPr lang="ru-RU" dirty="0" smtClean="0">
                <a:latin typeface="-apple-system"/>
              </a:rPr>
              <a:t>.</a:t>
            </a:r>
          </a:p>
          <a:p>
            <a:pPr marL="0" indent="0" fontAlgn="base">
              <a:buNone/>
            </a:pPr>
            <a:endParaRPr lang="ru-RU" dirty="0" smtClean="0">
              <a:latin typeface="-apple-system"/>
            </a:endParaRPr>
          </a:p>
          <a:p>
            <a:pPr marL="0" indent="0" fontAlgn="base">
              <a:buNone/>
            </a:pPr>
            <a:r>
              <a:rPr lang="ru-RU" dirty="0" smtClean="0">
                <a:latin typeface="-apple-system"/>
              </a:rPr>
              <a:t>Основным </a:t>
            </a:r>
            <a:r>
              <a:rPr lang="ru-RU" dirty="0">
                <a:latin typeface="-apple-system"/>
              </a:rPr>
              <a:t>источником поступлений в бюджет региона стали </a:t>
            </a:r>
            <a:r>
              <a:rPr lang="ru-RU" dirty="0">
                <a:solidFill>
                  <a:srgbClr val="FF0000"/>
                </a:solidFill>
                <a:latin typeface="-apple-system"/>
              </a:rPr>
              <a:t>налоги на доходы физических </a:t>
            </a:r>
            <a:r>
              <a:rPr lang="ru-RU" dirty="0" smtClean="0">
                <a:solidFill>
                  <a:srgbClr val="FF0000"/>
                </a:solidFill>
                <a:latin typeface="-apple-system"/>
              </a:rPr>
              <a:t>лиц. </a:t>
            </a:r>
            <a:r>
              <a:rPr lang="ru-RU" dirty="0" smtClean="0">
                <a:latin typeface="-apple-system"/>
              </a:rPr>
              <a:t>Больше </a:t>
            </a:r>
            <a:r>
              <a:rPr lang="ru-RU" dirty="0">
                <a:latin typeface="-apple-system"/>
              </a:rPr>
              <a:t>по сравнению с 2022 годом на 1,2 млрд рублей или на 106,3</a:t>
            </a:r>
            <a:r>
              <a:rPr lang="ru-RU" dirty="0" smtClean="0">
                <a:latin typeface="-apple-system"/>
              </a:rPr>
              <a:t>%.</a:t>
            </a:r>
          </a:p>
          <a:p>
            <a:pPr marL="0" indent="0" fontAlgn="base">
              <a:buNone/>
            </a:pPr>
            <a:r>
              <a:rPr lang="ru-RU" dirty="0" smtClean="0">
                <a:latin typeface="-apple-system"/>
              </a:rPr>
              <a:t>Бюджетные </a:t>
            </a:r>
            <a:r>
              <a:rPr lang="ru-RU" dirty="0">
                <a:latin typeface="-apple-system"/>
              </a:rPr>
              <a:t>назначения по администрируемым управлением доходам консолидированного бюджета Волгоградской области, принятые на 2023 год, исполнены на 100,8% с перевыполнением на 1,1 млрд рублей, – уточняют в УФНС России по </a:t>
            </a:r>
            <a:r>
              <a:rPr lang="ru-RU" dirty="0" smtClean="0">
                <a:latin typeface="-apple-system"/>
              </a:rPr>
              <a:t>региону.</a:t>
            </a:r>
            <a:r>
              <a:rPr lang="ru-RU" dirty="0">
                <a:latin typeface="inherit"/>
              </a:rPr>
              <a:t/>
            </a:r>
            <a:br>
              <a:rPr lang="ru-RU" dirty="0">
                <a:latin typeface="inherit"/>
              </a:rPr>
            </a:br>
            <a:endParaRPr lang="ru-RU" dirty="0"/>
          </a:p>
        </p:txBody>
      </p:sp>
    </p:spTree>
    <p:extLst>
      <p:ext uri="{BB962C8B-B14F-4D97-AF65-F5344CB8AC3E}">
        <p14:creationId xmlns:p14="http://schemas.microsoft.com/office/powerpoint/2010/main" val="288349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FF0000"/>
                </a:solidFill>
                <a:latin typeface="YS Text"/>
              </a:rPr>
              <a:t>Налог на бездетность предложили вернуть в России</a:t>
            </a:r>
            <a:r>
              <a:rPr lang="ru-RU" sz="3600" dirty="0">
                <a:solidFill>
                  <a:srgbClr val="FF0000"/>
                </a:solidFill>
                <a:latin typeface="YS Text"/>
              </a:rPr>
              <a:t> </a:t>
            </a:r>
            <a:r>
              <a:rPr lang="ru-RU" sz="3600" dirty="0">
                <a:solidFill>
                  <a:srgbClr val="FF0000"/>
                </a:solidFill>
              </a:rPr>
              <a:t/>
            </a:r>
            <a:br>
              <a:rPr lang="ru-RU" sz="3600" dirty="0">
                <a:solidFill>
                  <a:srgbClr val="FF0000"/>
                </a:solidFill>
              </a:rPr>
            </a:br>
            <a:endParaRPr lang="ru-RU" sz="3600" dirty="0">
              <a:solidFill>
                <a:srgbClr val="FF0000"/>
              </a:solidFill>
            </a:endParaRPr>
          </a:p>
        </p:txBody>
      </p:sp>
      <p:sp>
        <p:nvSpPr>
          <p:cNvPr id="3" name="Объект 2"/>
          <p:cNvSpPr>
            <a:spLocks noGrp="1"/>
          </p:cNvSpPr>
          <p:nvPr>
            <p:ph idx="1"/>
          </p:nvPr>
        </p:nvSpPr>
        <p:spPr>
          <a:xfrm>
            <a:off x="457200" y="1600200"/>
            <a:ext cx="8579296" cy="4525963"/>
          </a:xfrm>
        </p:spPr>
        <p:txBody>
          <a:bodyPr>
            <a:normAutofit fontScale="92500" lnSpcReduction="20000"/>
          </a:bodyPr>
          <a:lstStyle/>
          <a:p>
            <a:pPr marL="0" indent="0">
              <a:buNone/>
            </a:pPr>
            <a:r>
              <a:rPr lang="ru-RU" dirty="0" smtClean="0">
                <a:solidFill>
                  <a:srgbClr val="1A1A1A"/>
                </a:solidFill>
                <a:latin typeface="YS Text"/>
              </a:rPr>
              <a:t>Это </a:t>
            </a:r>
            <a:r>
              <a:rPr lang="ru-RU" dirty="0">
                <a:solidFill>
                  <a:srgbClr val="1A1A1A"/>
                </a:solidFill>
                <a:latin typeface="YS Text"/>
              </a:rPr>
              <a:t>поможет бороться с «субкультурой </a:t>
            </a:r>
            <a:r>
              <a:rPr lang="ru-RU" dirty="0" err="1">
                <a:solidFill>
                  <a:srgbClr val="1A1A1A"/>
                </a:solidFill>
                <a:latin typeface="YS Text"/>
              </a:rPr>
              <a:t>чайлдфри</a:t>
            </a:r>
            <a:r>
              <a:rPr lang="ru-RU" dirty="0">
                <a:solidFill>
                  <a:srgbClr val="1A1A1A"/>
                </a:solidFill>
                <a:latin typeface="YS Text"/>
              </a:rPr>
              <a:t>» и увеличить рождаемость, — заявил декан факультета экстремальной психологии МГППУ Дмитрий </a:t>
            </a:r>
            <a:r>
              <a:rPr lang="ru-RU" dirty="0" err="1">
                <a:solidFill>
                  <a:srgbClr val="1A1A1A"/>
                </a:solidFill>
                <a:latin typeface="YS Text"/>
              </a:rPr>
              <a:t>Деулин</a:t>
            </a:r>
            <a:r>
              <a:rPr lang="ru-RU" dirty="0">
                <a:solidFill>
                  <a:srgbClr val="1A1A1A"/>
                </a:solidFill>
                <a:latin typeface="YS Text"/>
              </a:rPr>
              <a:t>.</a:t>
            </a:r>
            <a:r>
              <a:rPr lang="ru-RU" dirty="0"/>
              <a:t/>
            </a:r>
            <a:br>
              <a:rPr lang="ru-RU" dirty="0"/>
            </a:br>
            <a:r>
              <a:rPr lang="ru-RU" dirty="0"/>
              <a:t/>
            </a:r>
            <a:br>
              <a:rPr lang="ru-RU" dirty="0"/>
            </a:br>
            <a:r>
              <a:rPr lang="ru-RU" dirty="0">
                <a:solidFill>
                  <a:srgbClr val="1A1A1A"/>
                </a:solidFill>
                <a:latin typeface="YS Text"/>
              </a:rPr>
              <a:t>По его словам, данная субкультура представляет огромную опасность для общества. Он предложил «объяснять молодёжи ценность семейных отношений» и «воздействовать на организации и граждан, которые пропагандируют бездетность».</a:t>
            </a:r>
            <a:endParaRPr lang="ru-RU" dirty="0"/>
          </a:p>
        </p:txBody>
      </p:sp>
    </p:spTree>
    <p:extLst>
      <p:ext uri="{BB962C8B-B14F-4D97-AF65-F5344CB8AC3E}">
        <p14:creationId xmlns:p14="http://schemas.microsoft.com/office/powerpoint/2010/main" val="187717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47500" lnSpcReduction="20000"/>
          </a:bodyPr>
          <a:lstStyle/>
          <a:p>
            <a:pPr marL="0" indent="0">
              <a:buNone/>
            </a:pPr>
            <a:endParaRPr lang="ru-RU" sz="3500" dirty="0" smtClean="0"/>
          </a:p>
          <a:p>
            <a:pPr marL="0" indent="0" algn="ctr">
              <a:buNone/>
            </a:pPr>
            <a:r>
              <a:rPr lang="ru-RU" sz="5000" b="1" dirty="0" smtClean="0">
                <a:solidFill>
                  <a:srgbClr val="FF0000"/>
                </a:solidFill>
              </a:rPr>
              <a:t>У </a:t>
            </a:r>
            <a:r>
              <a:rPr lang="ru-RU" sz="5000" b="1" dirty="0" err="1" smtClean="0">
                <a:solidFill>
                  <a:srgbClr val="FF0000"/>
                </a:solidFill>
              </a:rPr>
              <a:t>соцвычетов</a:t>
            </a:r>
            <a:r>
              <a:rPr lang="ru-RU" sz="5000" b="1" dirty="0" smtClean="0">
                <a:solidFill>
                  <a:srgbClr val="FF0000"/>
                </a:solidFill>
              </a:rPr>
              <a:t> новый лимит</a:t>
            </a:r>
          </a:p>
          <a:p>
            <a:pPr marL="0" indent="0" algn="ctr">
              <a:buNone/>
            </a:pPr>
            <a:endParaRPr lang="ru-RU" sz="5000" b="1" dirty="0" smtClean="0">
              <a:solidFill>
                <a:srgbClr val="FF0000"/>
              </a:solidFill>
            </a:endParaRPr>
          </a:p>
          <a:p>
            <a:pPr marL="0" indent="0">
              <a:buNone/>
            </a:pPr>
            <a:r>
              <a:rPr lang="ru-RU" sz="3500" dirty="0" smtClean="0"/>
              <a:t>                                                    </a:t>
            </a:r>
            <a:r>
              <a:rPr lang="ru-RU" sz="3500" dirty="0" smtClean="0">
                <a:solidFill>
                  <a:srgbClr val="FF0000"/>
                </a:solidFill>
              </a:rPr>
              <a:t>Общий лимит </a:t>
            </a:r>
            <a:r>
              <a:rPr lang="ru-RU" sz="3500" dirty="0" smtClean="0"/>
              <a:t>имеют </a:t>
            </a:r>
            <a:r>
              <a:rPr lang="ru-RU" sz="3500" dirty="0" err="1" smtClean="0"/>
              <a:t>соцвычеты</a:t>
            </a:r>
            <a:r>
              <a:rPr lang="ru-RU" sz="3500" dirty="0" smtClean="0"/>
              <a:t> (п. 2 ст. 219 НК РФ)</a:t>
            </a:r>
          </a:p>
          <a:p>
            <a:pPr marL="0" indent="0">
              <a:buNone/>
            </a:pPr>
            <a:r>
              <a:rPr lang="ru-RU" sz="3500" dirty="0" smtClean="0"/>
              <a:t>• на лечение и покупку лекарств (</a:t>
            </a:r>
            <a:r>
              <a:rPr lang="ru-RU" sz="3500" dirty="0" smtClean="0">
                <a:solidFill>
                  <a:srgbClr val="FF0000"/>
                </a:solidFill>
              </a:rPr>
              <a:t>кроме дорогостоящего лечения</a:t>
            </a:r>
            <a:r>
              <a:rPr lang="ru-RU" sz="3500" dirty="0" smtClean="0"/>
              <a:t>);</a:t>
            </a:r>
          </a:p>
          <a:p>
            <a:pPr marL="0" indent="0">
              <a:buNone/>
            </a:pPr>
            <a:r>
              <a:rPr lang="ru-RU" sz="3500" dirty="0" smtClean="0"/>
              <a:t>• на обучение (кроме обучения детей);</a:t>
            </a:r>
          </a:p>
          <a:p>
            <a:pPr marL="0" indent="0">
              <a:buNone/>
            </a:pPr>
            <a:r>
              <a:rPr lang="ru-RU" sz="3500" dirty="0" smtClean="0"/>
              <a:t>• на оплату абонементов в спортклуб;</a:t>
            </a:r>
          </a:p>
          <a:p>
            <a:pPr marL="0" indent="0">
              <a:buNone/>
            </a:pPr>
            <a:r>
              <a:rPr lang="ru-RU" sz="3500" dirty="0" smtClean="0"/>
              <a:t>• на оплату прохождения независимой оценки своей квалификации;</a:t>
            </a:r>
          </a:p>
          <a:p>
            <a:pPr marL="0" indent="0">
              <a:buNone/>
            </a:pPr>
            <a:r>
              <a:rPr lang="ru-RU" sz="3500" dirty="0" smtClean="0"/>
              <a:t>• на оплату страхования и пенсионных взносов.</a:t>
            </a:r>
          </a:p>
          <a:p>
            <a:pPr marL="0" indent="0">
              <a:buNone/>
            </a:pPr>
            <a:endParaRPr lang="ru-RU" sz="3500" dirty="0" smtClean="0"/>
          </a:p>
          <a:p>
            <a:pPr marL="0" indent="0">
              <a:buNone/>
            </a:pPr>
            <a:r>
              <a:rPr lang="ru-RU" sz="3500" dirty="0" smtClean="0"/>
              <a:t>С 01.01.2024 этот лимит увеличивают на четверть – со 120 тысяч рублей до 150 тысяч рублей. </a:t>
            </a:r>
          </a:p>
          <a:p>
            <a:pPr marL="0" indent="0">
              <a:buNone/>
            </a:pPr>
            <a:r>
              <a:rPr lang="ru-RU" sz="3500" dirty="0" smtClean="0"/>
              <a:t>Новые значения начнут применяться к доходам, полученным начиная с 2024 г. То есть, заявляя в 2024 г. социальный вычет за прошлые периоды, ориентироваться надо на лимит 120 000 руб. и на то, что на руки вернут не больше 15 600 руб. (19 500 </a:t>
            </a:r>
            <a:r>
              <a:rPr lang="ru-RU" sz="3500" dirty="0" err="1" smtClean="0"/>
              <a:t>руб</a:t>
            </a:r>
            <a:r>
              <a:rPr lang="ru-RU" sz="3500" dirty="0" smtClean="0"/>
              <a:t> – за 2024 г)</a:t>
            </a:r>
          </a:p>
          <a:p>
            <a:pPr marL="0" indent="0">
              <a:buNone/>
            </a:pPr>
            <a:endParaRPr lang="ru-RU" sz="3500" dirty="0" smtClean="0"/>
          </a:p>
          <a:p>
            <a:pPr marL="0" indent="0">
              <a:buNone/>
            </a:pPr>
            <a:r>
              <a:rPr lang="ru-RU" sz="3500" dirty="0" smtClean="0"/>
              <a:t>Законодатели не планируют на этом останавливаться и даже обсуждали возможность увеличить совокупный годовой лимит социальных НДФЛ-вычетов до 360 000 руб. Вернуть на руки в таком случае можно было бы 46 000 руб. Правда, проект был отклонен сразу после первого слушания &lt;</a:t>
            </a:r>
            <a:r>
              <a:rPr lang="ru-RU" sz="3500" dirty="0" smtClean="0">
                <a:solidFill>
                  <a:srgbClr val="FF0000"/>
                </a:solidFill>
              </a:rPr>
              <a:t>проект </a:t>
            </a:r>
            <a:r>
              <a:rPr lang="ru-RU" sz="3500" dirty="0" smtClean="0"/>
              <a:t>Закона </a:t>
            </a:r>
            <a:r>
              <a:rPr lang="en-US" sz="3500" dirty="0" smtClean="0"/>
              <a:t>N 448506-8</a:t>
            </a:r>
            <a:r>
              <a:rPr lang="ru-RU" sz="3500" dirty="0" smtClean="0"/>
              <a:t>&gt;.</a:t>
            </a:r>
          </a:p>
          <a:p>
            <a:pPr marL="0" indent="0">
              <a:buNone/>
            </a:pPr>
            <a:endParaRPr lang="ru-RU" sz="3500" dirty="0" smtClean="0"/>
          </a:p>
          <a:p>
            <a:pPr marL="0" lvl="0" indent="0">
              <a:buNone/>
            </a:pPr>
            <a:r>
              <a:rPr lang="ru-RU" sz="3500" dirty="0" err="1">
                <a:solidFill>
                  <a:prstClr val="black"/>
                </a:solidFill>
              </a:rPr>
              <a:t>Соцвычет</a:t>
            </a:r>
            <a:r>
              <a:rPr lang="ru-RU" sz="3500" dirty="0">
                <a:solidFill>
                  <a:prstClr val="black"/>
                </a:solidFill>
              </a:rPr>
              <a:t> по новым лимитам можно будет получить:</a:t>
            </a:r>
          </a:p>
          <a:p>
            <a:pPr marL="0" lvl="0" indent="0">
              <a:buNone/>
            </a:pPr>
            <a:r>
              <a:rPr lang="ru-RU" sz="3500" dirty="0">
                <a:solidFill>
                  <a:prstClr val="black"/>
                </a:solidFill>
              </a:rPr>
              <a:t>• при получении у работодателя - с 1 января 2024 г. </a:t>
            </a:r>
            <a:r>
              <a:rPr lang="ru-RU" sz="3500" dirty="0" smtClean="0">
                <a:solidFill>
                  <a:prstClr val="black"/>
                </a:solidFill>
              </a:rPr>
              <a:t>(следует обратиться </a:t>
            </a:r>
            <a:r>
              <a:rPr lang="ru-RU" sz="3500" dirty="0">
                <a:solidFill>
                  <a:prstClr val="black"/>
                </a:solidFill>
              </a:rPr>
              <a:t>в 2024 году в налоговый орган с заявлением на получение вычета у работодателя. После чего инспекция направит соответствующее уведомление налоговому агенту. Из зарплаты не будут удерживать НДФЛ, пока налогоплательщик не получит всю сумму </a:t>
            </a:r>
            <a:r>
              <a:rPr lang="ru-RU" sz="3500" dirty="0" smtClean="0">
                <a:solidFill>
                  <a:prstClr val="black"/>
                </a:solidFill>
              </a:rPr>
              <a:t>вычета);</a:t>
            </a:r>
            <a:endParaRPr lang="ru-RU" sz="3500" dirty="0">
              <a:solidFill>
                <a:prstClr val="black"/>
              </a:solidFill>
            </a:endParaRPr>
          </a:p>
          <a:p>
            <a:pPr marL="0" lvl="0" indent="0">
              <a:buNone/>
            </a:pPr>
            <a:r>
              <a:rPr lang="ru-RU" sz="3500" dirty="0">
                <a:solidFill>
                  <a:prstClr val="black"/>
                </a:solidFill>
              </a:rPr>
              <a:t>• при получении в ИФНС (при подаче декларации 3-НДФЛ в налоговую) - с 1 января 2025 г.</a:t>
            </a:r>
          </a:p>
          <a:p>
            <a:pPr marL="0" indent="0">
              <a:buNone/>
            </a:pPr>
            <a:endParaRPr lang="ru-RU" dirty="0"/>
          </a:p>
        </p:txBody>
      </p:sp>
    </p:spTree>
    <p:extLst>
      <p:ext uri="{BB962C8B-B14F-4D97-AF65-F5344CB8AC3E}">
        <p14:creationId xmlns:p14="http://schemas.microsoft.com/office/powerpoint/2010/main" val="296504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down)">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down)">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down)">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wipe(down)">
                                      <p:cBhvr>
                                        <p:cTn id="57" dur="500"/>
                                        <p:tgtEl>
                                          <p:spTgt spid="3">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6" end="16"/>
                                            </p:txEl>
                                          </p:spTgt>
                                        </p:tgtEl>
                                        <p:attrNameLst>
                                          <p:attrName>style.visibility</p:attrName>
                                        </p:attrNameLst>
                                      </p:cBhvr>
                                      <p:to>
                                        <p:strVal val="visible"/>
                                      </p:to>
                                    </p:set>
                                    <p:animEffect transition="in" filter="wipe(down)">
                                      <p:cBhvr>
                                        <p:cTn id="62" dur="500"/>
                                        <p:tgtEl>
                                          <p:spTgt spid="3">
                                            <p:txEl>
                                              <p:pRg st="16" end="1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animEffect transition="in" filter="wipe(down)">
                                      <p:cBhvr>
                                        <p:cTn id="67"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400"/>
            <a:ext cx="8229600" cy="1044336"/>
          </a:xfrm>
        </p:spPr>
        <p:txBody>
          <a:bodyPr/>
          <a:lstStyle/>
          <a:p>
            <a:r>
              <a:rPr lang="ru-RU" dirty="0" smtClean="0">
                <a:solidFill>
                  <a:srgbClr val="FF0000"/>
                </a:solidFill>
              </a:rPr>
              <a:t>Последние налоговые новости</a:t>
            </a:r>
            <a:endParaRPr lang="ru-RU" dirty="0">
              <a:solidFill>
                <a:srgbClr val="FF0000"/>
              </a:solidFill>
            </a:endParaRPr>
          </a:p>
        </p:txBody>
      </p:sp>
      <p:sp>
        <p:nvSpPr>
          <p:cNvPr id="3" name="Объект 2"/>
          <p:cNvSpPr>
            <a:spLocks noGrp="1"/>
          </p:cNvSpPr>
          <p:nvPr>
            <p:ph idx="1"/>
          </p:nvPr>
        </p:nvSpPr>
        <p:spPr>
          <a:xfrm>
            <a:off x="0" y="1052736"/>
            <a:ext cx="9144000" cy="5805264"/>
          </a:xfrm>
        </p:spPr>
        <p:txBody>
          <a:bodyPr>
            <a:normAutofit fontScale="62500" lnSpcReduction="20000"/>
          </a:bodyPr>
          <a:lstStyle/>
          <a:p>
            <a:pPr marL="0" indent="0">
              <a:buNone/>
            </a:pPr>
            <a:r>
              <a:rPr lang="ru-RU" dirty="0"/>
              <a:t>Группа депутатов от «Справедливой России — За правду» во главе с лидером фракции Сергеем Мироновым внесла в Госдуму </a:t>
            </a:r>
            <a:r>
              <a:rPr lang="ru-RU" dirty="0">
                <a:solidFill>
                  <a:srgbClr val="FF0000"/>
                </a:solidFill>
              </a:rPr>
              <a:t>законопроект, направленный на отмену транспортного налога</a:t>
            </a:r>
            <a:r>
              <a:rPr lang="ru-RU" dirty="0"/>
              <a:t>. </a:t>
            </a:r>
            <a:endParaRPr lang="ru-RU" dirty="0" smtClean="0"/>
          </a:p>
          <a:p>
            <a:pPr marL="0" indent="0">
              <a:buNone/>
            </a:pPr>
            <a:r>
              <a:rPr lang="ru-RU" dirty="0" smtClean="0"/>
              <a:t>Документ </a:t>
            </a:r>
            <a:r>
              <a:rPr lang="ru-RU" dirty="0"/>
              <a:t>опубликован в электронной базе </a:t>
            </a:r>
            <a:r>
              <a:rPr lang="ru-RU" dirty="0" smtClean="0"/>
              <a:t>палаты</a:t>
            </a:r>
            <a:r>
              <a:rPr lang="ru-RU" dirty="0" smtClean="0"/>
              <a:t>. Законопроект </a:t>
            </a:r>
            <a:r>
              <a:rPr lang="ru-RU" dirty="0"/>
              <a:t>(№ 578777-8) </a:t>
            </a:r>
            <a:r>
              <a:rPr lang="ru-RU" dirty="0">
                <a:solidFill>
                  <a:srgbClr val="FF0000"/>
                </a:solidFill>
              </a:rPr>
              <a:t>предусматривает признание утратившими силу главы 28 и отдельных статей Налогового кодекса, регламентирующих положения, которые касаются транспортного налога.</a:t>
            </a:r>
            <a:r>
              <a:rPr lang="ru-RU" dirty="0"/>
              <a:t> </a:t>
            </a:r>
            <a:endParaRPr lang="ru-RU" dirty="0" smtClean="0"/>
          </a:p>
          <a:p>
            <a:pPr marL="0" indent="0">
              <a:buNone/>
            </a:pPr>
            <a:r>
              <a:rPr lang="ru-RU" dirty="0" smtClean="0"/>
              <a:t>Авторы </a:t>
            </a:r>
            <a:r>
              <a:rPr lang="ru-RU" dirty="0"/>
              <a:t>законопроекта находят </a:t>
            </a:r>
            <a:r>
              <a:rPr lang="ru-RU" dirty="0">
                <a:solidFill>
                  <a:srgbClr val="FF0000"/>
                </a:solidFill>
              </a:rPr>
              <a:t>несправедливой схему исчисления налога в зависимости от мощности двигателя, а не от срока его эксплуатации и других характеристик, в результате которой одинаковую сумму порой платят те, кто проводит за рулем автомобиля по несколько часов в день, и те, кто выезжает на дачу всего несколько раз в год.</a:t>
            </a:r>
            <a:r>
              <a:rPr lang="ru-RU" dirty="0"/>
              <a:t> </a:t>
            </a:r>
            <a:r>
              <a:rPr lang="ru-RU" dirty="0" smtClean="0"/>
              <a:t>По </a:t>
            </a:r>
            <a:r>
              <a:rPr lang="ru-RU" dirty="0"/>
              <a:t>их мнению, полная замена транспортного налога доходами от продажи топлива (акцизом) приведет к более справедливому распределению бремени покрытия расходов, связанных с содержанием и ремонтом дорог</a:t>
            </a:r>
            <a:r>
              <a:rPr lang="ru-RU" dirty="0" smtClean="0"/>
              <a:t>.</a:t>
            </a:r>
          </a:p>
          <a:p>
            <a:pPr marL="0" indent="0">
              <a:buNone/>
            </a:pPr>
            <a:r>
              <a:rPr lang="ru-RU" dirty="0" smtClean="0"/>
              <a:t>В </a:t>
            </a:r>
            <a:r>
              <a:rPr lang="ru-RU" dirty="0"/>
              <a:t>связи с этим в одном пакете с проектом данного закона депутаты фракции также </a:t>
            </a:r>
            <a:r>
              <a:rPr lang="ru-RU" dirty="0">
                <a:solidFill>
                  <a:srgbClr val="FF0000"/>
                </a:solidFill>
              </a:rPr>
              <a:t>внесли в Госдуму законопроект </a:t>
            </a:r>
            <a:r>
              <a:rPr lang="ru-RU" dirty="0"/>
              <a:t>(№ 578831-8), которым предлагается одновременно с отменой транспортного налога </a:t>
            </a:r>
            <a:r>
              <a:rPr lang="ru-RU" dirty="0">
                <a:solidFill>
                  <a:srgbClr val="FF0000"/>
                </a:solidFill>
              </a:rPr>
              <a:t>изменить норматив зачисления акцизов на производимый в РФ автомобильный бензин класса </a:t>
            </a:r>
            <a:r>
              <a:rPr lang="ru-RU" dirty="0"/>
              <a:t>5. Он направлен на компенсацию выпадающих доходов регионов из-за отмены транспортного налога и предполагает с 1 января 2025 года полное зачисление поступлений по данным акцизам в бюджеты субъектов РФ</a:t>
            </a:r>
            <a:r>
              <a:rPr lang="ru-RU" dirty="0" smtClean="0"/>
              <a:t>.</a:t>
            </a:r>
          </a:p>
        </p:txBody>
      </p:sp>
    </p:spTree>
    <p:extLst>
      <p:ext uri="{BB962C8B-B14F-4D97-AF65-F5344CB8AC3E}">
        <p14:creationId xmlns:p14="http://schemas.microsoft.com/office/powerpoint/2010/main" val="703448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508" y="0"/>
            <a:ext cx="9115492" cy="6858000"/>
          </a:xfrm>
        </p:spPr>
        <p:txBody>
          <a:bodyPr>
            <a:normAutofit fontScale="47500" lnSpcReduction="20000"/>
          </a:bodyPr>
          <a:lstStyle/>
          <a:p>
            <a:pPr algn="ctr">
              <a:lnSpc>
                <a:spcPct val="107000"/>
              </a:lnSpc>
              <a:spcAft>
                <a:spcPts val="0"/>
              </a:spcAft>
            </a:pPr>
            <a:r>
              <a:rPr lang="ru-RU" b="1" dirty="0">
                <a:latin typeface="Arial"/>
                <a:ea typeface="Times New Roman"/>
                <a:cs typeface="Times New Roman"/>
              </a:rPr>
              <a:t>МИНИСТЕРСТВО ФИНАНСОВ РОССИЙСКОЙ ФЕДЕРАЦИИ </a:t>
            </a:r>
            <a:endParaRPr lang="ru-RU" sz="2800" dirty="0">
              <a:ea typeface="Times New Roman"/>
              <a:cs typeface="Times New Roman"/>
            </a:endParaRPr>
          </a:p>
          <a:p>
            <a:pPr algn="ctr">
              <a:lnSpc>
                <a:spcPct val="107000"/>
              </a:lnSpc>
              <a:spcAft>
                <a:spcPts val="0"/>
              </a:spcAft>
            </a:pPr>
            <a:r>
              <a:rPr lang="ru-RU" b="1" dirty="0" smtClean="0">
                <a:latin typeface="Arial"/>
                <a:ea typeface="Times New Roman"/>
                <a:cs typeface="Times New Roman"/>
              </a:rPr>
              <a:t>ИНФОРМАЦИЯ</a:t>
            </a:r>
            <a:endParaRPr lang="ru-RU" sz="2800" dirty="0">
              <a:ea typeface="Times New Roman"/>
              <a:cs typeface="Times New Roman"/>
            </a:endParaRPr>
          </a:p>
          <a:p>
            <a:pPr algn="ctr">
              <a:lnSpc>
                <a:spcPct val="107000"/>
              </a:lnSpc>
              <a:spcAft>
                <a:spcPts val="0"/>
              </a:spcAft>
            </a:pPr>
            <a:r>
              <a:rPr lang="ru-RU" b="1" dirty="0">
                <a:latin typeface="Arial"/>
                <a:ea typeface="Times New Roman"/>
                <a:cs typeface="Times New Roman"/>
              </a:rPr>
              <a:t>11 марта 2024 </a:t>
            </a:r>
            <a:r>
              <a:rPr lang="ru-RU" b="1" dirty="0" smtClean="0">
                <a:latin typeface="Arial"/>
                <a:ea typeface="Times New Roman"/>
                <a:cs typeface="Times New Roman"/>
              </a:rPr>
              <a:t>года</a:t>
            </a:r>
            <a:r>
              <a:rPr lang="ru-RU" b="1" dirty="0">
                <a:latin typeface="Arial"/>
                <a:ea typeface="Times New Roman"/>
                <a:cs typeface="Times New Roman"/>
              </a:rPr>
              <a:t> </a:t>
            </a:r>
            <a:endParaRPr lang="ru-RU" sz="2800" dirty="0">
              <a:ea typeface="Times New Roman"/>
              <a:cs typeface="Times New Roman"/>
            </a:endParaRPr>
          </a:p>
          <a:p>
            <a:pPr algn="ctr">
              <a:lnSpc>
                <a:spcPct val="107000"/>
              </a:lnSpc>
              <a:spcAft>
                <a:spcPts val="800"/>
              </a:spcAft>
            </a:pPr>
            <a:r>
              <a:rPr lang="ru-RU" b="1" dirty="0">
                <a:latin typeface="Arial"/>
                <a:ea typeface="Times New Roman"/>
                <a:cs typeface="Times New Roman"/>
              </a:rPr>
              <a:t>ПРАВИТЕЛЬСТВЕННАЯ КОМИССИЯ ПО ЗАКОНОПРОЕКТНОЙ ДЕЯТЕЛЬНОСТИ ОДОБРИЛА НАЛОГОВЫЕ ПОПРАВКИ В ЧАСТИ РЕАЛИЗАЦИИ </a:t>
            </a:r>
            <a:r>
              <a:rPr lang="ru-RU" b="1" dirty="0" smtClean="0">
                <a:latin typeface="Arial"/>
                <a:ea typeface="Times New Roman"/>
                <a:cs typeface="Times New Roman"/>
              </a:rPr>
              <a:t>ОННП (</a:t>
            </a:r>
            <a:r>
              <a:rPr lang="ru-RU" b="1" dirty="0" smtClean="0">
                <a:solidFill>
                  <a:schemeClr val="tx2"/>
                </a:solidFill>
                <a:latin typeface="Arial"/>
                <a:ea typeface="Times New Roman"/>
                <a:cs typeface="Times New Roman"/>
              </a:rPr>
              <a:t>основные </a:t>
            </a:r>
            <a:r>
              <a:rPr lang="ru-RU" b="1" dirty="0">
                <a:solidFill>
                  <a:schemeClr val="tx2"/>
                </a:solidFill>
                <a:latin typeface="Arial"/>
                <a:ea typeface="Times New Roman"/>
                <a:cs typeface="Times New Roman"/>
              </a:rPr>
              <a:t>направления налоговой </a:t>
            </a:r>
            <a:r>
              <a:rPr lang="ru-RU" b="1" dirty="0" smtClean="0">
                <a:solidFill>
                  <a:schemeClr val="tx2"/>
                </a:solidFill>
                <a:latin typeface="Arial"/>
                <a:ea typeface="Times New Roman"/>
                <a:cs typeface="Times New Roman"/>
              </a:rPr>
              <a:t>политики)</a:t>
            </a:r>
            <a:endParaRPr lang="ru-RU" sz="2800" dirty="0">
              <a:solidFill>
                <a:schemeClr val="tx2"/>
              </a:solidFill>
              <a:ea typeface="Times New Roman"/>
              <a:cs typeface="Times New Roman"/>
            </a:endParaRPr>
          </a:p>
          <a:p>
            <a:r>
              <a:rPr lang="ru-RU" dirty="0" smtClean="0">
                <a:solidFill>
                  <a:srgbClr val="FF0000"/>
                </a:solidFill>
              </a:rPr>
              <a:t>НДФЛ</a:t>
            </a:r>
            <a:endParaRPr lang="ru-RU" dirty="0">
              <a:solidFill>
                <a:srgbClr val="FF0000"/>
              </a:solidFill>
            </a:endParaRPr>
          </a:p>
          <a:p>
            <a:r>
              <a:rPr lang="ru-RU" dirty="0"/>
              <a:t>1. Систематизация видов выплат физическим лицам для целей налогообложения, предусмотренных при увольнении, в пределах которых такие доходы освобождаются от налогообложения (в общей сумме трехкратный размер среднего месячного заработка (вознаграждения, денежного довольствия) или шестикратный размер среднего месячного заработка (вознаграждения, денежного довольствия) для физических лиц, уволенных из организаций, расположенных в районах Крайнего Севера и приравненных к ним местностях). Согласно действующим нормам, освобождается только средний месячный заработок.</a:t>
            </a:r>
          </a:p>
          <a:p>
            <a:r>
              <a:rPr lang="ru-RU" dirty="0"/>
              <a:t>2.  Освобождение от налогообложения доходов в виде жилого помещения (земельного участка), полученного из государственной или муниципальной собственности с частичной оплатой.</a:t>
            </a:r>
          </a:p>
          <a:p>
            <a:r>
              <a:rPr lang="ru-RU" dirty="0"/>
              <a:t>3. Предоставление законодательным органам субъектов РФ права уменьшать минимальный предельный срок владения объектами недвижимого имущества независимо от оснований их приобретения.</a:t>
            </a:r>
          </a:p>
          <a:p>
            <a:r>
              <a:rPr lang="ru-RU" dirty="0"/>
              <a:t>4. Распространение права на социальный налоговый вычет на расходы, произведенные на оплату медицинских услуг, оказанных детям (подопечным), признанным судом недееспособными, без ограничения по возрасту.</a:t>
            </a:r>
          </a:p>
          <a:p>
            <a:r>
              <a:rPr lang="ru-RU" dirty="0"/>
              <a:t>5. Для вкладов со сроком действия более 1 года предоставление возможности учета суммы необлагаемого процентного дохода, определенного в периодах, за которые начислены проценты по вкладу</a:t>
            </a:r>
            <a:r>
              <a:rPr lang="ru-RU" dirty="0" smtClean="0"/>
              <a:t>.</a:t>
            </a:r>
          </a:p>
          <a:p>
            <a:pPr marL="0" indent="0" algn="ctr">
              <a:buNone/>
            </a:pPr>
            <a:r>
              <a:rPr lang="ru-RU" dirty="0" smtClean="0"/>
              <a:t>…..</a:t>
            </a:r>
            <a:endParaRPr lang="ru-RU" dirty="0"/>
          </a:p>
          <a:p>
            <a:r>
              <a:rPr lang="ru-RU" dirty="0">
                <a:solidFill>
                  <a:srgbClr val="FF0000"/>
                </a:solidFill>
                <a:latin typeface="arial"/>
              </a:rPr>
              <a:t>вместо ИНН или персональных данных физлица законопроектом предусматривается возможность указывать номер записи единого федерального информационного регистра, содержащего сведения о населении РФ</a:t>
            </a:r>
            <a:r>
              <a:rPr lang="ru-RU" dirty="0">
                <a:solidFill>
                  <a:srgbClr val="1A1A1A"/>
                </a:solidFill>
                <a:latin typeface="arial"/>
              </a:rPr>
              <a:t>;</a:t>
            </a:r>
          </a:p>
          <a:p>
            <a:endParaRPr lang="ru-RU" dirty="0">
              <a:solidFill>
                <a:srgbClr val="1A1A1A"/>
              </a:solidFill>
              <a:latin typeface="arial"/>
            </a:endParaRPr>
          </a:p>
          <a:p>
            <a:endParaRPr lang="ru-RU" dirty="0" smtClean="0"/>
          </a:p>
          <a:p>
            <a:pPr marL="0" indent="0" algn="ctr">
              <a:buNone/>
            </a:pPr>
            <a:r>
              <a:rPr lang="ru-RU" dirty="0" smtClean="0"/>
              <a:t>…….</a:t>
            </a:r>
            <a:endParaRPr lang="ru-RU" dirty="0"/>
          </a:p>
        </p:txBody>
      </p:sp>
    </p:spTree>
    <p:extLst>
      <p:ext uri="{BB962C8B-B14F-4D97-AF65-F5344CB8AC3E}">
        <p14:creationId xmlns:p14="http://schemas.microsoft.com/office/powerpoint/2010/main" val="1494609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20688"/>
            <a:ext cx="8964488" cy="5976664"/>
          </a:xfrm>
        </p:spPr>
        <p:txBody>
          <a:bodyPr>
            <a:noAutofit/>
          </a:bodyPr>
          <a:lstStyle/>
          <a:p>
            <a:pPr marL="0" indent="0">
              <a:buNone/>
            </a:pPr>
            <a:r>
              <a:rPr lang="ru-RU" sz="1200" dirty="0" smtClean="0">
                <a:latin typeface="Open Sans"/>
              </a:rPr>
              <a:t>С </a:t>
            </a:r>
            <a:r>
              <a:rPr lang="ru-RU" sz="1200" dirty="0">
                <a:latin typeface="Open Sans"/>
              </a:rPr>
              <a:t>1 января 2023 года сведения из регистра населения стали доступны уполномоченным органам для получения через систему межведомственного взаимодействия как в режиме рассылки по мере обновления, так и по запросу в рамках оказания услуг. С учетом планируемых изменений законодательства граждане смогут посмотреть информацию в регистре населения о себе и своих несовершеннолетних детях на портале </a:t>
            </a:r>
            <a:r>
              <a:rPr lang="ru-RU" sz="1200" dirty="0" err="1">
                <a:latin typeface="Open Sans"/>
              </a:rPr>
              <a:t>госуслуг</a:t>
            </a:r>
            <a:r>
              <a:rPr lang="ru-RU" sz="1200" dirty="0">
                <a:latin typeface="Open Sans"/>
              </a:rPr>
              <a:t> уже в 2024 году.</a:t>
            </a:r>
          </a:p>
          <a:p>
            <a:pPr marL="0" indent="0">
              <a:buNone/>
            </a:pPr>
            <a:r>
              <a:rPr lang="ru-RU" sz="1200" dirty="0">
                <a:latin typeface="Open Sans"/>
              </a:rPr>
              <a:t>Регистр населения содержит информацию о российских гражданах, а также иностранных гражданах и лицах без гражданства, проживающих или работающих на территории Российской Федерации. </a:t>
            </a:r>
            <a:endParaRPr lang="ru-RU" sz="1200" dirty="0" smtClean="0">
              <a:latin typeface="Open Sans"/>
            </a:endParaRPr>
          </a:p>
          <a:p>
            <a:pPr marL="0" indent="0">
              <a:buNone/>
            </a:pPr>
            <a:r>
              <a:rPr lang="ru-RU" sz="1200" dirty="0" smtClean="0">
                <a:latin typeface="Open Sans"/>
              </a:rPr>
              <a:t>Регистр </a:t>
            </a:r>
            <a:r>
              <a:rPr lang="ru-RU" sz="1200" dirty="0">
                <a:latin typeface="Open Sans"/>
              </a:rPr>
              <a:t>населения позволит:</a:t>
            </a:r>
          </a:p>
          <a:p>
            <a:r>
              <a:rPr lang="ru-RU" sz="1200" dirty="0">
                <a:latin typeface="Open Sans"/>
              </a:rPr>
              <a:t>упростить оказание государственных и муниципальных услуг (гражданам не потребуется обращаться в несколько разных ведомств за получением справок и документов);</a:t>
            </a:r>
          </a:p>
          <a:p>
            <a:r>
              <a:rPr lang="ru-RU" sz="1200" dirty="0">
                <a:latin typeface="Open Sans"/>
              </a:rPr>
              <a:t>гармонизировать сведения о населении в государственных ресурсах;</a:t>
            </a:r>
          </a:p>
          <a:p>
            <a:r>
              <a:rPr lang="ru-RU" sz="1200" dirty="0">
                <a:latin typeface="Open Sans"/>
              </a:rPr>
              <a:t>организовать онлайн статистический учет населения;</a:t>
            </a:r>
          </a:p>
          <a:p>
            <a:r>
              <a:rPr lang="ru-RU" sz="1200" dirty="0">
                <a:latin typeface="Open Sans"/>
              </a:rPr>
              <a:t>планировать и проводить социально-экономическую политику на основе актуальных демографических данных.</a:t>
            </a:r>
          </a:p>
          <a:p>
            <a:pPr marL="0" indent="0">
              <a:buNone/>
            </a:pPr>
            <a:r>
              <a:rPr lang="ru-RU" sz="1200" dirty="0" smtClean="0">
                <a:solidFill>
                  <a:srgbClr val="405965"/>
                </a:solidFill>
                <a:latin typeface="Open Sans"/>
              </a:rPr>
              <a:t>Регистр </a:t>
            </a:r>
            <a:r>
              <a:rPr lang="ru-RU" sz="1200" dirty="0">
                <a:solidFill>
                  <a:srgbClr val="405965"/>
                </a:solidFill>
                <a:latin typeface="Open Sans"/>
              </a:rPr>
              <a:t>населения формируется на основании </a:t>
            </a:r>
            <a:r>
              <a:rPr lang="ru-RU" sz="1200" dirty="0">
                <a:solidFill>
                  <a:srgbClr val="FF0000"/>
                </a:solidFill>
                <a:latin typeface="Open Sans"/>
              </a:rPr>
              <a:t>33 видов сведений, предоставляемых 12 поставщиками</a:t>
            </a:r>
            <a:r>
              <a:rPr lang="ru-RU" sz="1200" dirty="0">
                <a:solidFill>
                  <a:srgbClr val="405965"/>
                </a:solidFill>
                <a:latin typeface="Open Sans"/>
              </a:rPr>
              <a:t>. Основанием для создания записи о лице являются сведения ЕГР ЗАГС и МВД России, другие поставщики предоставляют сведения для обогащения записи – идентификаторы (ИНН, СНИЛС, статус предпринимателя, номер медицинского полиса, документы об образовании, постановка на учет в органах занятости и пр.). </a:t>
            </a:r>
            <a:endParaRPr lang="ru-RU" sz="1200" dirty="0" smtClean="0">
              <a:solidFill>
                <a:srgbClr val="405965"/>
              </a:solidFill>
              <a:latin typeface="Open Sans"/>
            </a:endParaRPr>
          </a:p>
          <a:p>
            <a:pPr marL="0" indent="0">
              <a:buNone/>
            </a:pPr>
            <a:r>
              <a:rPr lang="ru-RU" sz="1200" dirty="0" smtClean="0">
                <a:solidFill>
                  <a:srgbClr val="FF0000"/>
                </a:solidFill>
                <a:latin typeface="Open Sans"/>
              </a:rPr>
              <a:t>Каждой </a:t>
            </a:r>
            <a:r>
              <a:rPr lang="ru-RU" sz="1200" dirty="0">
                <a:solidFill>
                  <a:srgbClr val="FF0000"/>
                </a:solidFill>
                <a:latin typeface="Open Sans"/>
              </a:rPr>
              <a:t>записи присваивается уникальный номер</a:t>
            </a:r>
            <a:r>
              <a:rPr lang="ru-RU" sz="1200" dirty="0">
                <a:solidFill>
                  <a:srgbClr val="405965"/>
                </a:solidFill>
                <a:latin typeface="Open Sans"/>
              </a:rPr>
              <a:t>. Указанный номер не заменяет совокупность ФИО и даты рождения лица, является случайным числом и не содержит никаких свойств личности, связанных с датой, местом рождения, полом и т.д. </a:t>
            </a:r>
            <a:r>
              <a:rPr lang="ru-RU" sz="1200" dirty="0">
                <a:solidFill>
                  <a:srgbClr val="FF0000"/>
                </a:solidFill>
                <a:latin typeface="Open Sans"/>
              </a:rPr>
              <a:t>Уникальный номер призван упростить </a:t>
            </a:r>
            <a:r>
              <a:rPr lang="ru-RU" sz="1200" dirty="0">
                <a:solidFill>
                  <a:srgbClr val="405965"/>
                </a:solidFill>
                <a:latin typeface="Open Sans"/>
              </a:rPr>
              <a:t>межведомственное взаимодействие и оказание услуг гражданам, а также постепенно заменить другие ведомственные идентификаторы. Данные о родственных связях из ЕГР ЗАГС и история документов, удостоверяющих личность, </a:t>
            </a:r>
            <a:r>
              <a:rPr lang="ru-RU" sz="1200" dirty="0">
                <a:solidFill>
                  <a:srgbClr val="FF0000"/>
                </a:solidFill>
                <a:latin typeface="Open Sans"/>
              </a:rPr>
              <a:t>позволят сформировать в регистре населения семейные связи</a:t>
            </a:r>
            <a:r>
              <a:rPr lang="ru-RU" sz="1200" dirty="0">
                <a:solidFill>
                  <a:srgbClr val="405965"/>
                </a:solidFill>
                <a:latin typeface="Open Sans"/>
              </a:rPr>
              <a:t>. Данные о составе семей в совокупности с данными из других государственных ресурсов позволят государству оценить реальный уровень обеспеченности семей и проводить политику адресной помощи семьям.</a:t>
            </a:r>
          </a:p>
          <a:p>
            <a:pPr marL="0" indent="0">
              <a:buNone/>
            </a:pPr>
            <a:r>
              <a:rPr lang="ru-RU" sz="1200" dirty="0">
                <a:solidFill>
                  <a:srgbClr val="FF0000"/>
                </a:solidFill>
                <a:latin typeface="Open Sans"/>
              </a:rPr>
              <a:t>По окончании переходного периода, установленного законодательством до 31.12.2025, регистр населения станет единственным эталонным источником сведений о физических лицах.</a:t>
            </a:r>
          </a:p>
          <a:p>
            <a:pPr marL="0" indent="0">
              <a:buNone/>
            </a:pPr>
            <a:r>
              <a:rPr lang="ru-RU" sz="1200" dirty="0">
                <a:solidFill>
                  <a:srgbClr val="FF0000"/>
                </a:solidFill>
                <a:latin typeface="Open Sans"/>
              </a:rPr>
              <a:t>ФНС России определена оператором</a:t>
            </a:r>
            <a:r>
              <a:rPr lang="ru-RU" sz="1200" dirty="0">
                <a:solidFill>
                  <a:srgbClr val="405965"/>
                </a:solidFill>
                <a:latin typeface="Open Sans"/>
              </a:rPr>
              <a:t> государственной информационной системы, в которой ведется федеральный регистр сведений о населении Российской Федерации. Такое решение не связано с фискальными функциями, а обусловлено успешным опытом создания других крупных реестров, таких как ЕГРН, ЕГРЮЛ и </a:t>
            </a:r>
            <a:r>
              <a:rPr lang="ru-RU" sz="1200" dirty="0">
                <a:solidFill>
                  <a:srgbClr val="0066B3"/>
                </a:solidFill>
                <a:latin typeface="Open Sans"/>
                <a:hlinkClick r:id="rId2"/>
              </a:rPr>
              <a:t>ЕГР ЗАГС</a:t>
            </a:r>
            <a:r>
              <a:rPr lang="ru-RU" sz="1200" dirty="0">
                <a:solidFill>
                  <a:srgbClr val="405965"/>
                </a:solidFill>
                <a:latin typeface="Open Sans"/>
              </a:rPr>
              <a:t>, наличием системы аттестованных ЦОД, а также уровнем цифровой зрелости ведомства. </a:t>
            </a:r>
            <a:r>
              <a:rPr lang="ru-RU" sz="1200" dirty="0"/>
              <a:t/>
            </a:r>
            <a:br>
              <a:rPr lang="ru-RU" sz="1200" dirty="0"/>
            </a:br>
            <a:endParaRPr lang="ru-RU" sz="1200" dirty="0"/>
          </a:p>
        </p:txBody>
      </p:sp>
      <p:sp>
        <p:nvSpPr>
          <p:cNvPr id="4" name="Заголовок 1"/>
          <p:cNvSpPr>
            <a:spLocks noGrp="1"/>
          </p:cNvSpPr>
          <p:nvPr>
            <p:ph type="title"/>
          </p:nvPr>
        </p:nvSpPr>
        <p:spPr>
          <a:xfrm>
            <a:off x="467544" y="0"/>
            <a:ext cx="8229600" cy="490066"/>
          </a:xfrm>
        </p:spPr>
        <p:txBody>
          <a:bodyPr/>
          <a:lstStyle/>
          <a:p>
            <a:r>
              <a:rPr lang="ru-RU" sz="1500" dirty="0" smtClean="0">
                <a:solidFill>
                  <a:srgbClr val="FF0000"/>
                </a:solidFill>
                <a:latin typeface="arial"/>
                <a:ea typeface="+mn-ea"/>
                <a:cs typeface="+mn-cs"/>
              </a:rPr>
              <a:t>НОМЕР ЗАПИСИ ЕДИНОГО ФЕДЕРАЛЬНОГО ИНФОРМАЦИОННОГО РЕГИСТРА</a:t>
            </a:r>
            <a:endParaRPr lang="ru-RU" dirty="0"/>
          </a:p>
        </p:txBody>
      </p:sp>
    </p:spTree>
    <p:extLst>
      <p:ext uri="{BB962C8B-B14F-4D97-AF65-F5344CB8AC3E}">
        <p14:creationId xmlns:p14="http://schemas.microsoft.com/office/powerpoint/2010/main" val="4826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down)">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985"/>
            <a:ext cx="8229600" cy="706090"/>
          </a:xfrm>
        </p:spPr>
        <p:txBody>
          <a:bodyPr>
            <a:normAutofit fontScale="90000"/>
          </a:bodyPr>
          <a:lstStyle/>
          <a:p>
            <a:r>
              <a:rPr lang="ru-RU" dirty="0" smtClean="0">
                <a:solidFill>
                  <a:srgbClr val="FF0000"/>
                </a:solidFill>
              </a:rPr>
              <a:t>Госпошлина</a:t>
            </a:r>
            <a:endParaRPr lang="ru-RU" dirty="0">
              <a:solidFill>
                <a:srgbClr val="FF0000"/>
              </a:solidFill>
            </a:endParaRPr>
          </a:p>
        </p:txBody>
      </p:sp>
      <p:sp>
        <p:nvSpPr>
          <p:cNvPr id="3" name="Объект 2"/>
          <p:cNvSpPr>
            <a:spLocks noGrp="1"/>
          </p:cNvSpPr>
          <p:nvPr>
            <p:ph idx="1"/>
          </p:nvPr>
        </p:nvSpPr>
        <p:spPr>
          <a:xfrm>
            <a:off x="179512" y="980728"/>
            <a:ext cx="8856984" cy="5544616"/>
          </a:xfrm>
        </p:spPr>
        <p:txBody>
          <a:bodyPr>
            <a:normAutofit fontScale="62500" lnSpcReduction="20000"/>
          </a:bodyPr>
          <a:lstStyle/>
          <a:p>
            <a:pPr marL="0" indent="0">
              <a:buNone/>
            </a:pPr>
            <a:r>
              <a:rPr lang="ru-RU" dirty="0" smtClean="0">
                <a:solidFill>
                  <a:srgbClr val="000000"/>
                </a:solidFill>
                <a:latin typeface="Times New Roman"/>
              </a:rPr>
              <a:t>Президент </a:t>
            </a:r>
            <a:r>
              <a:rPr lang="ru-RU" dirty="0">
                <a:solidFill>
                  <a:srgbClr val="000000"/>
                </a:solidFill>
                <a:latin typeface="Times New Roman"/>
              </a:rPr>
              <a:t>РФ подписал закон о повышении госпошлины за выдачу биометрических загранпаспортов </a:t>
            </a:r>
            <a:r>
              <a:rPr lang="ru-RU" dirty="0" smtClean="0">
                <a:solidFill>
                  <a:srgbClr val="000000"/>
                </a:solidFill>
                <a:latin typeface="Times New Roman"/>
              </a:rPr>
              <a:t>с</a:t>
            </a:r>
            <a:r>
              <a:rPr lang="ru-RU" dirty="0">
                <a:solidFill>
                  <a:srgbClr val="000000"/>
                </a:solidFill>
                <a:latin typeface="Times New Roman"/>
              </a:rPr>
              <a:t> 1 июля 2024 года.</a:t>
            </a:r>
          </a:p>
          <a:p>
            <a:pPr marL="0" indent="0">
              <a:buNone/>
            </a:pPr>
            <a:r>
              <a:rPr lang="ru-RU" dirty="0">
                <a:solidFill>
                  <a:srgbClr val="FF0000"/>
                </a:solidFill>
                <a:latin typeface="Times New Roman"/>
              </a:rPr>
              <a:t>Стоимость оформления биометрического загранпаспорта с 1 июля 2024 года увеличится на 20%: с 2500 до 3000 ₽ для россиян до 14 лет и с 5000 до 6000 ₽ для остальных. Пошлины за выдачу загранпаспортов без чипа останутся такими же — 1000 и 2000 ₽ соответственно.</a:t>
            </a:r>
          </a:p>
          <a:p>
            <a:pPr marL="0" indent="0">
              <a:buNone/>
            </a:pPr>
            <a:r>
              <a:rPr lang="ru-RU" dirty="0">
                <a:solidFill>
                  <a:srgbClr val="000000"/>
                </a:solidFill>
                <a:latin typeface="Times New Roman"/>
              </a:rPr>
              <a:t>У паспортов старого и нового образца одинаковая юридическая сила. Но биометрический действует </a:t>
            </a:r>
            <a:r>
              <a:rPr lang="ru-RU" dirty="0" smtClean="0">
                <a:solidFill>
                  <a:srgbClr val="000000"/>
                </a:solidFill>
                <a:latin typeface="Times New Roman"/>
              </a:rPr>
              <a:t>10 </a:t>
            </a:r>
            <a:r>
              <a:rPr lang="ru-RU" dirty="0">
                <a:solidFill>
                  <a:srgbClr val="000000"/>
                </a:solidFill>
                <a:latin typeface="Times New Roman"/>
              </a:rPr>
              <a:t>лет, в нем больше страниц, и он содержит электронный носитель информации. А </a:t>
            </a:r>
            <a:r>
              <a:rPr lang="ru-RU" dirty="0" err="1">
                <a:solidFill>
                  <a:srgbClr val="000000"/>
                </a:solidFill>
                <a:latin typeface="Times New Roman"/>
              </a:rPr>
              <a:t>небиометрический</a:t>
            </a:r>
            <a:r>
              <a:rPr lang="ru-RU" dirty="0">
                <a:solidFill>
                  <a:srgbClr val="000000"/>
                </a:solidFill>
                <a:latin typeface="Times New Roman"/>
              </a:rPr>
              <a:t> </a:t>
            </a:r>
            <a:r>
              <a:rPr lang="ru-RU" dirty="0" smtClean="0">
                <a:solidFill>
                  <a:srgbClr val="000000"/>
                </a:solidFill>
                <a:latin typeface="Times New Roman"/>
              </a:rPr>
              <a:t>действует 5 </a:t>
            </a:r>
            <a:r>
              <a:rPr lang="ru-RU" dirty="0">
                <a:solidFill>
                  <a:srgbClr val="000000"/>
                </a:solidFill>
                <a:latin typeface="Times New Roman"/>
              </a:rPr>
              <a:t>лет, чипа в нем нет.</a:t>
            </a:r>
          </a:p>
          <a:p>
            <a:pPr marL="0" indent="0">
              <a:buNone/>
            </a:pPr>
            <a:r>
              <a:rPr lang="ru-RU" dirty="0" smtClean="0">
                <a:solidFill>
                  <a:srgbClr val="000000"/>
                </a:solidFill>
                <a:latin typeface="Times New Roman"/>
              </a:rPr>
              <a:t>Биометрический </a:t>
            </a:r>
            <a:r>
              <a:rPr lang="ru-RU" dirty="0">
                <a:solidFill>
                  <a:srgbClr val="000000"/>
                </a:solidFill>
                <a:latin typeface="Times New Roman"/>
              </a:rPr>
              <a:t>загранпаспорт нужен для получения сертификата усиленной квалифицированной электронной подписи. С ее помощью можно подписывать юридические документы через приложение «</a:t>
            </a:r>
            <a:r>
              <a:rPr lang="ru-RU" dirty="0" err="1">
                <a:solidFill>
                  <a:srgbClr val="000000"/>
                </a:solidFill>
                <a:latin typeface="Times New Roman"/>
              </a:rPr>
              <a:t>Госключ</a:t>
            </a:r>
            <a:r>
              <a:rPr lang="ru-RU" dirty="0">
                <a:solidFill>
                  <a:srgbClr val="000000"/>
                </a:solidFill>
                <a:latin typeface="Times New Roman"/>
              </a:rPr>
              <a:t>». Например, запрет на сделки с квартирой без личного участия.</a:t>
            </a:r>
          </a:p>
          <a:p>
            <a:pPr marL="0" indent="0">
              <a:buNone/>
            </a:pPr>
            <a:r>
              <a:rPr lang="ru-RU" dirty="0">
                <a:solidFill>
                  <a:srgbClr val="000000"/>
                </a:solidFill>
                <a:latin typeface="Times New Roman"/>
              </a:rPr>
              <a:t>Некоторые страны могут вводить ограничения для владельцев паспортов без биометрии. Например, в мае 2023 года генконсульство Италии в Москве вклеивало в пятилетние загранпаспорта шенгенские визы с пометкой «минус Дания», потому что Дания не принимает </a:t>
            </a:r>
            <a:r>
              <a:rPr lang="ru-RU" dirty="0" err="1">
                <a:solidFill>
                  <a:srgbClr val="000000"/>
                </a:solidFill>
                <a:latin typeface="Times New Roman"/>
              </a:rPr>
              <a:t>небиометрические</a:t>
            </a:r>
            <a:r>
              <a:rPr lang="ru-RU" dirty="0">
                <a:solidFill>
                  <a:srgbClr val="000000"/>
                </a:solidFill>
                <a:latin typeface="Times New Roman"/>
              </a:rPr>
              <a:t> документы.</a:t>
            </a:r>
          </a:p>
          <a:p>
            <a:pPr marL="0" indent="0">
              <a:buNone/>
            </a:pPr>
            <a:r>
              <a:rPr lang="ru-RU" dirty="0" smtClean="0">
                <a:solidFill>
                  <a:srgbClr val="FF0000"/>
                </a:solidFill>
                <a:latin typeface="Times New Roman"/>
              </a:rPr>
              <a:t>С</a:t>
            </a:r>
            <a:r>
              <a:rPr lang="ru-RU" dirty="0">
                <a:solidFill>
                  <a:srgbClr val="FF0000"/>
                </a:solidFill>
                <a:latin typeface="Times New Roman"/>
              </a:rPr>
              <a:t> 1 января 2023 года перестала действовать скидка 30% при уплате пошлины за загранпаспорт через </a:t>
            </a:r>
            <a:r>
              <a:rPr lang="ru-RU" dirty="0" err="1">
                <a:solidFill>
                  <a:srgbClr val="FF0000"/>
                </a:solidFill>
                <a:latin typeface="Times New Roman"/>
              </a:rPr>
              <a:t>госуслуги</a:t>
            </a:r>
            <a:r>
              <a:rPr lang="ru-RU" dirty="0">
                <a:solidFill>
                  <a:srgbClr val="FF0000"/>
                </a:solidFill>
                <a:latin typeface="Times New Roman"/>
              </a:rPr>
              <a:t>.</a:t>
            </a:r>
          </a:p>
          <a:p>
            <a:endParaRPr lang="ru-RU" dirty="0"/>
          </a:p>
        </p:txBody>
      </p:sp>
    </p:spTree>
    <p:extLst>
      <p:ext uri="{BB962C8B-B14F-4D97-AF65-F5344CB8AC3E}">
        <p14:creationId xmlns:p14="http://schemas.microsoft.com/office/powerpoint/2010/main" val="25147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20888"/>
            <a:ext cx="8229600" cy="1143000"/>
          </a:xfrm>
        </p:spPr>
        <p:txBody>
          <a:bodyPr/>
          <a:lstStyle/>
          <a:p>
            <a:r>
              <a:rPr lang="ru-RU" b="1" dirty="0" smtClean="0">
                <a:solidFill>
                  <a:srgbClr val="FF0000"/>
                </a:solidFill>
              </a:rPr>
              <a:t>УПРОЩЕНКА</a:t>
            </a:r>
            <a:endParaRPr lang="ru-RU" b="1" dirty="0">
              <a:solidFill>
                <a:srgbClr val="FF0000"/>
              </a:solidFill>
            </a:endParaRPr>
          </a:p>
        </p:txBody>
      </p:sp>
    </p:spTree>
    <p:extLst>
      <p:ext uri="{BB962C8B-B14F-4D97-AF65-F5344CB8AC3E}">
        <p14:creationId xmlns:p14="http://schemas.microsoft.com/office/powerpoint/2010/main" val="4212289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Упрощенная система налогообложения</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4" t="27134" r="29923" b="5209"/>
          <a:stretch/>
        </p:blipFill>
        <p:spPr bwMode="auto">
          <a:xfrm>
            <a:off x="552894" y="1867414"/>
            <a:ext cx="8051554" cy="437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885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dirty="0" smtClean="0">
                <a:solidFill>
                  <a:schemeClr val="tx2"/>
                </a:solidFill>
              </a:rPr>
              <a:t>Заменяет налоги</a:t>
            </a:r>
            <a:endParaRPr lang="ru-RU" dirty="0">
              <a:solidFill>
                <a:schemeClr val="tx2"/>
              </a:solidFill>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94" t="25521" r="30673" b="9114"/>
          <a:stretch/>
        </p:blipFill>
        <p:spPr bwMode="auto">
          <a:xfrm>
            <a:off x="251520" y="1412776"/>
            <a:ext cx="866879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806577"/>
            <a:ext cx="4780358" cy="61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019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1F497D"/>
                </a:solidFill>
              </a:rPr>
              <a:t>Заменяет налоги</a:t>
            </a:r>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1556792"/>
            <a:ext cx="8814672"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824881"/>
            <a:ext cx="3744416"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168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47" t="43884" r="30085" b="19645"/>
          <a:stretch/>
        </p:blipFill>
        <p:spPr bwMode="auto">
          <a:xfrm>
            <a:off x="23614" y="17190"/>
            <a:ext cx="8976649"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4657" r="31113" b="17707"/>
          <a:stretch/>
        </p:blipFill>
        <p:spPr bwMode="auto">
          <a:xfrm>
            <a:off x="1" y="3140968"/>
            <a:ext cx="9144000" cy="373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a:spLocks noGrp="1"/>
          </p:cNvSpPr>
          <p:nvPr>
            <p:ph type="title"/>
          </p:nvPr>
        </p:nvSpPr>
        <p:spPr>
          <a:xfrm>
            <a:off x="251520" y="2564904"/>
            <a:ext cx="5122911" cy="576064"/>
          </a:xfrm>
        </p:spPr>
        <p:txBody>
          <a:bodyPr>
            <a:noAutofit/>
          </a:bodyPr>
          <a:lstStyle/>
          <a:p>
            <a:pPr algn="l"/>
            <a:r>
              <a:rPr lang="ru-RU" sz="2800" b="1" u="sng" dirty="0">
                <a:solidFill>
                  <a:schemeClr val="tx2"/>
                </a:solidFill>
                <a:latin typeface="Bahnschrift Condensed" panose="020B0502040204020203" pitchFamily="34" charset="0"/>
                <a:cs typeface="Arial" panose="020B0604020202020204" pitchFamily="34" charset="0"/>
              </a:rPr>
              <a:t>н</a:t>
            </a:r>
            <a:r>
              <a:rPr lang="ru-RU" sz="2800" b="1" u="sng" dirty="0" smtClean="0">
                <a:solidFill>
                  <a:schemeClr val="tx2"/>
                </a:solidFill>
                <a:latin typeface="Bahnschrift Condensed" panose="020B0502040204020203" pitchFamily="34" charset="0"/>
                <a:cs typeface="Arial" panose="020B0604020202020204" pitchFamily="34" charset="0"/>
              </a:rPr>
              <a:t>алоговая база</a:t>
            </a:r>
            <a:endParaRPr lang="ru-RU" sz="2800" b="1" u="sng" dirty="0">
              <a:solidFill>
                <a:schemeClr val="tx2"/>
              </a:solidFill>
              <a:latin typeface="Bahnschrift 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42178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wipe(down)">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dirty="0" smtClean="0">
                <a:solidFill>
                  <a:schemeClr val="tx2"/>
                </a:solidFill>
              </a:rPr>
              <a:t>Ставки</a:t>
            </a:r>
            <a:endParaRPr lang="ru-RU" dirty="0">
              <a:solidFill>
                <a:schemeClr val="tx2"/>
              </a:solidFill>
            </a:endParaRP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886" t="25804" r="26943" b="10215"/>
          <a:stretch/>
        </p:blipFill>
        <p:spPr bwMode="auto">
          <a:xfrm>
            <a:off x="107504" y="1150882"/>
            <a:ext cx="8843901" cy="544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516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674" t="15501" r="29045" b="5776"/>
          <a:stretch/>
        </p:blipFill>
        <p:spPr bwMode="auto">
          <a:xfrm>
            <a:off x="1115616" y="1052736"/>
            <a:ext cx="5749539" cy="561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394" t="30280" r="30491" b="54203"/>
          <a:stretch/>
        </p:blipFill>
        <p:spPr bwMode="auto">
          <a:xfrm>
            <a:off x="5402362" y="116632"/>
            <a:ext cx="2617076" cy="113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788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24744"/>
            <a:ext cx="8229600" cy="4525963"/>
          </a:xfrm>
        </p:spPr>
        <p:txBody>
          <a:bodyPr>
            <a:normAutofit fontScale="55000" lnSpcReduction="20000"/>
          </a:bodyPr>
          <a:lstStyle/>
          <a:p>
            <a:pPr marL="0" indent="0" algn="ctr" fontAlgn="base">
              <a:buNone/>
            </a:pPr>
            <a:r>
              <a:rPr lang="ru-RU" b="1" dirty="0">
                <a:solidFill>
                  <a:srgbClr val="444444"/>
                </a:solidFill>
                <a:latin typeface="Arial"/>
              </a:rPr>
              <a:t>ЗАКОН</a:t>
            </a:r>
            <a:br>
              <a:rPr lang="ru-RU" b="1" dirty="0">
                <a:solidFill>
                  <a:srgbClr val="444444"/>
                </a:solidFill>
                <a:latin typeface="Arial"/>
              </a:rPr>
            </a:br>
            <a:r>
              <a:rPr lang="ru-RU" b="1" dirty="0">
                <a:solidFill>
                  <a:srgbClr val="444444"/>
                </a:solidFill>
                <a:latin typeface="Arial"/>
              </a:rPr>
              <a:t/>
            </a:r>
            <a:br>
              <a:rPr lang="ru-RU" b="1" dirty="0">
                <a:solidFill>
                  <a:srgbClr val="444444"/>
                </a:solidFill>
                <a:latin typeface="Arial"/>
              </a:rPr>
            </a:br>
            <a:r>
              <a:rPr lang="ru-RU" b="1" dirty="0">
                <a:solidFill>
                  <a:srgbClr val="444444"/>
                </a:solidFill>
                <a:latin typeface="Arial"/>
              </a:rPr>
              <a:t>ВОЛГОГРАДСКОЙ ОБЛАСТИ</a:t>
            </a:r>
            <a:br>
              <a:rPr lang="ru-RU" b="1" dirty="0">
                <a:solidFill>
                  <a:srgbClr val="444444"/>
                </a:solidFill>
                <a:latin typeface="Arial"/>
              </a:rPr>
            </a:br>
            <a:r>
              <a:rPr lang="ru-RU" b="1" dirty="0">
                <a:solidFill>
                  <a:srgbClr val="444444"/>
                </a:solidFill>
                <a:latin typeface="Arial"/>
              </a:rPr>
              <a:t/>
            </a:r>
            <a:br>
              <a:rPr lang="ru-RU" b="1" dirty="0">
                <a:solidFill>
                  <a:srgbClr val="444444"/>
                </a:solidFill>
                <a:latin typeface="Arial"/>
              </a:rPr>
            </a:br>
            <a:r>
              <a:rPr lang="ru-RU" b="1" dirty="0">
                <a:solidFill>
                  <a:srgbClr val="444444"/>
                </a:solidFill>
                <a:latin typeface="Arial"/>
              </a:rPr>
              <a:t>от 10 февраля 2009 года N 1845-ОД</a:t>
            </a:r>
            <a:br>
              <a:rPr lang="ru-RU" b="1" dirty="0">
                <a:solidFill>
                  <a:srgbClr val="444444"/>
                </a:solidFill>
                <a:latin typeface="Arial"/>
              </a:rPr>
            </a:br>
            <a:r>
              <a:rPr lang="ru-RU" b="1" dirty="0">
                <a:solidFill>
                  <a:srgbClr val="444444"/>
                </a:solidFill>
                <a:latin typeface="Arial"/>
              </a:rPr>
              <a:t/>
            </a:r>
            <a:br>
              <a:rPr lang="ru-RU" b="1" dirty="0">
                <a:solidFill>
                  <a:srgbClr val="444444"/>
                </a:solidFill>
                <a:latin typeface="Arial"/>
              </a:rPr>
            </a:br>
            <a:r>
              <a:rPr lang="ru-RU" b="1" dirty="0">
                <a:solidFill>
                  <a:srgbClr val="444444"/>
                </a:solidFill>
                <a:latin typeface="Arial"/>
              </a:rPr>
              <a:t/>
            </a:r>
            <a:br>
              <a:rPr lang="ru-RU" b="1" dirty="0">
                <a:solidFill>
                  <a:srgbClr val="444444"/>
                </a:solidFill>
                <a:latin typeface="Arial"/>
              </a:rPr>
            </a:br>
            <a:r>
              <a:rPr lang="ru-RU" b="1" dirty="0">
                <a:solidFill>
                  <a:srgbClr val="444444"/>
                </a:solidFill>
                <a:latin typeface="Arial"/>
              </a:rPr>
              <a:t>О ставке налога, уплачиваемого в связи с применением упрощенной системы налогообложения</a:t>
            </a:r>
          </a:p>
          <a:p>
            <a:pPr algn="ctr" fontAlgn="base"/>
            <a:r>
              <a:rPr lang="ru-RU" dirty="0">
                <a:solidFill>
                  <a:srgbClr val="444444"/>
                </a:solidFill>
                <a:latin typeface="Arial"/>
              </a:rPr>
              <a:t>(с изменениями на 25 декабря 2023 года)</a:t>
            </a:r>
          </a:p>
          <a:p>
            <a:pPr algn="ctr" fontAlgn="base"/>
            <a:r>
              <a:rPr lang="ru-RU" dirty="0">
                <a:solidFill>
                  <a:srgbClr val="444444"/>
                </a:solidFill>
                <a:latin typeface="Arial"/>
              </a:rPr>
              <a:t>(в ред. </a:t>
            </a:r>
            <a:r>
              <a:rPr lang="ru-RU" u="sng" dirty="0">
                <a:solidFill>
                  <a:srgbClr val="444444"/>
                </a:solidFill>
                <a:latin typeface="Arial"/>
                <a:hlinkClick r:id="rId2"/>
              </a:rPr>
              <a:t>Законов Волгоградской области от 10.11.2014 N 147-ОД</a:t>
            </a:r>
            <a:r>
              <a:rPr lang="ru-RU" dirty="0">
                <a:solidFill>
                  <a:srgbClr val="444444"/>
                </a:solidFill>
                <a:latin typeface="Arial"/>
              </a:rPr>
              <a:t>, </a:t>
            </a:r>
            <a:r>
              <a:rPr lang="ru-RU" u="sng" dirty="0">
                <a:solidFill>
                  <a:srgbClr val="444444"/>
                </a:solidFill>
                <a:latin typeface="Arial"/>
                <a:hlinkClick r:id="rId3"/>
              </a:rPr>
              <a:t>от 07.12.2016 N 132-ОД</a:t>
            </a:r>
            <a:r>
              <a:rPr lang="ru-RU" dirty="0">
                <a:solidFill>
                  <a:srgbClr val="444444"/>
                </a:solidFill>
                <a:latin typeface="Arial"/>
              </a:rPr>
              <a:t>, </a:t>
            </a:r>
            <a:r>
              <a:rPr lang="ru-RU" u="sng" dirty="0">
                <a:solidFill>
                  <a:srgbClr val="444444"/>
                </a:solidFill>
                <a:latin typeface="Arial"/>
                <a:hlinkClick r:id="rId4"/>
              </a:rPr>
              <a:t>от 26.12.2019 N 133-ОД</a:t>
            </a:r>
            <a:r>
              <a:rPr lang="ru-RU" dirty="0">
                <a:solidFill>
                  <a:srgbClr val="444444"/>
                </a:solidFill>
                <a:latin typeface="Arial"/>
              </a:rPr>
              <a:t>, </a:t>
            </a:r>
            <a:r>
              <a:rPr lang="ru-RU" u="sng" dirty="0">
                <a:solidFill>
                  <a:srgbClr val="444444"/>
                </a:solidFill>
                <a:latin typeface="Arial"/>
                <a:hlinkClick r:id="rId5"/>
              </a:rPr>
              <a:t>от 07.04.2020 N 29-ОД</a:t>
            </a:r>
            <a:r>
              <a:rPr lang="ru-RU" dirty="0">
                <a:solidFill>
                  <a:srgbClr val="444444"/>
                </a:solidFill>
                <a:latin typeface="Arial"/>
              </a:rPr>
              <a:t>, </a:t>
            </a:r>
            <a:r>
              <a:rPr lang="ru-RU" u="sng" dirty="0">
                <a:solidFill>
                  <a:srgbClr val="444444"/>
                </a:solidFill>
                <a:latin typeface="Arial"/>
                <a:hlinkClick r:id="rId6"/>
              </a:rPr>
              <a:t>от 11.06.2020 N 36-ОД</a:t>
            </a:r>
            <a:r>
              <a:rPr lang="ru-RU" dirty="0">
                <a:solidFill>
                  <a:srgbClr val="444444"/>
                </a:solidFill>
                <a:latin typeface="Arial"/>
              </a:rPr>
              <a:t>, </a:t>
            </a:r>
            <a:r>
              <a:rPr lang="ru-RU" u="sng" dirty="0">
                <a:solidFill>
                  <a:srgbClr val="444444"/>
                </a:solidFill>
                <a:latin typeface="Arial"/>
                <a:hlinkClick r:id="rId7"/>
              </a:rPr>
              <a:t>от 04.12.2020 N 108-ОД</a:t>
            </a:r>
            <a:r>
              <a:rPr lang="ru-RU" dirty="0">
                <a:solidFill>
                  <a:srgbClr val="444444"/>
                </a:solidFill>
                <a:latin typeface="Arial"/>
              </a:rPr>
              <a:t>, </a:t>
            </a:r>
            <a:r>
              <a:rPr lang="ru-RU" u="sng" dirty="0">
                <a:solidFill>
                  <a:srgbClr val="444444"/>
                </a:solidFill>
                <a:latin typeface="Arial"/>
                <a:hlinkClick r:id="rId8"/>
              </a:rPr>
              <a:t>от 26.12.2020 N 135-ОД</a:t>
            </a:r>
            <a:r>
              <a:rPr lang="ru-RU" dirty="0">
                <a:solidFill>
                  <a:srgbClr val="444444"/>
                </a:solidFill>
                <a:latin typeface="Arial"/>
              </a:rPr>
              <a:t>, </a:t>
            </a:r>
            <a:r>
              <a:rPr lang="ru-RU" u="sng" dirty="0">
                <a:solidFill>
                  <a:srgbClr val="444444"/>
                </a:solidFill>
                <a:latin typeface="Arial"/>
                <a:hlinkClick r:id="rId9"/>
              </a:rPr>
              <a:t>от 30.06.2021 N 61-ОД</a:t>
            </a:r>
            <a:r>
              <a:rPr lang="ru-RU" dirty="0">
                <a:solidFill>
                  <a:srgbClr val="444444"/>
                </a:solidFill>
                <a:latin typeface="Arial"/>
              </a:rPr>
              <a:t>, </a:t>
            </a:r>
            <a:r>
              <a:rPr lang="ru-RU" u="sng" dirty="0">
                <a:solidFill>
                  <a:srgbClr val="444444"/>
                </a:solidFill>
                <a:latin typeface="Arial"/>
                <a:hlinkClick r:id="rId10"/>
              </a:rPr>
              <a:t>от 28.12.2021 N 131-ОД</a:t>
            </a:r>
            <a:r>
              <a:rPr lang="ru-RU" dirty="0">
                <a:solidFill>
                  <a:srgbClr val="444444"/>
                </a:solidFill>
                <a:latin typeface="Arial"/>
              </a:rPr>
              <a:t>, </a:t>
            </a:r>
            <a:r>
              <a:rPr lang="ru-RU" u="sng" dirty="0">
                <a:solidFill>
                  <a:srgbClr val="444444"/>
                </a:solidFill>
                <a:latin typeface="Arial"/>
                <a:hlinkClick r:id="rId11"/>
              </a:rPr>
              <a:t>от 20.07.2022 N 64-ОД</a:t>
            </a:r>
            <a:r>
              <a:rPr lang="ru-RU" dirty="0">
                <a:solidFill>
                  <a:srgbClr val="444444"/>
                </a:solidFill>
                <a:latin typeface="Arial"/>
              </a:rPr>
              <a:t>, </a:t>
            </a:r>
            <a:r>
              <a:rPr lang="ru-RU" u="sng" dirty="0">
                <a:solidFill>
                  <a:srgbClr val="444444"/>
                </a:solidFill>
                <a:latin typeface="Arial"/>
                <a:hlinkClick r:id="rId12"/>
              </a:rPr>
              <a:t>от 29.12.2022 N 133-ОД</a:t>
            </a:r>
            <a:r>
              <a:rPr lang="ru-RU" dirty="0">
                <a:solidFill>
                  <a:srgbClr val="444444"/>
                </a:solidFill>
                <a:latin typeface="Arial"/>
              </a:rPr>
              <a:t>, </a:t>
            </a:r>
            <a:r>
              <a:rPr lang="ru-RU" u="sng" dirty="0">
                <a:solidFill>
                  <a:srgbClr val="444444"/>
                </a:solidFill>
                <a:latin typeface="Arial"/>
                <a:hlinkClick r:id="rId13"/>
              </a:rPr>
              <a:t>от 29.12.2022 N 135-ОД</a:t>
            </a:r>
            <a:r>
              <a:rPr lang="ru-RU" dirty="0">
                <a:solidFill>
                  <a:srgbClr val="444444"/>
                </a:solidFill>
                <a:latin typeface="Arial"/>
              </a:rPr>
              <a:t>, </a:t>
            </a:r>
            <a:r>
              <a:rPr lang="ru-RU" dirty="0">
                <a:solidFill>
                  <a:srgbClr val="444444"/>
                </a:solidFill>
                <a:latin typeface="Arial"/>
                <a:hlinkClick r:id="rId14"/>
              </a:rPr>
              <a:t>от 25.12.2023 N 108-ОД</a:t>
            </a:r>
            <a:r>
              <a:rPr lang="ru-RU" dirty="0">
                <a:solidFill>
                  <a:srgbClr val="444444"/>
                </a:solidFill>
                <a:latin typeface="Arial"/>
              </a:rPr>
              <a:t>)</a:t>
            </a:r>
          </a:p>
          <a:p>
            <a:pPr algn="r" fontAlgn="base"/>
            <a:r>
              <a:rPr lang="ru-RU" dirty="0">
                <a:solidFill>
                  <a:srgbClr val="444444"/>
                </a:solidFill>
                <a:latin typeface="Arial"/>
              </a:rPr>
              <a:t/>
            </a:r>
            <a:br>
              <a:rPr lang="ru-RU" dirty="0">
                <a:solidFill>
                  <a:srgbClr val="444444"/>
                </a:solidFill>
                <a:latin typeface="Arial"/>
              </a:rPr>
            </a:br>
            <a:endParaRPr lang="ru-RU" dirty="0">
              <a:solidFill>
                <a:srgbClr val="444444"/>
              </a:solidFill>
              <a:latin typeface="Arial"/>
            </a:endParaRPr>
          </a:p>
          <a:p>
            <a:r>
              <a:rPr lang="ru-RU" b="1" dirty="0">
                <a:solidFill>
                  <a:srgbClr val="000000"/>
                </a:solidFill>
                <a:latin typeface="Arial"/>
              </a:rPr>
              <a:t>НК РФ Статья 346.21. Порядок исчисления и уплаты налога</a:t>
            </a:r>
            <a:endParaRPr lang="ru-RU" dirty="0"/>
          </a:p>
        </p:txBody>
      </p:sp>
    </p:spTree>
    <p:extLst>
      <p:ext uri="{BB962C8B-B14F-4D97-AF65-F5344CB8AC3E}">
        <p14:creationId xmlns:p14="http://schemas.microsoft.com/office/powerpoint/2010/main" val="3235590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78098"/>
          </a:xfrm>
        </p:spPr>
        <p:txBody>
          <a:bodyPr/>
          <a:lstStyle/>
          <a:p>
            <a:r>
              <a:rPr lang="ru-RU" dirty="0" smtClean="0">
                <a:solidFill>
                  <a:srgbClr val="FF0000"/>
                </a:solidFill>
              </a:rPr>
              <a:t>Упрощенка - 2024</a:t>
            </a:r>
            <a:endParaRPr lang="ru-RU" dirty="0">
              <a:solidFill>
                <a:srgbClr val="FF0000"/>
              </a:solidFill>
            </a:endParaRPr>
          </a:p>
        </p:txBody>
      </p:sp>
      <p:sp>
        <p:nvSpPr>
          <p:cNvPr id="3" name="Объект 2"/>
          <p:cNvSpPr>
            <a:spLocks noGrp="1"/>
          </p:cNvSpPr>
          <p:nvPr>
            <p:ph idx="1"/>
          </p:nvPr>
        </p:nvSpPr>
        <p:spPr>
          <a:xfrm>
            <a:off x="0" y="1052736"/>
            <a:ext cx="9144000" cy="5805264"/>
          </a:xfrm>
        </p:spPr>
        <p:txBody>
          <a:bodyPr>
            <a:normAutofit fontScale="92500" lnSpcReduction="10000"/>
          </a:bodyPr>
          <a:lstStyle/>
          <a:p>
            <a:pPr lvl="0" fontAlgn="base"/>
            <a:r>
              <a:rPr lang="ru-RU" sz="1600" b="1" dirty="0">
                <a:solidFill>
                  <a:srgbClr val="FF0000"/>
                </a:solidFill>
                <a:latin typeface="Arial"/>
              </a:rPr>
              <a:t>Увеличены лимиты на УСН </a:t>
            </a:r>
          </a:p>
          <a:p>
            <a:pPr lvl="0"/>
            <a:r>
              <a:rPr lang="ru-RU" sz="1600" dirty="0">
                <a:solidFill>
                  <a:srgbClr val="000000"/>
                </a:solidFill>
                <a:latin typeface="Arial"/>
              </a:rPr>
              <a:t>По новым правилам применять «упрощенку» компании и ИП могут до того момента, как их доход достигнет </a:t>
            </a:r>
            <a:r>
              <a:rPr lang="ru-RU" sz="1600" dirty="0">
                <a:solidFill>
                  <a:srgbClr val="FF0000"/>
                </a:solidFill>
                <a:latin typeface="Arial"/>
              </a:rPr>
              <a:t>265,8 млн рублей</a:t>
            </a:r>
            <a:r>
              <a:rPr lang="ru-RU" sz="1600" dirty="0">
                <a:solidFill>
                  <a:srgbClr val="000000"/>
                </a:solidFill>
                <a:latin typeface="Arial"/>
              </a:rPr>
              <a:t>. До 2024 года эта сумма составляла </a:t>
            </a:r>
            <a:r>
              <a:rPr lang="ru-RU" sz="1600" dirty="0">
                <a:solidFill>
                  <a:srgbClr val="FF0000"/>
                </a:solidFill>
                <a:latin typeface="Arial"/>
              </a:rPr>
              <a:t>251, 4 млн</a:t>
            </a:r>
            <a:r>
              <a:rPr lang="ru-RU" sz="1600" dirty="0">
                <a:solidFill>
                  <a:srgbClr val="000000"/>
                </a:solidFill>
                <a:latin typeface="Arial"/>
              </a:rPr>
              <a:t> в год.</a:t>
            </a:r>
          </a:p>
          <a:p>
            <a:pPr lvl="0"/>
            <a:r>
              <a:rPr lang="ru-RU" sz="1600" dirty="0">
                <a:solidFill>
                  <a:srgbClr val="000000"/>
                </a:solidFill>
                <a:latin typeface="Arial"/>
              </a:rPr>
              <a:t>Предприятие может перейти на УСН, если за 9 месяцев 2023 года его доход составил не более </a:t>
            </a:r>
            <a:r>
              <a:rPr lang="ru-RU" sz="1600" dirty="0">
                <a:solidFill>
                  <a:srgbClr val="FF0000"/>
                </a:solidFill>
                <a:latin typeface="Arial"/>
              </a:rPr>
              <a:t>149, 5 млн рублей</a:t>
            </a:r>
            <a:r>
              <a:rPr lang="ru-RU" sz="1600" dirty="0">
                <a:solidFill>
                  <a:srgbClr val="000000"/>
                </a:solidFill>
                <a:latin typeface="Arial"/>
              </a:rPr>
              <a:t>. Прошлогодний показатель составлял 141,41 млн рублей. Общие ставки при расчете налога будут применяться до достижения 199,35 млн рублей дохода.</a:t>
            </a:r>
          </a:p>
          <a:p>
            <a:pPr lvl="0"/>
            <a:r>
              <a:rPr lang="ru-RU" sz="1600" dirty="0">
                <a:solidFill>
                  <a:srgbClr val="000000"/>
                </a:solidFill>
                <a:latin typeface="Arial"/>
              </a:rPr>
              <a:t>Изменения лимитов позволят некоторым компаниям сохранить свое право на применение УСН, а другим – перейти на этот </a:t>
            </a:r>
            <a:r>
              <a:rPr lang="ru-RU" sz="1600" dirty="0" err="1">
                <a:solidFill>
                  <a:srgbClr val="000000"/>
                </a:solidFill>
                <a:latin typeface="Arial"/>
              </a:rPr>
              <a:t>спецрежим</a:t>
            </a:r>
            <a:r>
              <a:rPr lang="ru-RU" sz="1600" dirty="0">
                <a:solidFill>
                  <a:srgbClr val="000000"/>
                </a:solidFill>
                <a:latin typeface="Arial"/>
              </a:rPr>
              <a:t>, если они не вписывались в ограничения ранее</a:t>
            </a:r>
            <a:r>
              <a:rPr lang="ru-RU" sz="1600" dirty="0" smtClean="0">
                <a:solidFill>
                  <a:srgbClr val="000000"/>
                </a:solidFill>
                <a:latin typeface="Arial"/>
              </a:rPr>
              <a:t>.</a:t>
            </a:r>
          </a:p>
          <a:p>
            <a:pPr lvl="0"/>
            <a:endParaRPr lang="ru-RU" sz="1600" dirty="0">
              <a:solidFill>
                <a:srgbClr val="000000"/>
              </a:solidFill>
              <a:latin typeface="Arial"/>
            </a:endParaRPr>
          </a:p>
          <a:p>
            <a:pPr lvl="0"/>
            <a:r>
              <a:rPr lang="ru-RU" sz="1600" b="1" dirty="0" smtClean="0">
                <a:solidFill>
                  <a:srgbClr val="FF0000"/>
                </a:solidFill>
                <a:latin typeface="Arial"/>
              </a:rPr>
              <a:t>Утвержден </a:t>
            </a:r>
            <a:r>
              <a:rPr lang="ru-RU" sz="1600" b="1" dirty="0">
                <a:solidFill>
                  <a:srgbClr val="FF0000"/>
                </a:solidFill>
                <a:latin typeface="Arial"/>
              </a:rPr>
              <a:t>новый бланк декларации по УСН</a:t>
            </a:r>
            <a:r>
              <a:rPr lang="ru-RU" sz="1600" b="1" dirty="0">
                <a:solidFill>
                  <a:srgbClr val="000000"/>
                </a:solidFill>
                <a:latin typeface="Arial"/>
              </a:rPr>
              <a:t>. </a:t>
            </a:r>
            <a:endParaRPr lang="ru-RU" sz="1600" b="1" dirty="0" smtClean="0">
              <a:solidFill>
                <a:srgbClr val="000000"/>
              </a:solidFill>
              <a:latin typeface="Arial"/>
            </a:endParaRPr>
          </a:p>
          <a:p>
            <a:pPr lvl="0"/>
            <a:r>
              <a:rPr lang="ru-RU" sz="1600" dirty="0" smtClean="0">
                <a:solidFill>
                  <a:srgbClr val="000000"/>
                </a:solidFill>
                <a:latin typeface="Arial"/>
              </a:rPr>
              <a:t>В </a:t>
            </a:r>
            <a:r>
              <a:rPr lang="ru-RU" sz="1600" dirty="0">
                <a:solidFill>
                  <a:srgbClr val="000000"/>
                </a:solidFill>
                <a:latin typeface="Arial"/>
              </a:rPr>
              <a:t>документе на бумажном носителе </a:t>
            </a:r>
            <a:r>
              <a:rPr lang="ru-RU" sz="1600" dirty="0">
                <a:solidFill>
                  <a:srgbClr val="FF0000"/>
                </a:solidFill>
                <a:latin typeface="Arial"/>
              </a:rPr>
              <a:t>изменены штрих-коды на страницах</a:t>
            </a:r>
            <a:r>
              <a:rPr lang="ru-RU" sz="1600" dirty="0">
                <a:solidFill>
                  <a:srgbClr val="000000"/>
                </a:solidFill>
                <a:latin typeface="Arial"/>
              </a:rPr>
              <a:t>. В порядке заполнения декларации (в бумажном и в электронном виде) скорректированы </a:t>
            </a:r>
            <a:r>
              <a:rPr lang="ru-RU" sz="1600" dirty="0">
                <a:solidFill>
                  <a:srgbClr val="FF0000"/>
                </a:solidFill>
                <a:latin typeface="Arial"/>
              </a:rPr>
              <a:t>даты уплаты сумм налога при УСН и его авансовых платежей в разделах 1.1 и 1.2</a:t>
            </a:r>
            <a:r>
              <a:rPr lang="ru-RU" sz="1600" dirty="0">
                <a:solidFill>
                  <a:srgbClr val="000000"/>
                </a:solidFill>
                <a:latin typeface="Arial"/>
              </a:rPr>
              <a:t>. Данная поправка введена в связи с изменением срока уплаты налога по УСН при переходе на единый налоговый платеж (ЕНП).</a:t>
            </a:r>
          </a:p>
          <a:p>
            <a:pPr lvl="0"/>
            <a:r>
              <a:rPr lang="ru-RU" sz="1600" dirty="0" smtClean="0">
                <a:solidFill>
                  <a:srgbClr val="000000"/>
                </a:solidFill>
                <a:latin typeface="Arial"/>
              </a:rPr>
              <a:t>Подать </a:t>
            </a:r>
            <a:r>
              <a:rPr lang="ru-RU" sz="1600" dirty="0">
                <a:solidFill>
                  <a:srgbClr val="000000"/>
                </a:solidFill>
                <a:latin typeface="Arial"/>
              </a:rPr>
              <a:t>декларацию по УСН организациям необходимо не позднее 25 марта 2024 года, а индивидуальным предпринимателям (ИП) – не позднее 25 апреля 2024 года. Если организации или ИП утратили право применения упрощенного режима, решили перейти на другую систему налогообложения или закрыли данный вид деятельности, то представить декларацию по УСН нужно до 25 числа следующего месяца.</a:t>
            </a:r>
          </a:p>
          <a:p>
            <a:pPr lvl="0"/>
            <a:r>
              <a:rPr lang="ru-RU" sz="1600" dirty="0" smtClean="0">
                <a:solidFill>
                  <a:srgbClr val="000000"/>
                </a:solidFill>
                <a:latin typeface="Arial"/>
              </a:rPr>
              <a:t>Декларация</a:t>
            </a:r>
            <a:r>
              <a:rPr lang="ru-RU" sz="1600" dirty="0">
                <a:solidFill>
                  <a:srgbClr val="000000"/>
                </a:solidFill>
                <a:latin typeface="Arial"/>
              </a:rPr>
              <a:t>, заполненная по недействующей форме, считается непредставленной</a:t>
            </a:r>
            <a:endParaRPr lang="ru-RU" sz="1600" dirty="0" smtClean="0">
              <a:solidFill>
                <a:srgbClr val="000000"/>
              </a:solidFill>
              <a:latin typeface="Arial"/>
            </a:endParaRPr>
          </a:p>
          <a:p>
            <a:pPr lvl="0"/>
            <a:endParaRPr lang="ru-RU" sz="1600" dirty="0">
              <a:solidFill>
                <a:srgbClr val="000000"/>
              </a:solidFill>
              <a:latin typeface="Arial"/>
            </a:endParaRPr>
          </a:p>
          <a:p>
            <a:pPr lvl="0" fontAlgn="base"/>
            <a:r>
              <a:rPr lang="ru-RU" sz="1600" b="1" dirty="0">
                <a:solidFill>
                  <a:srgbClr val="FF0000"/>
                </a:solidFill>
                <a:latin typeface="Arial"/>
              </a:rPr>
              <a:t>Установлен порядок расчета по УСН при смене региона</a:t>
            </a:r>
          </a:p>
          <a:p>
            <a:pPr lvl="0"/>
            <a:r>
              <a:rPr lang="ru-RU" sz="1600" dirty="0">
                <a:solidFill>
                  <a:srgbClr val="000000"/>
                </a:solidFill>
                <a:latin typeface="Arial"/>
              </a:rPr>
              <a:t>Если ИП меняет адрес, то применяется ставка по новому адресу, которая установлена законодательством соответствующего субъекта. Ранее порядок действий в такой ситуации закреплен не был.</a:t>
            </a:r>
          </a:p>
          <a:p>
            <a:endParaRPr lang="ru-RU" dirty="0"/>
          </a:p>
        </p:txBody>
      </p:sp>
    </p:spTree>
    <p:extLst>
      <p:ext uri="{BB962C8B-B14F-4D97-AF65-F5344CB8AC3E}">
        <p14:creationId xmlns:p14="http://schemas.microsoft.com/office/powerpoint/2010/main" val="370647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down)">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368" y="0"/>
            <a:ext cx="92793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586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Про обучение</a:t>
            </a:r>
            <a:endParaRPr lang="ru-RU" dirty="0">
              <a:solidFill>
                <a:srgbClr val="FF0000"/>
              </a:solidFill>
            </a:endParaRPr>
          </a:p>
        </p:txBody>
      </p:sp>
      <p:sp>
        <p:nvSpPr>
          <p:cNvPr id="3" name="Объект 2"/>
          <p:cNvSpPr>
            <a:spLocks noGrp="1"/>
          </p:cNvSpPr>
          <p:nvPr>
            <p:ph idx="1"/>
          </p:nvPr>
        </p:nvSpPr>
        <p:spPr>
          <a:xfrm>
            <a:off x="251520" y="1772816"/>
            <a:ext cx="8640960" cy="4824536"/>
          </a:xfrm>
        </p:spPr>
        <p:txBody>
          <a:bodyPr>
            <a:normAutofit/>
          </a:bodyPr>
          <a:lstStyle/>
          <a:p>
            <a:pPr marL="0" indent="0">
              <a:buNone/>
            </a:pPr>
            <a:r>
              <a:rPr lang="ru-RU" sz="2800" dirty="0" smtClean="0"/>
              <a:t>До 1 января 2024 г.  в состав вычета входили расходы на обучение:</a:t>
            </a:r>
          </a:p>
          <a:p>
            <a:pPr marL="0" indent="0">
              <a:buNone/>
            </a:pPr>
            <a:r>
              <a:rPr lang="ru-RU" sz="2800" dirty="0" smtClean="0"/>
              <a:t>	• свое по любой форме обучения;</a:t>
            </a:r>
          </a:p>
          <a:p>
            <a:pPr marL="0" indent="0">
              <a:buNone/>
            </a:pPr>
            <a:r>
              <a:rPr lang="ru-RU" sz="2800" dirty="0" smtClean="0"/>
              <a:t>	• братьев и сестер не старше 24 лет по очной форме.</a:t>
            </a:r>
          </a:p>
          <a:p>
            <a:pPr marL="0" indent="0">
              <a:buNone/>
            </a:pPr>
            <a:endParaRPr lang="ru-RU" sz="2800" dirty="0" smtClean="0"/>
          </a:p>
          <a:p>
            <a:pPr marL="0" indent="0">
              <a:buNone/>
            </a:pPr>
            <a:r>
              <a:rPr lang="ru-RU" sz="2800" dirty="0" smtClean="0"/>
              <a:t>В 2024 г. этот перечень расширили - теперь вернуть из бюджета можно и расходы на </a:t>
            </a:r>
            <a:r>
              <a:rPr lang="ru-RU" sz="2800" dirty="0" smtClean="0">
                <a:solidFill>
                  <a:srgbClr val="FF0000"/>
                </a:solidFill>
              </a:rPr>
              <a:t>обучение супруга или супруги</a:t>
            </a:r>
            <a:r>
              <a:rPr lang="ru-RU" sz="2800" dirty="0" smtClean="0"/>
              <a:t> по очной форме &lt;</a:t>
            </a:r>
            <a:r>
              <a:rPr lang="ru-RU" sz="2800" dirty="0" smtClean="0">
                <a:solidFill>
                  <a:srgbClr val="FF0000"/>
                </a:solidFill>
              </a:rPr>
              <a:t>подп. 2 п. 1 ст. 219 НК РФ</a:t>
            </a:r>
            <a:r>
              <a:rPr lang="ru-RU" sz="2800" dirty="0" smtClean="0"/>
              <a:t>&gt;.</a:t>
            </a:r>
          </a:p>
          <a:p>
            <a:endParaRPr lang="ru-RU" dirty="0"/>
          </a:p>
        </p:txBody>
      </p:sp>
    </p:spTree>
    <p:extLst>
      <p:ext uri="{BB962C8B-B14F-4D97-AF65-F5344CB8AC3E}">
        <p14:creationId xmlns:p14="http://schemas.microsoft.com/office/powerpoint/2010/main" val="39857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922114"/>
          </a:xfrm>
        </p:spPr>
        <p:txBody>
          <a:bodyPr/>
          <a:lstStyle/>
          <a:p>
            <a:r>
              <a:rPr lang="ru-RU" dirty="0" smtClean="0">
                <a:solidFill>
                  <a:srgbClr val="FF0000"/>
                </a:solidFill>
              </a:rPr>
              <a:t>Про обучение детей</a:t>
            </a:r>
            <a:endParaRPr lang="ru-RU" dirty="0">
              <a:solidFill>
                <a:srgbClr val="FF0000"/>
              </a:solidFill>
            </a:endParaRPr>
          </a:p>
        </p:txBody>
      </p:sp>
      <p:sp>
        <p:nvSpPr>
          <p:cNvPr id="3" name="Объект 2"/>
          <p:cNvSpPr>
            <a:spLocks noGrp="1"/>
          </p:cNvSpPr>
          <p:nvPr>
            <p:ph idx="1"/>
          </p:nvPr>
        </p:nvSpPr>
        <p:spPr>
          <a:xfrm>
            <a:off x="107504" y="1124744"/>
            <a:ext cx="8928992" cy="5544616"/>
          </a:xfrm>
        </p:spPr>
        <p:txBody>
          <a:bodyPr>
            <a:normAutofit fontScale="70000" lnSpcReduction="20000"/>
          </a:bodyPr>
          <a:lstStyle/>
          <a:p>
            <a:r>
              <a:rPr lang="ru-RU" dirty="0" smtClean="0"/>
              <a:t>У вычета на детей есть </a:t>
            </a:r>
            <a:r>
              <a:rPr lang="ru-RU" dirty="0" smtClean="0">
                <a:solidFill>
                  <a:srgbClr val="FF0000"/>
                </a:solidFill>
              </a:rPr>
              <a:t>отдельный лимит </a:t>
            </a:r>
            <a:r>
              <a:rPr lang="ru-RU" dirty="0" smtClean="0"/>
              <a:t>- до 2024 г. это 50 000 руб. в год на каждого ребенка. Это общая сумма вычета для обоих родителей. То есть родители, оплатившие обучение детей, могли вернуть максимум 6 500 руб. (50 000 руб. x 13%) за каждого ребенка.</a:t>
            </a:r>
          </a:p>
          <a:p>
            <a:r>
              <a:rPr lang="ru-RU" dirty="0" smtClean="0"/>
              <a:t>С 2024 года этот лимит увеличен до 110 000 руб. в год. То есть по расходам на обучение каждого ребенка семья сможет вернуть из бюджета уже 14 300 руб. налога, который будет уплачен в 2024 г. (110 000 руб. x 13%).</a:t>
            </a:r>
          </a:p>
          <a:p>
            <a:r>
              <a:rPr lang="ru-RU" dirty="0" smtClean="0">
                <a:solidFill>
                  <a:srgbClr val="FF0000"/>
                </a:solidFill>
              </a:rPr>
              <a:t>К сведению</a:t>
            </a:r>
          </a:p>
          <a:p>
            <a:r>
              <a:rPr lang="ru-RU" dirty="0" smtClean="0"/>
              <a:t>Вычет на обучение ребенка можно получить и в случае, если оно проходит дистанционно. Главное - подтвердить, что обучение велось по очной форме &lt;</a:t>
            </a:r>
            <a:r>
              <a:rPr lang="ru-RU" dirty="0" smtClean="0">
                <a:solidFill>
                  <a:srgbClr val="FF0000"/>
                </a:solidFill>
              </a:rPr>
              <a:t>Письмо ФНС от 12.10.2017 N ГД-4-11/20605; Информация на сайте ФНС от 12.03.2020</a:t>
            </a:r>
            <a:r>
              <a:rPr lang="ru-RU" dirty="0" smtClean="0"/>
              <a:t>&gt;.</a:t>
            </a:r>
          </a:p>
          <a:p>
            <a:r>
              <a:rPr lang="ru-RU" sz="2800" dirty="0">
                <a:solidFill>
                  <a:srgbClr val="000000"/>
                </a:solidFill>
                <a:latin typeface="Arial"/>
              </a:rPr>
              <a:t>Оформлять социальный вычет на обучение можно в течение календарного года за предыдущие периоды. В 2024 году можно предъявить к возврату расходы за 2023, 2022 и 2021 годы. Расходы за более ранние периоды рассматриваться не будут.</a:t>
            </a:r>
            <a:endParaRPr lang="ru-RU" dirty="0" smtClean="0"/>
          </a:p>
          <a:p>
            <a:endParaRPr lang="ru-RU" dirty="0"/>
          </a:p>
        </p:txBody>
      </p:sp>
    </p:spTree>
    <p:extLst>
      <p:ext uri="{BB962C8B-B14F-4D97-AF65-F5344CB8AC3E}">
        <p14:creationId xmlns:p14="http://schemas.microsoft.com/office/powerpoint/2010/main" val="158888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856984" cy="1143000"/>
          </a:xfrm>
        </p:spPr>
        <p:txBody>
          <a:bodyPr>
            <a:normAutofit fontScale="90000"/>
          </a:bodyPr>
          <a:lstStyle/>
          <a:p>
            <a:r>
              <a:rPr lang="ru-RU" dirty="0" smtClean="0">
                <a:solidFill>
                  <a:srgbClr val="FF0000"/>
                </a:solidFill>
              </a:rPr>
              <a:t>Пример расчета </a:t>
            </a:r>
            <a:r>
              <a:rPr lang="ru-RU" dirty="0" err="1" smtClean="0">
                <a:solidFill>
                  <a:srgbClr val="FF0000"/>
                </a:solidFill>
              </a:rPr>
              <a:t>соцвычетов</a:t>
            </a:r>
            <a:r>
              <a:rPr lang="ru-RU" dirty="0" smtClean="0">
                <a:solidFill>
                  <a:srgbClr val="FF0000"/>
                </a:solidFill>
              </a:rPr>
              <a:t> </a:t>
            </a:r>
            <a:br>
              <a:rPr lang="ru-RU" dirty="0" smtClean="0">
                <a:solidFill>
                  <a:srgbClr val="FF0000"/>
                </a:solidFill>
              </a:rPr>
            </a:br>
            <a:r>
              <a:rPr lang="ru-RU" dirty="0" smtClean="0">
                <a:solidFill>
                  <a:srgbClr val="FF0000"/>
                </a:solidFill>
              </a:rPr>
              <a:t>в 2023 г. и в 2024 г.</a:t>
            </a:r>
            <a:br>
              <a:rPr lang="ru-RU" dirty="0" smtClean="0">
                <a:solidFill>
                  <a:srgbClr val="FF0000"/>
                </a:solidFill>
              </a:rPr>
            </a:br>
            <a:endParaRPr lang="ru-RU" dirty="0">
              <a:solidFill>
                <a:srgbClr val="FF0000"/>
              </a:solidFill>
            </a:endParaRPr>
          </a:p>
        </p:txBody>
      </p:sp>
      <p:sp>
        <p:nvSpPr>
          <p:cNvPr id="3" name="Объект 2"/>
          <p:cNvSpPr>
            <a:spLocks noGrp="1"/>
          </p:cNvSpPr>
          <p:nvPr>
            <p:ph idx="1"/>
          </p:nvPr>
        </p:nvSpPr>
        <p:spPr>
          <a:xfrm>
            <a:off x="0" y="1412776"/>
            <a:ext cx="9144000" cy="5256584"/>
          </a:xfrm>
        </p:spPr>
        <p:txBody>
          <a:bodyPr>
            <a:normAutofit fontScale="85000" lnSpcReduction="20000"/>
          </a:bodyPr>
          <a:lstStyle/>
          <a:p>
            <a:r>
              <a:rPr lang="ru-RU" dirty="0" smtClean="0">
                <a:solidFill>
                  <a:srgbClr val="FF0000"/>
                </a:solidFill>
              </a:rPr>
              <a:t>Условие</a:t>
            </a:r>
            <a:r>
              <a:rPr lang="ru-RU" dirty="0" smtClean="0"/>
              <a:t>.  Гражданин оплатил свое обучение (90 000 руб.), независимую оценку своей квалификации (15 000 руб.), автошколу супруге (45 000 руб.) и частный детский сад ребенка (200 000 руб.).</a:t>
            </a:r>
          </a:p>
          <a:p>
            <a:endParaRPr lang="ru-RU" dirty="0" smtClean="0"/>
          </a:p>
          <a:p>
            <a:r>
              <a:rPr lang="ru-RU" dirty="0" smtClean="0">
                <a:solidFill>
                  <a:srgbClr val="FF0000"/>
                </a:solidFill>
              </a:rPr>
              <a:t>Решение.  </a:t>
            </a:r>
            <a:r>
              <a:rPr lang="ru-RU" dirty="0" smtClean="0"/>
              <a:t>За</a:t>
            </a:r>
            <a:r>
              <a:rPr lang="ru-RU" dirty="0" smtClean="0">
                <a:solidFill>
                  <a:srgbClr val="FF0000"/>
                </a:solidFill>
              </a:rPr>
              <a:t> 2023 г</a:t>
            </a:r>
            <a:r>
              <a:rPr lang="ru-RU" dirty="0" smtClean="0"/>
              <a:t>. по всем затратам гражданин сможет вернуть из бюджета </a:t>
            </a:r>
            <a:r>
              <a:rPr lang="ru-RU" dirty="0" smtClean="0">
                <a:solidFill>
                  <a:srgbClr val="FF0000"/>
                </a:solidFill>
              </a:rPr>
              <a:t>20 150 руб</a:t>
            </a:r>
            <a:r>
              <a:rPr lang="ru-RU" dirty="0" smtClean="0"/>
              <a:t>. ((105 000 руб. (</a:t>
            </a:r>
            <a:r>
              <a:rPr lang="ru-RU" dirty="0" err="1" smtClean="0"/>
              <a:t>соцвычет</a:t>
            </a:r>
            <a:r>
              <a:rPr lang="ru-RU" dirty="0" smtClean="0"/>
              <a:t> на себя) + 50 000 руб. (вычет на обучение ребенка)) x 13%).</a:t>
            </a:r>
          </a:p>
          <a:p>
            <a:endParaRPr lang="ru-RU" dirty="0" smtClean="0"/>
          </a:p>
          <a:p>
            <a:r>
              <a:rPr lang="ru-RU" dirty="0">
                <a:solidFill>
                  <a:srgbClr val="FF0000"/>
                </a:solidFill>
              </a:rPr>
              <a:t>Решение. </a:t>
            </a:r>
            <a:r>
              <a:rPr lang="ru-RU" dirty="0" smtClean="0">
                <a:solidFill>
                  <a:srgbClr val="FF0000"/>
                </a:solidFill>
              </a:rPr>
              <a:t> </a:t>
            </a:r>
            <a:r>
              <a:rPr lang="ru-RU" dirty="0" smtClean="0"/>
              <a:t>За</a:t>
            </a:r>
            <a:r>
              <a:rPr lang="ru-RU" dirty="0" smtClean="0">
                <a:solidFill>
                  <a:srgbClr val="FF0000"/>
                </a:solidFill>
              </a:rPr>
              <a:t> 2024</a:t>
            </a:r>
            <a:r>
              <a:rPr lang="ru-RU" dirty="0" smtClean="0"/>
              <a:t> г. гражданин сможет вернуть из бюджета уже </a:t>
            </a:r>
            <a:r>
              <a:rPr lang="ru-RU" dirty="0" smtClean="0">
                <a:solidFill>
                  <a:srgbClr val="FF0000"/>
                </a:solidFill>
              </a:rPr>
              <a:t>33 800 руб</a:t>
            </a:r>
            <a:r>
              <a:rPr lang="ru-RU" dirty="0" smtClean="0"/>
              <a:t>. ((150 000 руб. (</a:t>
            </a:r>
            <a:r>
              <a:rPr lang="ru-RU" dirty="0" err="1" smtClean="0"/>
              <a:t>соцвычет</a:t>
            </a:r>
            <a:r>
              <a:rPr lang="ru-RU" dirty="0" smtClean="0"/>
              <a:t> на себя и обучение супруги) + 110 000 руб. (вычет на обучение ребенка)) x 13%).</a:t>
            </a:r>
          </a:p>
          <a:p>
            <a:endParaRPr lang="ru-RU" dirty="0"/>
          </a:p>
        </p:txBody>
      </p:sp>
    </p:spTree>
    <p:extLst>
      <p:ext uri="{BB962C8B-B14F-4D97-AF65-F5344CB8AC3E}">
        <p14:creationId xmlns:p14="http://schemas.microsoft.com/office/powerpoint/2010/main" val="379114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48072"/>
          </a:xfrm>
        </p:spPr>
        <p:txBody>
          <a:bodyPr>
            <a:normAutofit fontScale="90000"/>
          </a:bodyPr>
          <a:lstStyle/>
          <a:p>
            <a:r>
              <a:rPr lang="ru-RU" dirty="0" smtClean="0">
                <a:solidFill>
                  <a:srgbClr val="FF0000"/>
                </a:solidFill>
              </a:rPr>
              <a:t>Справка</a:t>
            </a:r>
            <a:endParaRPr lang="ru-RU" dirty="0">
              <a:solidFill>
                <a:srgbClr val="FF0000"/>
              </a:solidFill>
            </a:endParaRPr>
          </a:p>
        </p:txBody>
      </p:sp>
      <p:sp>
        <p:nvSpPr>
          <p:cNvPr id="3" name="Объект 2"/>
          <p:cNvSpPr>
            <a:spLocks noGrp="1"/>
          </p:cNvSpPr>
          <p:nvPr>
            <p:ph idx="1"/>
          </p:nvPr>
        </p:nvSpPr>
        <p:spPr>
          <a:xfrm>
            <a:off x="0" y="836712"/>
            <a:ext cx="9144000" cy="5688632"/>
          </a:xfrm>
        </p:spPr>
        <p:txBody>
          <a:bodyPr>
            <a:noAutofit/>
          </a:bodyPr>
          <a:lstStyle/>
          <a:p>
            <a:pPr marL="0" indent="0">
              <a:buNone/>
            </a:pPr>
            <a:r>
              <a:rPr lang="ru-RU" sz="1800" dirty="0">
                <a:solidFill>
                  <a:srgbClr val="405965"/>
                </a:solidFill>
                <a:latin typeface="Open Sans"/>
              </a:rPr>
              <a:t>	</a:t>
            </a:r>
            <a:r>
              <a:rPr lang="ru-RU" sz="1800" dirty="0" smtClean="0"/>
              <a:t>Дошкольная </a:t>
            </a:r>
            <a:r>
              <a:rPr lang="ru-RU" sz="1800" dirty="0"/>
              <a:t>образовательная организация - это образовательная организация, осуществляющая в качестве основной цели ее деятельности образовательную деятельность по образовательным программам дошкольного образования, присмотр и уход за детьми. </a:t>
            </a:r>
            <a:r>
              <a:rPr lang="ru-RU" sz="1800" dirty="0">
                <a:solidFill>
                  <a:srgbClr val="FF0000"/>
                </a:solidFill>
              </a:rPr>
              <a:t>Если в дошкольном учреждении не только присматривают за ребенком, но и обучают его на платной основе, то налогоплательщик вправе применить социальный налоговый вычет в сумме оплаты за обучение ребенка. Обязательным условием для предоставления вычета является наличие у дошкольного учреждения лицензии на ведение образовательной деятельности.</a:t>
            </a:r>
          </a:p>
          <a:p>
            <a:pPr marL="0" indent="0">
              <a:buNone/>
            </a:pPr>
            <a:r>
              <a:rPr lang="ru-RU" sz="1800" dirty="0"/>
              <a:t>	При предоставлении налогоплательщику социального налогового вычета учитываются  фактические расходы на обучение ребенка. Обратите внимание, в состав социального вычета не включаются суммы, перечисляемые родителями дошкольному учреждению за уход и присмотр за ребенком Поэтому если родитель </a:t>
            </a:r>
            <a:r>
              <a:rPr lang="ru-RU" sz="1800" dirty="0">
                <a:solidFill>
                  <a:srgbClr val="FF0000"/>
                </a:solidFill>
              </a:rPr>
              <a:t>имеет документ, где отдельно выделена стоимость обучения, то он может претендовать на получение вычета.</a:t>
            </a:r>
          </a:p>
          <a:p>
            <a:pPr marL="0" indent="0">
              <a:buNone/>
            </a:pPr>
            <a:r>
              <a:rPr lang="ru-RU" sz="1800" dirty="0"/>
              <a:t>	Налоговый вычет за дошкольное обучение ребенка, в соответствии с п. 2 ст. 219 НК РФ, предоставляется при подаче налоговой декларации в налоговый орган налогоплательщиком по окончании налогового периода,  так же предоставляются копии платежных документов на оплату обучения, договор на обучение с образовательным учреждением, имеющим лицензию на оказание соответствующих образовательных услуг, документ, подтверждающий статус образовательного учреждения, свидетельство о рождении ребенка.  </a:t>
            </a:r>
          </a:p>
        </p:txBody>
      </p:sp>
    </p:spTree>
    <p:extLst>
      <p:ext uri="{BB962C8B-B14F-4D97-AF65-F5344CB8AC3E}">
        <p14:creationId xmlns:p14="http://schemas.microsoft.com/office/powerpoint/2010/main" val="266631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2940</TotalTime>
  <Words>3252</Words>
  <Application>Microsoft Office PowerPoint</Application>
  <PresentationFormat>Экран (4:3)</PresentationFormat>
  <Paragraphs>324</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Про обучение</vt:lpstr>
      <vt:lpstr>Про обучение детей</vt:lpstr>
      <vt:lpstr>Пример расчета соцвычетов  в 2023 г. и в 2024 г. </vt:lpstr>
      <vt:lpstr>Справка</vt:lpstr>
      <vt:lpstr>ФНС России разъяснила порядок получения социального вычета на обучение у репетитора-ИП </vt:lpstr>
      <vt:lpstr>Кейс</vt:lpstr>
      <vt:lpstr>Получить налоговые вычеты стало проще </vt:lpstr>
      <vt:lpstr>Справка </vt:lpstr>
      <vt:lpstr>Так выглядит вкладка «Вычеты в упрощенном порядке» на главной странице личного кабинета налогоплательщика</vt:lpstr>
      <vt:lpstr>Преимущества упрощенного порядка</vt:lpstr>
      <vt:lpstr>Презентация PowerPoint</vt:lpstr>
      <vt:lpstr>Презентация PowerPoint</vt:lpstr>
      <vt:lpstr>Презентация PowerPoint</vt:lpstr>
      <vt:lpstr>Презентация PowerPoint</vt:lpstr>
      <vt:lpstr>Презентация PowerPoint</vt:lpstr>
      <vt:lpstr>О программе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будет, если не подать декларацию 3-НДФЛ или не оплатить вовремя налог</vt:lpstr>
      <vt:lpstr>Презентация PowerPoint</vt:lpstr>
      <vt:lpstr>Напоминаем о минимальном сроке владения недвижимостью для освобождения от НДФЛ </vt:lpstr>
      <vt:lpstr>Презентация PowerPoint</vt:lpstr>
      <vt:lpstr>Презентация PowerPoint</vt:lpstr>
      <vt:lpstr>Презентация PowerPoint</vt:lpstr>
      <vt:lpstr>Требуйте чек после покупки! </vt:lpstr>
      <vt:lpstr>Презентация PowerPoint</vt:lpstr>
      <vt:lpstr>Планы на 2025</vt:lpstr>
      <vt:lpstr>В Волгограде подвели главные налоговые итоги 2023 года </vt:lpstr>
      <vt:lpstr>Налог на бездетность предложили вернуть в России  </vt:lpstr>
      <vt:lpstr>Последние налоговые новости</vt:lpstr>
      <vt:lpstr>Презентация PowerPoint</vt:lpstr>
      <vt:lpstr>НОМЕР ЗАПИСИ ЕДИНОГО ФЕДЕРАЛЬНОГО ИНФОРМАЦИОННОГО РЕГИСТРА</vt:lpstr>
      <vt:lpstr>Госпошлина</vt:lpstr>
      <vt:lpstr>УПРОЩЕНКА</vt:lpstr>
      <vt:lpstr>Упрощенная система налогообложения</vt:lpstr>
      <vt:lpstr>Заменяет налоги</vt:lpstr>
      <vt:lpstr>Заменяет налоги</vt:lpstr>
      <vt:lpstr>налоговая база</vt:lpstr>
      <vt:lpstr>Ставки</vt:lpstr>
      <vt:lpstr>Презентация PowerPoint</vt:lpstr>
      <vt:lpstr>Упрощенка - 2024</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121</cp:revision>
  <dcterms:created xsi:type="dcterms:W3CDTF">2024-03-08T10:21:02Z</dcterms:created>
  <dcterms:modified xsi:type="dcterms:W3CDTF">2024-03-22T05:04:00Z</dcterms:modified>
</cp:coreProperties>
</file>