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25" y="-77"/>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441556a9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4441556a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4441556a9e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14441556a9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441556a9e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4441556a9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441556a9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441556a9e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4441556a9e_0_1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441318a7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441318a71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4441318a71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4441318a7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4441318a71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4441318a71_0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441556a9e_0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14441556a9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10936"/>
          <a:stretch/>
        </p:blipFill>
        <p:spPr>
          <a:xfrm>
            <a:off x="1" y="0"/>
            <a:ext cx="6878149" cy="5143501"/>
          </a:xfrm>
          <a:prstGeom prst="rect">
            <a:avLst/>
          </a:prstGeom>
          <a:noFill/>
          <a:ln>
            <a:noFill/>
          </a:ln>
        </p:spPr>
      </p:pic>
      <p:sp>
        <p:nvSpPr>
          <p:cNvPr id="89" name="Google Shape;89;p13"/>
          <p:cNvSpPr/>
          <p:nvPr/>
        </p:nvSpPr>
        <p:spPr>
          <a:xfrm>
            <a:off x="5432100" y="0"/>
            <a:ext cx="3711900" cy="5143500"/>
          </a:xfrm>
          <a:prstGeom prst="rect">
            <a:avLst/>
          </a:prstGeom>
          <a:solidFill>
            <a:srgbClr val="FFFFFF">
              <a:alpha val="72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5432075" y="0"/>
            <a:ext cx="3711900" cy="5143500"/>
          </a:xfrm>
          <a:prstGeom prst="snip2DiagRect">
            <a:avLst>
              <a:gd name="adj1" fmla="val 0"/>
              <a:gd name="adj2" fmla="val 24379"/>
            </a:avLst>
          </a:prstGeom>
          <a:solidFill>
            <a:srgbClr val="18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txBox="1"/>
          <p:nvPr/>
        </p:nvSpPr>
        <p:spPr>
          <a:xfrm>
            <a:off x="5380450" y="804775"/>
            <a:ext cx="3624300" cy="3632700"/>
          </a:xfrm>
          <a:prstGeom prst="rect">
            <a:avLst/>
          </a:prstGeom>
          <a:noFill/>
          <a:ln>
            <a:noFill/>
          </a:ln>
        </p:spPr>
        <p:txBody>
          <a:bodyPr spcFirstLastPara="1" wrap="square" lIns="91425" tIns="91425" rIns="91425" bIns="91425" anchor="t" anchorCtr="0">
            <a:spAutoFit/>
          </a:bodyPr>
          <a:lstStyle/>
          <a:p>
            <a:pPr marL="182562" lvl="0" indent="0" algn="l" rtl="0">
              <a:spcBef>
                <a:spcPts val="0"/>
              </a:spcBef>
              <a:spcAft>
                <a:spcPts val="0"/>
              </a:spcAft>
              <a:buNone/>
            </a:pPr>
            <a:r>
              <a:rPr lang="ru-RU" sz="1800">
                <a:solidFill>
                  <a:schemeClr val="lt1"/>
                </a:solidFill>
                <a:latin typeface="Verdana"/>
                <a:ea typeface="Verdana"/>
                <a:cs typeface="Verdana"/>
                <a:sym typeface="Verdana"/>
              </a:rPr>
              <a:t>«</a:t>
            </a:r>
            <a:r>
              <a:rPr lang="ru-RU" sz="1800" b="1">
                <a:solidFill>
                  <a:schemeClr val="lt1"/>
                </a:solidFill>
                <a:latin typeface="Verdana"/>
                <a:ea typeface="Verdana"/>
                <a:cs typeface="Verdana"/>
                <a:sym typeface="Verdana"/>
              </a:rPr>
              <a:t>Профсоюзы</a:t>
            </a:r>
            <a:r>
              <a:rPr lang="ru-RU" sz="1800">
                <a:solidFill>
                  <a:schemeClr val="lt1"/>
                </a:solidFill>
                <a:latin typeface="Verdana"/>
                <a:ea typeface="Verdana"/>
                <a:cs typeface="Verdana"/>
                <a:sym typeface="Verdana"/>
              </a:rPr>
              <a:t> по своей сути – базовая общественная структура. Государство – на всех уровнях причём – обязано оказывать содействие профсоюзным организациям в отстаивании трудовых прав граждан».</a:t>
            </a:r>
            <a:endParaRPr sz="1800">
              <a:solidFill>
                <a:schemeClr val="dk1"/>
              </a:solidFill>
              <a:latin typeface="Verdana"/>
              <a:ea typeface="Verdana"/>
              <a:cs typeface="Verdana"/>
              <a:sym typeface="Verdana"/>
            </a:endParaRPr>
          </a:p>
          <a:p>
            <a:pPr marL="182562" lvl="0" indent="0" algn="r" rtl="0">
              <a:spcBef>
                <a:spcPts val="0"/>
              </a:spcBef>
              <a:spcAft>
                <a:spcPts val="0"/>
              </a:spcAft>
              <a:buNone/>
            </a:pPr>
            <a:endParaRPr i="1">
              <a:solidFill>
                <a:schemeClr val="lt1"/>
              </a:solidFill>
              <a:latin typeface="Verdana"/>
              <a:ea typeface="Verdana"/>
              <a:cs typeface="Verdana"/>
              <a:sym typeface="Verdana"/>
            </a:endParaRPr>
          </a:p>
          <a:p>
            <a:pPr marL="182562" lvl="0" indent="0" algn="r" rtl="0">
              <a:spcBef>
                <a:spcPts val="0"/>
              </a:spcBef>
              <a:spcAft>
                <a:spcPts val="0"/>
              </a:spcAft>
              <a:buNone/>
            </a:pPr>
            <a:r>
              <a:rPr lang="ru-RU" sz="1000" i="1">
                <a:solidFill>
                  <a:schemeClr val="lt1"/>
                </a:solidFill>
                <a:latin typeface="Verdana"/>
                <a:ea typeface="Verdana"/>
                <a:cs typeface="Verdana"/>
                <a:sym typeface="Verdana"/>
              </a:rPr>
              <a:t>Президент Российской Федерации В.В. Путин</a:t>
            </a:r>
            <a:endParaRPr sz="1000">
              <a:solidFill>
                <a:schemeClr val="dk1"/>
              </a:solidFill>
              <a:latin typeface="Verdana"/>
              <a:ea typeface="Verdana"/>
              <a:cs typeface="Verdana"/>
              <a:sym typeface="Verdana"/>
            </a:endParaRPr>
          </a:p>
          <a:p>
            <a:pPr marL="182562" lvl="0" indent="0" algn="r" rtl="0">
              <a:spcBef>
                <a:spcPts val="0"/>
              </a:spcBef>
              <a:spcAft>
                <a:spcPts val="0"/>
              </a:spcAft>
              <a:buNone/>
            </a:pPr>
            <a:r>
              <a:rPr lang="ru-RU" sz="1000" i="1">
                <a:solidFill>
                  <a:schemeClr val="lt1"/>
                </a:solidFill>
                <a:latin typeface="Verdana"/>
                <a:ea typeface="Verdana"/>
                <a:cs typeface="Verdana"/>
                <a:sym typeface="Verdana"/>
              </a:rPr>
              <a:t>на X Съезде Федерации независимых профсоюзов России</a:t>
            </a:r>
            <a:endParaRPr sz="1000" i="1">
              <a:solidFill>
                <a:schemeClr val="lt1"/>
              </a:solidFill>
              <a:latin typeface="Verdana"/>
              <a:ea typeface="Verdana"/>
              <a:cs typeface="Verdana"/>
              <a:sym typeface="Verdana"/>
            </a:endParaRPr>
          </a:p>
        </p:txBody>
      </p:sp>
      <p:sp>
        <p:nvSpPr>
          <p:cNvPr id="92" name="Google Shape;92;p13"/>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t="6947" b="7067"/>
          <a:stretch/>
        </p:blipFill>
        <p:spPr>
          <a:xfrm>
            <a:off x="0" y="-48075"/>
            <a:ext cx="9144003" cy="5232901"/>
          </a:xfrm>
          <a:prstGeom prst="rect">
            <a:avLst/>
          </a:prstGeom>
          <a:noFill/>
          <a:ln>
            <a:noFill/>
          </a:ln>
        </p:spPr>
      </p:pic>
      <p:sp>
        <p:nvSpPr>
          <p:cNvPr id="98" name="Google Shape;98;p14"/>
          <p:cNvSpPr/>
          <p:nvPr/>
        </p:nvSpPr>
        <p:spPr>
          <a:xfrm>
            <a:off x="-34325" y="-48075"/>
            <a:ext cx="2417100" cy="5232900"/>
          </a:xfrm>
          <a:prstGeom prst="rect">
            <a:avLst/>
          </a:prstGeom>
          <a:solidFill>
            <a:srgbClr val="FFFFFF">
              <a:alpha val="56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2551750" y="399550"/>
            <a:ext cx="2031300" cy="20313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772425" y="398200"/>
            <a:ext cx="2034000" cy="2034000"/>
          </a:xfrm>
          <a:prstGeom prst="rect">
            <a:avLst/>
          </a:pr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6995800" y="398200"/>
            <a:ext cx="2034000" cy="2034000"/>
          </a:xfrm>
          <a:prstGeom prst="rect">
            <a:avLst/>
          </a:prstGeom>
          <a:solidFill>
            <a:srgbClr val="18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2543863" y="2504000"/>
            <a:ext cx="2034000" cy="2034000"/>
          </a:xfrm>
          <a:prstGeom prst="rect">
            <a:avLst/>
          </a:prstGeom>
          <a:solidFill>
            <a:srgbClr val="F09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773100" y="2505338"/>
            <a:ext cx="2031300" cy="2031300"/>
          </a:xfrm>
          <a:prstGeom prst="rect">
            <a:avLst/>
          </a:prstGeom>
          <a:solidFill>
            <a:srgbClr val="D34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6997150" y="2505338"/>
            <a:ext cx="2031300" cy="20313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2543875" y="4661275"/>
            <a:ext cx="6486000" cy="3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000" i="0" u="none" strike="noStrike" cap="none">
                <a:solidFill>
                  <a:schemeClr val="lt1"/>
                </a:solidFill>
                <a:latin typeface="Verdana"/>
                <a:ea typeface="Verdana"/>
                <a:cs typeface="Verdana"/>
                <a:sym typeface="Verdana"/>
              </a:rPr>
              <a:t>(Региональное Отраслевое соглашение на 2022-2024 гг., февраль 2022)</a:t>
            </a:r>
            <a:endParaRPr sz="1000" i="0" u="none" strike="noStrike" cap="none">
              <a:solidFill>
                <a:schemeClr val="lt1"/>
              </a:solidFill>
              <a:latin typeface="Verdana"/>
              <a:ea typeface="Verdana"/>
              <a:cs typeface="Verdana"/>
              <a:sym typeface="Verdana"/>
            </a:endParaRPr>
          </a:p>
        </p:txBody>
      </p:sp>
      <p:sp>
        <p:nvSpPr>
          <p:cNvPr id="106" name="Google Shape;106;p14"/>
          <p:cNvSpPr txBox="1"/>
          <p:nvPr/>
        </p:nvSpPr>
        <p:spPr>
          <a:xfrm>
            <a:off x="2549050" y="1240901"/>
            <a:ext cx="2034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000" b="1">
                <a:solidFill>
                  <a:schemeClr val="lt1"/>
                </a:solidFill>
                <a:latin typeface="Verdana"/>
                <a:ea typeface="Verdana"/>
                <a:cs typeface="Verdana"/>
                <a:sym typeface="Verdana"/>
              </a:rPr>
              <a:t>дополнительные гарантии</a:t>
            </a:r>
            <a:r>
              <a:rPr lang="ru-RU" sz="1000">
                <a:solidFill>
                  <a:schemeClr val="lt1"/>
                </a:solidFill>
                <a:latin typeface="Verdana"/>
                <a:ea typeface="Verdana"/>
                <a:cs typeface="Verdana"/>
                <a:sym typeface="Verdana"/>
              </a:rPr>
              <a:t> </a:t>
            </a:r>
            <a:endParaRPr sz="1000">
              <a:solidFill>
                <a:schemeClr val="lt1"/>
              </a:solidFill>
              <a:latin typeface="Verdana"/>
              <a:ea typeface="Verdana"/>
              <a:cs typeface="Verdana"/>
              <a:sym typeface="Verdana"/>
            </a:endParaRPr>
          </a:p>
          <a:p>
            <a:pPr marL="0" lvl="0" indent="0" algn="ctr" rtl="0">
              <a:spcBef>
                <a:spcPts val="0"/>
              </a:spcBef>
              <a:spcAft>
                <a:spcPts val="0"/>
              </a:spcAft>
              <a:buNone/>
            </a:pPr>
            <a:r>
              <a:rPr lang="ru-RU" sz="1000">
                <a:solidFill>
                  <a:schemeClr val="lt1"/>
                </a:solidFill>
                <a:latin typeface="Verdana"/>
                <a:ea typeface="Verdana"/>
                <a:cs typeface="Verdana"/>
                <a:sym typeface="Verdana"/>
              </a:rPr>
              <a:t>при расторжении трудовых договоров с работниками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в связи с сокращением численности или штата</a:t>
            </a:r>
            <a:endParaRPr sz="1000">
              <a:solidFill>
                <a:schemeClr val="lt1"/>
              </a:solidFill>
              <a:latin typeface="Verdana"/>
              <a:ea typeface="Verdana"/>
              <a:cs typeface="Verdana"/>
              <a:sym typeface="Verdana"/>
            </a:endParaRPr>
          </a:p>
        </p:txBody>
      </p:sp>
      <p:sp>
        <p:nvSpPr>
          <p:cNvPr id="107" name="Google Shape;107;p14"/>
          <p:cNvSpPr txBox="1"/>
          <p:nvPr/>
        </p:nvSpPr>
        <p:spPr>
          <a:xfrm>
            <a:off x="4773100" y="1240900"/>
            <a:ext cx="20313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000">
                <a:solidFill>
                  <a:schemeClr val="lt1"/>
                </a:solidFill>
                <a:latin typeface="Verdana"/>
                <a:ea typeface="Verdana"/>
                <a:cs typeface="Verdana"/>
                <a:sym typeface="Verdana"/>
              </a:rPr>
              <a:t>норма о </a:t>
            </a:r>
            <a:r>
              <a:rPr lang="ru-RU" sz="1000" b="1">
                <a:solidFill>
                  <a:schemeClr val="lt1"/>
                </a:solidFill>
                <a:latin typeface="Verdana"/>
                <a:ea typeface="Verdana"/>
                <a:cs typeface="Verdana"/>
                <a:sym typeface="Verdana"/>
              </a:rPr>
              <a:t>длительном отпуске</a:t>
            </a:r>
            <a:r>
              <a:rPr lang="ru-RU" sz="1000">
                <a:solidFill>
                  <a:schemeClr val="lt1"/>
                </a:solidFill>
                <a:latin typeface="Verdana"/>
                <a:ea typeface="Verdana"/>
                <a:cs typeface="Verdana"/>
                <a:sym typeface="Verdana"/>
              </a:rPr>
              <a:t> педагогических работников сроком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до 1 года</a:t>
            </a:r>
            <a:endParaRPr sz="1000">
              <a:solidFill>
                <a:schemeClr val="lt1"/>
              </a:solidFill>
              <a:latin typeface="Verdana"/>
              <a:ea typeface="Verdana"/>
              <a:cs typeface="Verdana"/>
              <a:sym typeface="Verdana"/>
            </a:endParaRPr>
          </a:p>
        </p:txBody>
      </p:sp>
      <p:sp>
        <p:nvSpPr>
          <p:cNvPr id="108" name="Google Shape;108;p14"/>
          <p:cNvSpPr txBox="1"/>
          <p:nvPr/>
        </p:nvSpPr>
        <p:spPr>
          <a:xfrm>
            <a:off x="7009500" y="1240900"/>
            <a:ext cx="2019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000">
                <a:solidFill>
                  <a:schemeClr val="lt1"/>
                </a:solidFill>
                <a:latin typeface="Verdana"/>
                <a:ea typeface="Verdana"/>
                <a:cs typeface="Verdana"/>
                <a:sym typeface="Verdana"/>
              </a:rPr>
              <a:t>предоставление свободных дней для прохождения </a:t>
            </a:r>
            <a:r>
              <a:rPr lang="ru-RU" sz="1000" b="1">
                <a:solidFill>
                  <a:schemeClr val="lt1"/>
                </a:solidFill>
                <a:latin typeface="Verdana"/>
                <a:ea typeface="Verdana"/>
                <a:cs typeface="Verdana"/>
                <a:sym typeface="Verdana"/>
              </a:rPr>
              <a:t>диспансеризации</a:t>
            </a:r>
            <a:r>
              <a:rPr lang="ru-RU" sz="1000">
                <a:solidFill>
                  <a:schemeClr val="lt1"/>
                </a:solidFill>
                <a:latin typeface="Verdana"/>
                <a:ea typeface="Verdana"/>
                <a:cs typeface="Verdana"/>
                <a:sym typeface="Verdana"/>
              </a:rPr>
              <a:t> работников</a:t>
            </a:r>
            <a:endParaRPr sz="1000">
              <a:solidFill>
                <a:schemeClr val="lt1"/>
              </a:solidFill>
              <a:latin typeface="Verdana"/>
              <a:ea typeface="Verdana"/>
              <a:cs typeface="Verdana"/>
              <a:sym typeface="Verdana"/>
            </a:endParaRPr>
          </a:p>
        </p:txBody>
      </p:sp>
      <p:sp>
        <p:nvSpPr>
          <p:cNvPr id="109" name="Google Shape;109;p14"/>
          <p:cNvSpPr txBox="1"/>
          <p:nvPr/>
        </p:nvSpPr>
        <p:spPr>
          <a:xfrm>
            <a:off x="2551750" y="2741425"/>
            <a:ext cx="2019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000">
                <a:solidFill>
                  <a:schemeClr val="lt1"/>
                </a:solidFill>
                <a:latin typeface="Verdana"/>
                <a:ea typeface="Verdana"/>
                <a:cs typeface="Verdana"/>
                <a:sym typeface="Verdana"/>
              </a:rPr>
              <a:t>освобождение педагогического работника от работы в целях реализации права лично </a:t>
            </a:r>
            <a:r>
              <a:rPr lang="ru-RU" sz="1000" b="1">
                <a:solidFill>
                  <a:schemeClr val="lt1"/>
                </a:solidFill>
                <a:latin typeface="Verdana"/>
                <a:ea typeface="Verdana"/>
                <a:cs typeface="Verdana"/>
                <a:sym typeface="Verdana"/>
              </a:rPr>
              <a:t>присутствовать на заседании</a:t>
            </a:r>
            <a:r>
              <a:rPr lang="ru-RU" sz="1000">
                <a:solidFill>
                  <a:schemeClr val="lt1"/>
                </a:solidFill>
                <a:latin typeface="Verdana"/>
                <a:ea typeface="Verdana"/>
                <a:cs typeface="Verdana"/>
                <a:sym typeface="Verdana"/>
              </a:rPr>
              <a:t> аттестационной комиссии при его аттестации с сохранением заработной платы</a:t>
            </a:r>
            <a:endParaRPr sz="1000">
              <a:solidFill>
                <a:schemeClr val="lt1"/>
              </a:solidFill>
              <a:latin typeface="Verdana"/>
              <a:ea typeface="Verdana"/>
              <a:cs typeface="Verdana"/>
              <a:sym typeface="Verdana"/>
            </a:endParaRPr>
          </a:p>
        </p:txBody>
      </p:sp>
      <p:sp>
        <p:nvSpPr>
          <p:cNvPr id="110" name="Google Shape;110;p14"/>
          <p:cNvSpPr txBox="1"/>
          <p:nvPr/>
        </p:nvSpPr>
        <p:spPr>
          <a:xfrm>
            <a:off x="4770500" y="2623188"/>
            <a:ext cx="20340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900">
                <a:solidFill>
                  <a:schemeClr val="lt1"/>
                </a:solidFill>
                <a:latin typeface="Verdana"/>
                <a:ea typeface="Verdana"/>
                <a:cs typeface="Verdana"/>
                <a:sym typeface="Verdana"/>
              </a:rPr>
              <a:t>возможность установления при составлении расписания учебных занятий </a:t>
            </a:r>
            <a:r>
              <a:rPr lang="ru-RU" sz="900" b="1">
                <a:solidFill>
                  <a:schemeClr val="lt1"/>
                </a:solidFill>
                <a:latin typeface="Verdana"/>
                <a:ea typeface="Verdana"/>
                <a:cs typeface="Verdana"/>
                <a:sym typeface="Verdana"/>
              </a:rPr>
              <a:t>свободных дней</a:t>
            </a:r>
            <a:r>
              <a:rPr lang="ru-RU" sz="900">
                <a:solidFill>
                  <a:schemeClr val="lt1"/>
                </a:solidFill>
                <a:latin typeface="Verdana"/>
                <a:ea typeface="Verdana"/>
                <a:cs typeface="Verdana"/>
                <a:sym typeface="Verdana"/>
              </a:rPr>
              <a:t> от обязательного присутствия в образовательной организации с целью использования их для дополнительного профессионального образования, самообразования, подготовки к занятиям</a:t>
            </a:r>
            <a:endParaRPr sz="900">
              <a:solidFill>
                <a:schemeClr val="lt1"/>
              </a:solidFill>
              <a:latin typeface="Verdana"/>
              <a:ea typeface="Verdana"/>
              <a:cs typeface="Verdana"/>
              <a:sym typeface="Verdana"/>
            </a:endParaRPr>
          </a:p>
        </p:txBody>
      </p:sp>
      <p:sp>
        <p:nvSpPr>
          <p:cNvPr id="111" name="Google Shape;111;p14"/>
          <p:cNvSpPr txBox="1"/>
          <p:nvPr/>
        </p:nvSpPr>
        <p:spPr>
          <a:xfrm>
            <a:off x="7004250" y="2623200"/>
            <a:ext cx="2019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000">
                <a:solidFill>
                  <a:schemeClr val="lt1"/>
                </a:solidFill>
                <a:latin typeface="Verdana"/>
                <a:ea typeface="Verdana"/>
                <a:cs typeface="Verdana"/>
                <a:sym typeface="Verdana"/>
              </a:rPr>
              <a:t>доплаты работникам – членам Профсоюза, на которых возложены </a:t>
            </a:r>
            <a:r>
              <a:rPr lang="ru-RU" sz="1000" b="1">
                <a:solidFill>
                  <a:schemeClr val="lt1"/>
                </a:solidFill>
                <a:latin typeface="Verdana"/>
                <a:ea typeface="Verdana"/>
                <a:cs typeface="Verdana"/>
                <a:sym typeface="Verdana"/>
              </a:rPr>
              <a:t>общественно значимые</a:t>
            </a:r>
            <a:r>
              <a:rPr lang="ru-RU" sz="1000">
                <a:solidFill>
                  <a:schemeClr val="lt1"/>
                </a:solidFill>
                <a:latin typeface="Verdana"/>
                <a:ea typeface="Verdana"/>
                <a:cs typeface="Verdana"/>
                <a:sym typeface="Verdana"/>
              </a:rPr>
              <a:t> виды деятельности (охрана труда, разработка и согласование нормативных актов, общественный контроль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и т.п.)</a:t>
            </a:r>
            <a:endParaRPr sz="1000">
              <a:solidFill>
                <a:schemeClr val="lt1"/>
              </a:solidFill>
              <a:latin typeface="Verdana"/>
              <a:ea typeface="Verdana"/>
              <a:cs typeface="Verdana"/>
              <a:sym typeface="Verdana"/>
            </a:endParaRPr>
          </a:p>
        </p:txBody>
      </p:sp>
      <p:pic>
        <p:nvPicPr>
          <p:cNvPr id="112" name="Google Shape;112;p14"/>
          <p:cNvPicPr preferRelativeResize="0"/>
          <p:nvPr/>
        </p:nvPicPr>
        <p:blipFill>
          <a:blip r:embed="rId4">
            <a:alphaModFix/>
          </a:blip>
          <a:stretch>
            <a:fillRect/>
          </a:stretch>
        </p:blipFill>
        <p:spPr>
          <a:xfrm>
            <a:off x="241650" y="184350"/>
            <a:ext cx="1304350" cy="1131675"/>
          </a:xfrm>
          <a:prstGeom prst="rect">
            <a:avLst/>
          </a:prstGeom>
          <a:noFill/>
          <a:ln>
            <a:noFill/>
          </a:ln>
        </p:spPr>
      </p:pic>
      <p:sp>
        <p:nvSpPr>
          <p:cNvPr id="113" name="Google Shape;113;p14"/>
          <p:cNvSpPr/>
          <p:nvPr/>
        </p:nvSpPr>
        <p:spPr>
          <a:xfrm>
            <a:off x="175950" y="1510275"/>
            <a:ext cx="2138400" cy="209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i="0" u="none" strike="noStrike" cap="none">
                <a:solidFill>
                  <a:srgbClr val="37788E"/>
                </a:solidFill>
                <a:latin typeface="Verdana"/>
                <a:ea typeface="Verdana"/>
                <a:cs typeface="Verdana"/>
                <a:sym typeface="Verdana"/>
              </a:rPr>
              <a:t>Региональное отраслевое соглашение – ключевой документ</a:t>
            </a:r>
            <a:r>
              <a:rPr lang="ru-RU" sz="1800" b="1">
                <a:solidFill>
                  <a:srgbClr val="37788E"/>
                </a:solidFill>
                <a:latin typeface="Verdana"/>
                <a:ea typeface="Verdana"/>
                <a:cs typeface="Verdana"/>
                <a:sym typeface="Verdana"/>
              </a:rPr>
              <a:t> </a:t>
            </a:r>
            <a:r>
              <a:rPr lang="ru-RU" sz="1800" b="1" i="0" u="none" strike="noStrike" cap="none">
                <a:solidFill>
                  <a:srgbClr val="37788E"/>
                </a:solidFill>
                <a:latin typeface="Verdana"/>
                <a:ea typeface="Verdana"/>
                <a:cs typeface="Verdana"/>
                <a:sym typeface="Verdana"/>
              </a:rPr>
              <a:t>социального партнёрства</a:t>
            </a:r>
            <a:endParaRPr sz="1800" b="1" i="0" u="none" strike="noStrike" cap="none">
              <a:solidFill>
                <a:srgbClr val="37788E"/>
              </a:solidFill>
              <a:latin typeface="Verdana"/>
              <a:ea typeface="Verdana"/>
              <a:cs typeface="Verdana"/>
              <a:sym typeface="Verdana"/>
            </a:endParaRPr>
          </a:p>
        </p:txBody>
      </p:sp>
      <p:sp>
        <p:nvSpPr>
          <p:cNvPr id="114" name="Google Shape;114;p14"/>
          <p:cNvSpPr/>
          <p:nvPr/>
        </p:nvSpPr>
        <p:spPr>
          <a:xfrm>
            <a:off x="175950" y="3847700"/>
            <a:ext cx="2175300" cy="76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i="0" u="none" strike="noStrike" cap="none">
                <a:solidFill>
                  <a:srgbClr val="5B5B5B"/>
                </a:solidFill>
                <a:latin typeface="Verdana"/>
                <a:ea typeface="Verdana"/>
                <a:cs typeface="Verdana"/>
                <a:sym typeface="Verdana"/>
              </a:rPr>
              <a:t>Новации </a:t>
            </a:r>
            <a:br>
              <a:rPr lang="ru-RU" sz="1800" b="1" i="0" u="none" strike="noStrike" cap="none">
                <a:solidFill>
                  <a:srgbClr val="5B5B5B"/>
                </a:solidFill>
                <a:latin typeface="Verdana"/>
                <a:ea typeface="Verdana"/>
                <a:cs typeface="Verdana"/>
                <a:sym typeface="Verdana"/>
              </a:rPr>
            </a:br>
            <a:r>
              <a:rPr lang="ru-RU" sz="1800" b="1" i="0" u="none" strike="noStrike" cap="none">
                <a:solidFill>
                  <a:srgbClr val="5B5B5B"/>
                </a:solidFill>
                <a:latin typeface="Verdana"/>
                <a:ea typeface="Verdana"/>
                <a:cs typeface="Verdana"/>
                <a:sym typeface="Verdana"/>
              </a:rPr>
              <a:t>2022 года</a:t>
            </a:r>
            <a:endParaRPr sz="1800" b="1" i="0" u="none" strike="noStrike" cap="none">
              <a:solidFill>
                <a:srgbClr val="5B5B5B"/>
              </a:solidFill>
              <a:latin typeface="Verdana"/>
              <a:ea typeface="Verdana"/>
              <a:cs typeface="Verdana"/>
              <a:sym typeface="Verdana"/>
            </a:endParaRPr>
          </a:p>
        </p:txBody>
      </p:sp>
      <p:grpSp>
        <p:nvGrpSpPr>
          <p:cNvPr id="115" name="Google Shape;115;p14"/>
          <p:cNvGrpSpPr/>
          <p:nvPr/>
        </p:nvGrpSpPr>
        <p:grpSpPr>
          <a:xfrm>
            <a:off x="5579554" y="723246"/>
            <a:ext cx="419730" cy="440697"/>
            <a:chOff x="4198938" y="4832351"/>
            <a:chExt cx="480900" cy="480900"/>
          </a:xfrm>
        </p:grpSpPr>
        <p:sp>
          <p:nvSpPr>
            <p:cNvPr id="116" name="Google Shape;116;p14"/>
            <p:cNvSpPr/>
            <p:nvPr/>
          </p:nvSpPr>
          <p:spPr>
            <a:xfrm>
              <a:off x="4198938" y="4832351"/>
              <a:ext cx="480900" cy="480900"/>
            </a:xfrm>
            <a:custGeom>
              <a:avLst/>
              <a:gdLst/>
              <a:ahLst/>
              <a:cxnLst/>
              <a:rect l="l" t="t" r="r" b="b"/>
              <a:pathLst>
                <a:path w="120000" h="120000" extrusionOk="0">
                  <a:moveTo>
                    <a:pt x="109687" y="11250"/>
                  </a:moveTo>
                  <a:cubicBezTo>
                    <a:pt x="93750" y="11250"/>
                    <a:pt x="93750" y="11250"/>
                    <a:pt x="93750" y="11250"/>
                  </a:cubicBezTo>
                  <a:cubicBezTo>
                    <a:pt x="93750" y="3750"/>
                    <a:pt x="93750" y="3750"/>
                    <a:pt x="93750" y="3750"/>
                  </a:cubicBezTo>
                  <a:cubicBezTo>
                    <a:pt x="93750" y="1875"/>
                    <a:pt x="91875" y="0"/>
                    <a:pt x="90000" y="0"/>
                  </a:cubicBezTo>
                  <a:cubicBezTo>
                    <a:pt x="88125" y="0"/>
                    <a:pt x="86250" y="1875"/>
                    <a:pt x="86250" y="3750"/>
                  </a:cubicBezTo>
                  <a:cubicBezTo>
                    <a:pt x="86250" y="11250"/>
                    <a:pt x="86250" y="11250"/>
                    <a:pt x="86250" y="11250"/>
                  </a:cubicBezTo>
                  <a:cubicBezTo>
                    <a:pt x="63750" y="11250"/>
                    <a:pt x="63750" y="11250"/>
                    <a:pt x="63750" y="11250"/>
                  </a:cubicBezTo>
                  <a:cubicBezTo>
                    <a:pt x="63750" y="3750"/>
                    <a:pt x="63750" y="3750"/>
                    <a:pt x="63750" y="3750"/>
                  </a:cubicBezTo>
                  <a:cubicBezTo>
                    <a:pt x="63750" y="1875"/>
                    <a:pt x="61875" y="0"/>
                    <a:pt x="60000" y="0"/>
                  </a:cubicBezTo>
                  <a:cubicBezTo>
                    <a:pt x="58125" y="0"/>
                    <a:pt x="56250" y="1875"/>
                    <a:pt x="56250" y="3750"/>
                  </a:cubicBezTo>
                  <a:cubicBezTo>
                    <a:pt x="56250" y="11250"/>
                    <a:pt x="56250" y="11250"/>
                    <a:pt x="56250" y="11250"/>
                  </a:cubicBezTo>
                  <a:cubicBezTo>
                    <a:pt x="33750" y="11250"/>
                    <a:pt x="33750" y="11250"/>
                    <a:pt x="33750" y="11250"/>
                  </a:cubicBezTo>
                  <a:cubicBezTo>
                    <a:pt x="33750" y="3750"/>
                    <a:pt x="33750" y="3750"/>
                    <a:pt x="33750" y="3750"/>
                  </a:cubicBezTo>
                  <a:cubicBezTo>
                    <a:pt x="33750" y="1875"/>
                    <a:pt x="31875" y="0"/>
                    <a:pt x="30000" y="0"/>
                  </a:cubicBezTo>
                  <a:cubicBezTo>
                    <a:pt x="28125" y="0"/>
                    <a:pt x="26250" y="1875"/>
                    <a:pt x="26250" y="3750"/>
                  </a:cubicBezTo>
                  <a:cubicBezTo>
                    <a:pt x="26250" y="11250"/>
                    <a:pt x="26250" y="11250"/>
                    <a:pt x="26250" y="11250"/>
                  </a:cubicBezTo>
                  <a:cubicBezTo>
                    <a:pt x="10312" y="11250"/>
                    <a:pt x="10312" y="11250"/>
                    <a:pt x="10312" y="11250"/>
                  </a:cubicBezTo>
                  <a:cubicBezTo>
                    <a:pt x="4687" y="11250"/>
                    <a:pt x="0" y="15937"/>
                    <a:pt x="0" y="21562"/>
                  </a:cubicBezTo>
                  <a:cubicBezTo>
                    <a:pt x="0" y="109687"/>
                    <a:pt x="0" y="109687"/>
                    <a:pt x="0" y="109687"/>
                  </a:cubicBezTo>
                  <a:cubicBezTo>
                    <a:pt x="0" y="115312"/>
                    <a:pt x="4687" y="120000"/>
                    <a:pt x="10312" y="120000"/>
                  </a:cubicBezTo>
                  <a:cubicBezTo>
                    <a:pt x="109687" y="120000"/>
                    <a:pt x="109687" y="120000"/>
                    <a:pt x="109687" y="120000"/>
                  </a:cubicBezTo>
                  <a:cubicBezTo>
                    <a:pt x="115312" y="120000"/>
                    <a:pt x="120000" y="115312"/>
                    <a:pt x="120000" y="109687"/>
                  </a:cubicBezTo>
                  <a:cubicBezTo>
                    <a:pt x="120000" y="21562"/>
                    <a:pt x="120000" y="21562"/>
                    <a:pt x="120000" y="21562"/>
                  </a:cubicBezTo>
                  <a:cubicBezTo>
                    <a:pt x="120000" y="15937"/>
                    <a:pt x="115312" y="11250"/>
                    <a:pt x="109687" y="11250"/>
                  </a:cubicBezTo>
                  <a:close/>
                  <a:moveTo>
                    <a:pt x="112500" y="109687"/>
                  </a:moveTo>
                  <a:cubicBezTo>
                    <a:pt x="112500" y="111562"/>
                    <a:pt x="111562" y="112500"/>
                    <a:pt x="109687" y="112500"/>
                  </a:cubicBezTo>
                  <a:cubicBezTo>
                    <a:pt x="10312" y="112500"/>
                    <a:pt x="10312" y="112500"/>
                    <a:pt x="10312" y="112500"/>
                  </a:cubicBezTo>
                  <a:cubicBezTo>
                    <a:pt x="8437" y="112500"/>
                    <a:pt x="7500" y="111562"/>
                    <a:pt x="7500" y="109687"/>
                  </a:cubicBezTo>
                  <a:cubicBezTo>
                    <a:pt x="7500" y="21562"/>
                    <a:pt x="7500" y="21562"/>
                    <a:pt x="7500" y="21562"/>
                  </a:cubicBezTo>
                  <a:cubicBezTo>
                    <a:pt x="7500" y="19687"/>
                    <a:pt x="8437" y="18750"/>
                    <a:pt x="10312" y="18750"/>
                  </a:cubicBezTo>
                  <a:cubicBezTo>
                    <a:pt x="26250" y="18750"/>
                    <a:pt x="26250" y="18750"/>
                    <a:pt x="26250" y="18750"/>
                  </a:cubicBezTo>
                  <a:cubicBezTo>
                    <a:pt x="26250" y="26250"/>
                    <a:pt x="26250" y="26250"/>
                    <a:pt x="26250" y="26250"/>
                  </a:cubicBezTo>
                  <a:cubicBezTo>
                    <a:pt x="26250" y="28125"/>
                    <a:pt x="28125" y="30000"/>
                    <a:pt x="30000" y="30000"/>
                  </a:cubicBezTo>
                  <a:cubicBezTo>
                    <a:pt x="31875" y="30000"/>
                    <a:pt x="33750" y="28125"/>
                    <a:pt x="33750" y="26250"/>
                  </a:cubicBezTo>
                  <a:cubicBezTo>
                    <a:pt x="33750" y="18750"/>
                    <a:pt x="33750" y="18750"/>
                    <a:pt x="33750" y="18750"/>
                  </a:cubicBezTo>
                  <a:cubicBezTo>
                    <a:pt x="56250" y="18750"/>
                    <a:pt x="56250" y="18750"/>
                    <a:pt x="56250" y="18750"/>
                  </a:cubicBezTo>
                  <a:cubicBezTo>
                    <a:pt x="56250" y="26250"/>
                    <a:pt x="56250" y="26250"/>
                    <a:pt x="56250" y="26250"/>
                  </a:cubicBezTo>
                  <a:cubicBezTo>
                    <a:pt x="56250" y="28125"/>
                    <a:pt x="58125" y="30000"/>
                    <a:pt x="60000" y="30000"/>
                  </a:cubicBezTo>
                  <a:cubicBezTo>
                    <a:pt x="61875" y="30000"/>
                    <a:pt x="63750" y="28125"/>
                    <a:pt x="63750" y="26250"/>
                  </a:cubicBezTo>
                  <a:cubicBezTo>
                    <a:pt x="63750" y="18750"/>
                    <a:pt x="63750" y="18750"/>
                    <a:pt x="63750" y="18750"/>
                  </a:cubicBezTo>
                  <a:cubicBezTo>
                    <a:pt x="86250" y="18750"/>
                    <a:pt x="86250" y="18750"/>
                    <a:pt x="86250" y="18750"/>
                  </a:cubicBezTo>
                  <a:cubicBezTo>
                    <a:pt x="86250" y="26250"/>
                    <a:pt x="86250" y="26250"/>
                    <a:pt x="86250" y="26250"/>
                  </a:cubicBezTo>
                  <a:cubicBezTo>
                    <a:pt x="86250" y="28125"/>
                    <a:pt x="88125" y="30000"/>
                    <a:pt x="90000" y="30000"/>
                  </a:cubicBezTo>
                  <a:cubicBezTo>
                    <a:pt x="91875" y="30000"/>
                    <a:pt x="93750" y="28125"/>
                    <a:pt x="93750" y="26250"/>
                  </a:cubicBezTo>
                  <a:cubicBezTo>
                    <a:pt x="93750" y="18750"/>
                    <a:pt x="93750" y="18750"/>
                    <a:pt x="93750" y="18750"/>
                  </a:cubicBezTo>
                  <a:cubicBezTo>
                    <a:pt x="109687" y="18750"/>
                    <a:pt x="109687" y="18750"/>
                    <a:pt x="109687" y="18750"/>
                  </a:cubicBezTo>
                  <a:cubicBezTo>
                    <a:pt x="111562" y="18750"/>
                    <a:pt x="112500" y="19687"/>
                    <a:pt x="112500" y="21562"/>
                  </a:cubicBezTo>
                  <a:lnTo>
                    <a:pt x="112500" y="109687"/>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7" name="Google Shape;117;p14"/>
            <p:cNvSpPr/>
            <p:nvPr/>
          </p:nvSpPr>
          <p:spPr>
            <a:xfrm>
              <a:off x="4303713" y="5011738"/>
              <a:ext cx="60300" cy="4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8" name="Google Shape;118;p14"/>
            <p:cNvSpPr/>
            <p:nvPr/>
          </p:nvSpPr>
          <p:spPr>
            <a:xfrm>
              <a:off x="4303713" y="5087938"/>
              <a:ext cx="60300" cy="444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19" name="Google Shape;119;p14"/>
            <p:cNvSpPr/>
            <p:nvPr/>
          </p:nvSpPr>
          <p:spPr>
            <a:xfrm>
              <a:off x="4303713" y="5162551"/>
              <a:ext cx="60300" cy="4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0" name="Google Shape;120;p14"/>
            <p:cNvSpPr/>
            <p:nvPr/>
          </p:nvSpPr>
          <p:spPr>
            <a:xfrm>
              <a:off x="4410075" y="5162551"/>
              <a:ext cx="60300" cy="4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1" name="Google Shape;121;p14"/>
            <p:cNvSpPr/>
            <p:nvPr/>
          </p:nvSpPr>
          <p:spPr>
            <a:xfrm>
              <a:off x="4410075" y="5087938"/>
              <a:ext cx="60300" cy="444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2" name="Google Shape;122;p14"/>
            <p:cNvSpPr/>
            <p:nvPr/>
          </p:nvSpPr>
          <p:spPr>
            <a:xfrm>
              <a:off x="4410075" y="5011738"/>
              <a:ext cx="60300" cy="4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3" name="Google Shape;123;p14"/>
            <p:cNvSpPr/>
            <p:nvPr/>
          </p:nvSpPr>
          <p:spPr>
            <a:xfrm>
              <a:off x="4514850" y="5162551"/>
              <a:ext cx="60300" cy="4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4" name="Google Shape;124;p14"/>
            <p:cNvSpPr/>
            <p:nvPr/>
          </p:nvSpPr>
          <p:spPr>
            <a:xfrm>
              <a:off x="4514850" y="5087938"/>
              <a:ext cx="60300" cy="444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5" name="Google Shape;125;p14"/>
            <p:cNvSpPr/>
            <p:nvPr/>
          </p:nvSpPr>
          <p:spPr>
            <a:xfrm>
              <a:off x="4514850" y="5011738"/>
              <a:ext cx="60300" cy="45900"/>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6" name="Google Shape;126;p14"/>
          <p:cNvGrpSpPr/>
          <p:nvPr/>
        </p:nvGrpSpPr>
        <p:grpSpPr>
          <a:xfrm>
            <a:off x="7809135" y="722432"/>
            <a:ext cx="419730" cy="442346"/>
            <a:chOff x="5160963" y="1941513"/>
            <a:chExt cx="480900" cy="482700"/>
          </a:xfrm>
        </p:grpSpPr>
        <p:sp>
          <p:nvSpPr>
            <p:cNvPr id="127" name="Google Shape;127;p14"/>
            <p:cNvSpPr/>
            <p:nvPr/>
          </p:nvSpPr>
          <p:spPr>
            <a:xfrm>
              <a:off x="5160963" y="1941513"/>
              <a:ext cx="480900" cy="482700"/>
            </a:xfrm>
            <a:custGeom>
              <a:avLst/>
              <a:gdLst/>
              <a:ahLst/>
              <a:cxnLst/>
              <a:rect l="l" t="t" r="r" b="b"/>
              <a:pathLst>
                <a:path w="120000" h="120000" extrusionOk="0">
                  <a:moveTo>
                    <a:pt x="109687" y="39375"/>
                  </a:moveTo>
                  <a:cubicBezTo>
                    <a:pt x="105000" y="38437"/>
                    <a:pt x="93750" y="38437"/>
                    <a:pt x="77812" y="37500"/>
                  </a:cubicBezTo>
                  <a:cubicBezTo>
                    <a:pt x="78750" y="33750"/>
                    <a:pt x="78750" y="30937"/>
                    <a:pt x="78750" y="25312"/>
                  </a:cubicBezTo>
                  <a:cubicBezTo>
                    <a:pt x="78750" y="12187"/>
                    <a:pt x="68437" y="0"/>
                    <a:pt x="60000" y="0"/>
                  </a:cubicBezTo>
                  <a:cubicBezTo>
                    <a:pt x="53437" y="0"/>
                    <a:pt x="48750" y="4687"/>
                    <a:pt x="48750" y="11250"/>
                  </a:cubicBezTo>
                  <a:cubicBezTo>
                    <a:pt x="48750" y="18750"/>
                    <a:pt x="45937" y="31875"/>
                    <a:pt x="33750" y="38437"/>
                  </a:cubicBezTo>
                  <a:cubicBezTo>
                    <a:pt x="32812" y="38437"/>
                    <a:pt x="30000" y="40312"/>
                    <a:pt x="30000" y="40312"/>
                  </a:cubicBezTo>
                  <a:cubicBezTo>
                    <a:pt x="30000" y="40312"/>
                    <a:pt x="30000" y="40312"/>
                    <a:pt x="30000" y="40312"/>
                  </a:cubicBezTo>
                  <a:cubicBezTo>
                    <a:pt x="28125" y="38437"/>
                    <a:pt x="25312" y="37500"/>
                    <a:pt x="22500" y="37500"/>
                  </a:cubicBezTo>
                  <a:cubicBezTo>
                    <a:pt x="11250" y="37500"/>
                    <a:pt x="11250" y="37500"/>
                    <a:pt x="11250" y="37500"/>
                  </a:cubicBezTo>
                  <a:cubicBezTo>
                    <a:pt x="4687" y="37500"/>
                    <a:pt x="0" y="42187"/>
                    <a:pt x="0" y="48750"/>
                  </a:cubicBezTo>
                  <a:cubicBezTo>
                    <a:pt x="0" y="108750"/>
                    <a:pt x="0" y="108750"/>
                    <a:pt x="0" y="108750"/>
                  </a:cubicBezTo>
                  <a:cubicBezTo>
                    <a:pt x="0" y="115312"/>
                    <a:pt x="4687" y="120000"/>
                    <a:pt x="11250" y="120000"/>
                  </a:cubicBezTo>
                  <a:cubicBezTo>
                    <a:pt x="22500" y="120000"/>
                    <a:pt x="22500" y="120000"/>
                    <a:pt x="22500" y="120000"/>
                  </a:cubicBezTo>
                  <a:cubicBezTo>
                    <a:pt x="27187" y="120000"/>
                    <a:pt x="30937" y="117187"/>
                    <a:pt x="32812" y="113437"/>
                  </a:cubicBezTo>
                  <a:cubicBezTo>
                    <a:pt x="32812" y="113437"/>
                    <a:pt x="32812" y="113437"/>
                    <a:pt x="32812" y="113437"/>
                  </a:cubicBezTo>
                  <a:cubicBezTo>
                    <a:pt x="32812" y="113437"/>
                    <a:pt x="32812" y="113437"/>
                    <a:pt x="33750" y="113437"/>
                  </a:cubicBezTo>
                  <a:cubicBezTo>
                    <a:pt x="33750" y="113437"/>
                    <a:pt x="33750" y="113437"/>
                    <a:pt x="33750" y="113437"/>
                  </a:cubicBezTo>
                  <a:cubicBezTo>
                    <a:pt x="35625" y="114375"/>
                    <a:pt x="40312" y="115312"/>
                    <a:pt x="48750" y="117187"/>
                  </a:cubicBezTo>
                  <a:cubicBezTo>
                    <a:pt x="50625" y="118125"/>
                    <a:pt x="60937" y="120000"/>
                    <a:pt x="71250" y="120000"/>
                  </a:cubicBezTo>
                  <a:cubicBezTo>
                    <a:pt x="91875" y="120000"/>
                    <a:pt x="91875" y="120000"/>
                    <a:pt x="91875" y="120000"/>
                  </a:cubicBezTo>
                  <a:cubicBezTo>
                    <a:pt x="98437" y="120000"/>
                    <a:pt x="102187" y="117187"/>
                    <a:pt x="105000" y="112500"/>
                  </a:cubicBezTo>
                  <a:cubicBezTo>
                    <a:pt x="105000" y="112500"/>
                    <a:pt x="105937" y="110625"/>
                    <a:pt x="106875" y="108750"/>
                  </a:cubicBezTo>
                  <a:cubicBezTo>
                    <a:pt x="107812" y="106875"/>
                    <a:pt x="107812" y="105000"/>
                    <a:pt x="106875" y="102187"/>
                  </a:cubicBezTo>
                  <a:cubicBezTo>
                    <a:pt x="110625" y="99375"/>
                    <a:pt x="112500" y="95625"/>
                    <a:pt x="113437" y="92812"/>
                  </a:cubicBezTo>
                  <a:cubicBezTo>
                    <a:pt x="114375" y="88125"/>
                    <a:pt x="114375" y="84375"/>
                    <a:pt x="113437" y="82500"/>
                  </a:cubicBezTo>
                  <a:cubicBezTo>
                    <a:pt x="115312" y="79687"/>
                    <a:pt x="117187" y="76875"/>
                    <a:pt x="118125" y="72187"/>
                  </a:cubicBezTo>
                  <a:cubicBezTo>
                    <a:pt x="119062" y="68437"/>
                    <a:pt x="118125" y="65625"/>
                    <a:pt x="116250" y="62812"/>
                  </a:cubicBezTo>
                  <a:cubicBezTo>
                    <a:pt x="119062" y="60937"/>
                    <a:pt x="120000" y="57187"/>
                    <a:pt x="120000" y="54375"/>
                  </a:cubicBezTo>
                  <a:cubicBezTo>
                    <a:pt x="120000" y="54375"/>
                    <a:pt x="120000" y="54375"/>
                    <a:pt x="120000" y="54375"/>
                  </a:cubicBezTo>
                  <a:cubicBezTo>
                    <a:pt x="120000" y="53437"/>
                    <a:pt x="120000" y="53437"/>
                    <a:pt x="120000" y="52500"/>
                  </a:cubicBezTo>
                  <a:cubicBezTo>
                    <a:pt x="120000" y="47812"/>
                    <a:pt x="117187" y="41250"/>
                    <a:pt x="109687" y="39375"/>
                  </a:cubicBezTo>
                  <a:close/>
                  <a:moveTo>
                    <a:pt x="26250" y="108750"/>
                  </a:moveTo>
                  <a:cubicBezTo>
                    <a:pt x="26250" y="110625"/>
                    <a:pt x="24375" y="112500"/>
                    <a:pt x="22500" y="112500"/>
                  </a:cubicBezTo>
                  <a:cubicBezTo>
                    <a:pt x="11250" y="112500"/>
                    <a:pt x="11250" y="112500"/>
                    <a:pt x="11250" y="112500"/>
                  </a:cubicBezTo>
                  <a:cubicBezTo>
                    <a:pt x="9375" y="112500"/>
                    <a:pt x="7500" y="110625"/>
                    <a:pt x="7500" y="108750"/>
                  </a:cubicBezTo>
                  <a:cubicBezTo>
                    <a:pt x="7500" y="48750"/>
                    <a:pt x="7500" y="48750"/>
                    <a:pt x="7500" y="48750"/>
                  </a:cubicBezTo>
                  <a:cubicBezTo>
                    <a:pt x="7500" y="46875"/>
                    <a:pt x="9375" y="45000"/>
                    <a:pt x="11250" y="45000"/>
                  </a:cubicBezTo>
                  <a:cubicBezTo>
                    <a:pt x="22500" y="45000"/>
                    <a:pt x="22500" y="45000"/>
                    <a:pt x="22500" y="45000"/>
                  </a:cubicBezTo>
                  <a:cubicBezTo>
                    <a:pt x="24375" y="45000"/>
                    <a:pt x="26250" y="46875"/>
                    <a:pt x="26250" y="48750"/>
                  </a:cubicBezTo>
                  <a:lnTo>
                    <a:pt x="26250" y="108750"/>
                  </a:lnTo>
                  <a:close/>
                  <a:moveTo>
                    <a:pt x="112500" y="54375"/>
                  </a:moveTo>
                  <a:cubicBezTo>
                    <a:pt x="112500" y="56250"/>
                    <a:pt x="111562" y="60000"/>
                    <a:pt x="105000" y="60000"/>
                  </a:cubicBezTo>
                  <a:cubicBezTo>
                    <a:pt x="99375" y="60000"/>
                    <a:pt x="97500" y="60000"/>
                    <a:pt x="97500" y="60000"/>
                  </a:cubicBezTo>
                  <a:cubicBezTo>
                    <a:pt x="96562" y="60000"/>
                    <a:pt x="95625" y="60937"/>
                    <a:pt x="95625" y="61875"/>
                  </a:cubicBezTo>
                  <a:cubicBezTo>
                    <a:pt x="95625" y="62812"/>
                    <a:pt x="96562" y="63750"/>
                    <a:pt x="97500" y="63750"/>
                  </a:cubicBezTo>
                  <a:cubicBezTo>
                    <a:pt x="97500" y="63750"/>
                    <a:pt x="99375" y="63750"/>
                    <a:pt x="105000" y="63750"/>
                  </a:cubicBezTo>
                  <a:cubicBezTo>
                    <a:pt x="110625" y="63750"/>
                    <a:pt x="111562" y="68437"/>
                    <a:pt x="110625" y="70312"/>
                  </a:cubicBezTo>
                  <a:cubicBezTo>
                    <a:pt x="110625" y="73125"/>
                    <a:pt x="108750" y="78750"/>
                    <a:pt x="103125" y="78750"/>
                  </a:cubicBezTo>
                  <a:cubicBezTo>
                    <a:pt x="96562" y="78750"/>
                    <a:pt x="93750" y="78750"/>
                    <a:pt x="93750" y="78750"/>
                  </a:cubicBezTo>
                  <a:cubicBezTo>
                    <a:pt x="92812" y="78750"/>
                    <a:pt x="91875" y="79687"/>
                    <a:pt x="91875" y="80625"/>
                  </a:cubicBezTo>
                  <a:cubicBezTo>
                    <a:pt x="91875" y="81562"/>
                    <a:pt x="92812" y="82500"/>
                    <a:pt x="93750" y="82500"/>
                  </a:cubicBezTo>
                  <a:cubicBezTo>
                    <a:pt x="93750" y="82500"/>
                    <a:pt x="98437" y="82500"/>
                    <a:pt x="101250" y="82500"/>
                  </a:cubicBezTo>
                  <a:cubicBezTo>
                    <a:pt x="107812" y="82500"/>
                    <a:pt x="106875" y="87187"/>
                    <a:pt x="105937" y="90000"/>
                  </a:cubicBezTo>
                  <a:cubicBezTo>
                    <a:pt x="105000" y="93750"/>
                    <a:pt x="104062" y="97500"/>
                    <a:pt x="96562" y="97500"/>
                  </a:cubicBezTo>
                  <a:cubicBezTo>
                    <a:pt x="93750" y="97500"/>
                    <a:pt x="90000" y="97500"/>
                    <a:pt x="90000" y="97500"/>
                  </a:cubicBezTo>
                  <a:cubicBezTo>
                    <a:pt x="89062" y="97500"/>
                    <a:pt x="88125" y="98437"/>
                    <a:pt x="88125" y="99375"/>
                  </a:cubicBezTo>
                  <a:cubicBezTo>
                    <a:pt x="88125" y="100312"/>
                    <a:pt x="89062" y="101250"/>
                    <a:pt x="90000" y="101250"/>
                  </a:cubicBezTo>
                  <a:cubicBezTo>
                    <a:pt x="90000" y="101250"/>
                    <a:pt x="92812" y="101250"/>
                    <a:pt x="95625" y="101250"/>
                  </a:cubicBezTo>
                  <a:cubicBezTo>
                    <a:pt x="100312" y="101250"/>
                    <a:pt x="100312" y="105000"/>
                    <a:pt x="99375" y="106875"/>
                  </a:cubicBezTo>
                  <a:cubicBezTo>
                    <a:pt x="99375" y="107812"/>
                    <a:pt x="98437" y="108750"/>
                    <a:pt x="98437" y="109687"/>
                  </a:cubicBezTo>
                  <a:cubicBezTo>
                    <a:pt x="97500" y="111562"/>
                    <a:pt x="95625" y="112500"/>
                    <a:pt x="91875" y="112500"/>
                  </a:cubicBezTo>
                  <a:cubicBezTo>
                    <a:pt x="71250" y="112500"/>
                    <a:pt x="71250" y="112500"/>
                    <a:pt x="71250" y="112500"/>
                  </a:cubicBezTo>
                  <a:cubicBezTo>
                    <a:pt x="60937" y="112500"/>
                    <a:pt x="50625" y="110625"/>
                    <a:pt x="50625" y="109687"/>
                  </a:cubicBezTo>
                  <a:cubicBezTo>
                    <a:pt x="34687" y="106875"/>
                    <a:pt x="33750" y="105937"/>
                    <a:pt x="32812" y="105937"/>
                  </a:cubicBezTo>
                  <a:cubicBezTo>
                    <a:pt x="32812" y="105937"/>
                    <a:pt x="30000" y="105000"/>
                    <a:pt x="30000" y="103125"/>
                  </a:cubicBezTo>
                  <a:cubicBezTo>
                    <a:pt x="30000" y="50625"/>
                    <a:pt x="30000" y="50625"/>
                    <a:pt x="30000" y="50625"/>
                  </a:cubicBezTo>
                  <a:cubicBezTo>
                    <a:pt x="30000" y="48750"/>
                    <a:pt x="30937" y="47812"/>
                    <a:pt x="32812" y="46875"/>
                  </a:cubicBezTo>
                  <a:cubicBezTo>
                    <a:pt x="32812" y="46875"/>
                    <a:pt x="33750" y="46875"/>
                    <a:pt x="33750" y="46875"/>
                  </a:cubicBezTo>
                  <a:cubicBezTo>
                    <a:pt x="50625" y="39375"/>
                    <a:pt x="56250" y="24375"/>
                    <a:pt x="56250" y="11250"/>
                  </a:cubicBezTo>
                  <a:cubicBezTo>
                    <a:pt x="56250" y="9375"/>
                    <a:pt x="58125" y="7500"/>
                    <a:pt x="60000" y="7500"/>
                  </a:cubicBezTo>
                  <a:cubicBezTo>
                    <a:pt x="63750" y="7500"/>
                    <a:pt x="71250" y="15000"/>
                    <a:pt x="71250" y="25312"/>
                  </a:cubicBezTo>
                  <a:cubicBezTo>
                    <a:pt x="71250" y="33750"/>
                    <a:pt x="70312" y="35625"/>
                    <a:pt x="67500" y="45000"/>
                  </a:cubicBezTo>
                  <a:cubicBezTo>
                    <a:pt x="105000" y="45000"/>
                    <a:pt x="105000" y="45937"/>
                    <a:pt x="107812" y="46875"/>
                  </a:cubicBezTo>
                  <a:cubicBezTo>
                    <a:pt x="112500" y="47812"/>
                    <a:pt x="112500" y="50625"/>
                    <a:pt x="112500" y="52500"/>
                  </a:cubicBezTo>
                  <a:cubicBezTo>
                    <a:pt x="112500" y="53437"/>
                    <a:pt x="112500" y="53437"/>
                    <a:pt x="112500" y="54375"/>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28" name="Google Shape;128;p14"/>
            <p:cNvSpPr/>
            <p:nvPr/>
          </p:nvSpPr>
          <p:spPr>
            <a:xfrm>
              <a:off x="5207000" y="2333626"/>
              <a:ext cx="44400" cy="44400"/>
            </a:xfrm>
            <a:custGeom>
              <a:avLst/>
              <a:gdLst/>
              <a:ahLst/>
              <a:cxnLst/>
              <a:rect l="l" t="t" r="r" b="b"/>
              <a:pathLst>
                <a:path w="120000" h="120000" extrusionOk="0">
                  <a:moveTo>
                    <a:pt x="60000" y="0"/>
                  </a:moveTo>
                  <a:cubicBezTo>
                    <a:pt x="30000" y="0"/>
                    <a:pt x="0" y="30000"/>
                    <a:pt x="0" y="60000"/>
                  </a:cubicBezTo>
                  <a:cubicBezTo>
                    <a:pt x="0" y="90000"/>
                    <a:pt x="30000" y="120000"/>
                    <a:pt x="60000" y="120000"/>
                  </a:cubicBezTo>
                  <a:cubicBezTo>
                    <a:pt x="90000" y="120000"/>
                    <a:pt x="120000" y="90000"/>
                    <a:pt x="120000" y="60000"/>
                  </a:cubicBezTo>
                  <a:cubicBezTo>
                    <a:pt x="120000" y="30000"/>
                    <a:pt x="90000" y="0"/>
                    <a:pt x="60000" y="0"/>
                  </a:cubicBezTo>
                  <a:close/>
                  <a:moveTo>
                    <a:pt x="60000" y="80000"/>
                  </a:moveTo>
                  <a:cubicBezTo>
                    <a:pt x="50000" y="80000"/>
                    <a:pt x="40000" y="70000"/>
                    <a:pt x="40000" y="60000"/>
                  </a:cubicBezTo>
                  <a:cubicBezTo>
                    <a:pt x="40000" y="50000"/>
                    <a:pt x="50000" y="40000"/>
                    <a:pt x="60000" y="40000"/>
                  </a:cubicBezTo>
                  <a:cubicBezTo>
                    <a:pt x="70000" y="40000"/>
                    <a:pt x="80000" y="50000"/>
                    <a:pt x="80000" y="60000"/>
                  </a:cubicBezTo>
                  <a:cubicBezTo>
                    <a:pt x="80000" y="70000"/>
                    <a:pt x="70000" y="80000"/>
                    <a:pt x="60000" y="8000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129" name="Google Shape;129;p14"/>
          <p:cNvGrpSpPr/>
          <p:nvPr/>
        </p:nvGrpSpPr>
        <p:grpSpPr>
          <a:xfrm>
            <a:off x="3442493" y="762583"/>
            <a:ext cx="270225" cy="362025"/>
            <a:chOff x="5280554" y="3849160"/>
            <a:chExt cx="360300" cy="482700"/>
          </a:xfrm>
        </p:grpSpPr>
        <p:sp>
          <p:nvSpPr>
            <p:cNvPr id="130" name="Google Shape;130;p14"/>
            <p:cNvSpPr/>
            <p:nvPr/>
          </p:nvSpPr>
          <p:spPr>
            <a:xfrm>
              <a:off x="5280554" y="3849160"/>
              <a:ext cx="360300" cy="482700"/>
            </a:xfrm>
            <a:custGeom>
              <a:avLst/>
              <a:gdLst/>
              <a:ahLst/>
              <a:cxnLst/>
              <a:rect l="l" t="t" r="r" b="b"/>
              <a:pathLst>
                <a:path w="120000" h="120000" extrusionOk="0">
                  <a:moveTo>
                    <a:pt x="105000" y="48750"/>
                  </a:moveTo>
                  <a:cubicBezTo>
                    <a:pt x="105000" y="33750"/>
                    <a:pt x="105000" y="33750"/>
                    <a:pt x="105000" y="33750"/>
                  </a:cubicBezTo>
                  <a:cubicBezTo>
                    <a:pt x="105000" y="15000"/>
                    <a:pt x="85000" y="0"/>
                    <a:pt x="60000" y="0"/>
                  </a:cubicBezTo>
                  <a:cubicBezTo>
                    <a:pt x="35000" y="0"/>
                    <a:pt x="15000" y="15000"/>
                    <a:pt x="15000" y="33750"/>
                  </a:cubicBezTo>
                  <a:cubicBezTo>
                    <a:pt x="15000" y="48750"/>
                    <a:pt x="15000" y="48750"/>
                    <a:pt x="15000" y="48750"/>
                  </a:cubicBezTo>
                  <a:cubicBezTo>
                    <a:pt x="6250" y="48750"/>
                    <a:pt x="0" y="53437"/>
                    <a:pt x="0" y="60000"/>
                  </a:cubicBezTo>
                  <a:cubicBezTo>
                    <a:pt x="0" y="71250"/>
                    <a:pt x="0" y="71250"/>
                    <a:pt x="0" y="71250"/>
                  </a:cubicBezTo>
                  <a:cubicBezTo>
                    <a:pt x="0" y="75000"/>
                    <a:pt x="0" y="75000"/>
                    <a:pt x="0" y="75000"/>
                  </a:cubicBezTo>
                  <a:cubicBezTo>
                    <a:pt x="0" y="82500"/>
                    <a:pt x="0" y="82500"/>
                    <a:pt x="0" y="82500"/>
                  </a:cubicBezTo>
                  <a:cubicBezTo>
                    <a:pt x="0" y="86250"/>
                    <a:pt x="0" y="86250"/>
                    <a:pt x="0" y="86250"/>
                  </a:cubicBezTo>
                  <a:cubicBezTo>
                    <a:pt x="0" y="105000"/>
                    <a:pt x="20000" y="120000"/>
                    <a:pt x="45000" y="120000"/>
                  </a:cubicBezTo>
                  <a:cubicBezTo>
                    <a:pt x="75000" y="120000"/>
                    <a:pt x="75000" y="120000"/>
                    <a:pt x="75000" y="120000"/>
                  </a:cubicBezTo>
                  <a:cubicBezTo>
                    <a:pt x="100000" y="120000"/>
                    <a:pt x="120000" y="105000"/>
                    <a:pt x="120000" y="86250"/>
                  </a:cubicBezTo>
                  <a:cubicBezTo>
                    <a:pt x="120000" y="82500"/>
                    <a:pt x="120000" y="82500"/>
                    <a:pt x="120000" y="82500"/>
                  </a:cubicBezTo>
                  <a:cubicBezTo>
                    <a:pt x="120000" y="75000"/>
                    <a:pt x="120000" y="75000"/>
                    <a:pt x="120000" y="75000"/>
                  </a:cubicBezTo>
                  <a:cubicBezTo>
                    <a:pt x="120000" y="71250"/>
                    <a:pt x="120000" y="71250"/>
                    <a:pt x="120000" y="71250"/>
                  </a:cubicBezTo>
                  <a:cubicBezTo>
                    <a:pt x="120000" y="60000"/>
                    <a:pt x="120000" y="60000"/>
                    <a:pt x="120000" y="60000"/>
                  </a:cubicBezTo>
                  <a:cubicBezTo>
                    <a:pt x="120000" y="53437"/>
                    <a:pt x="113750" y="48750"/>
                    <a:pt x="105000" y="48750"/>
                  </a:cubicBezTo>
                  <a:close/>
                  <a:moveTo>
                    <a:pt x="25000" y="33750"/>
                  </a:moveTo>
                  <a:cubicBezTo>
                    <a:pt x="25000" y="19687"/>
                    <a:pt x="41250" y="7500"/>
                    <a:pt x="60000" y="7500"/>
                  </a:cubicBezTo>
                  <a:cubicBezTo>
                    <a:pt x="78750" y="7500"/>
                    <a:pt x="95000" y="19687"/>
                    <a:pt x="95000" y="33750"/>
                  </a:cubicBezTo>
                  <a:cubicBezTo>
                    <a:pt x="95000" y="48750"/>
                    <a:pt x="95000" y="48750"/>
                    <a:pt x="95000" y="48750"/>
                  </a:cubicBezTo>
                  <a:cubicBezTo>
                    <a:pt x="85000" y="48750"/>
                    <a:pt x="85000" y="48750"/>
                    <a:pt x="85000" y="48750"/>
                  </a:cubicBezTo>
                  <a:cubicBezTo>
                    <a:pt x="85000" y="33750"/>
                    <a:pt x="85000" y="33750"/>
                    <a:pt x="85000" y="33750"/>
                  </a:cubicBezTo>
                  <a:cubicBezTo>
                    <a:pt x="85000" y="23437"/>
                    <a:pt x="73750" y="15000"/>
                    <a:pt x="60000" y="15000"/>
                  </a:cubicBezTo>
                  <a:cubicBezTo>
                    <a:pt x="46250" y="15000"/>
                    <a:pt x="35000" y="23437"/>
                    <a:pt x="35000" y="33750"/>
                  </a:cubicBezTo>
                  <a:cubicBezTo>
                    <a:pt x="35000" y="48750"/>
                    <a:pt x="35000" y="48750"/>
                    <a:pt x="35000" y="48750"/>
                  </a:cubicBezTo>
                  <a:cubicBezTo>
                    <a:pt x="25000" y="48750"/>
                    <a:pt x="25000" y="48750"/>
                    <a:pt x="25000" y="48750"/>
                  </a:cubicBezTo>
                  <a:lnTo>
                    <a:pt x="25000" y="33750"/>
                  </a:lnTo>
                  <a:close/>
                  <a:moveTo>
                    <a:pt x="80000" y="33750"/>
                  </a:moveTo>
                  <a:cubicBezTo>
                    <a:pt x="80000" y="33750"/>
                    <a:pt x="80000" y="33750"/>
                    <a:pt x="80000" y="33750"/>
                  </a:cubicBezTo>
                  <a:cubicBezTo>
                    <a:pt x="80000" y="48750"/>
                    <a:pt x="80000" y="48750"/>
                    <a:pt x="80000" y="48750"/>
                  </a:cubicBezTo>
                  <a:cubicBezTo>
                    <a:pt x="40000" y="48750"/>
                    <a:pt x="40000" y="48750"/>
                    <a:pt x="40000" y="48750"/>
                  </a:cubicBezTo>
                  <a:cubicBezTo>
                    <a:pt x="40000" y="33750"/>
                    <a:pt x="40000" y="33750"/>
                    <a:pt x="40000" y="33750"/>
                  </a:cubicBezTo>
                  <a:cubicBezTo>
                    <a:pt x="40000" y="33750"/>
                    <a:pt x="40000" y="33750"/>
                    <a:pt x="40000" y="33750"/>
                  </a:cubicBezTo>
                  <a:cubicBezTo>
                    <a:pt x="40000" y="25312"/>
                    <a:pt x="48750" y="18750"/>
                    <a:pt x="60000" y="18750"/>
                  </a:cubicBezTo>
                  <a:cubicBezTo>
                    <a:pt x="71250" y="18750"/>
                    <a:pt x="80000" y="25312"/>
                    <a:pt x="80000" y="33750"/>
                  </a:cubicBezTo>
                  <a:close/>
                  <a:moveTo>
                    <a:pt x="110000" y="71250"/>
                  </a:moveTo>
                  <a:cubicBezTo>
                    <a:pt x="110000" y="75000"/>
                    <a:pt x="110000" y="75000"/>
                    <a:pt x="110000" y="75000"/>
                  </a:cubicBezTo>
                  <a:cubicBezTo>
                    <a:pt x="110000" y="82500"/>
                    <a:pt x="110000" y="82500"/>
                    <a:pt x="110000" y="82500"/>
                  </a:cubicBezTo>
                  <a:cubicBezTo>
                    <a:pt x="110000" y="86250"/>
                    <a:pt x="110000" y="86250"/>
                    <a:pt x="110000" y="86250"/>
                  </a:cubicBezTo>
                  <a:cubicBezTo>
                    <a:pt x="110000" y="100312"/>
                    <a:pt x="93750" y="112500"/>
                    <a:pt x="75000" y="112500"/>
                  </a:cubicBezTo>
                  <a:cubicBezTo>
                    <a:pt x="45000" y="112500"/>
                    <a:pt x="45000" y="112500"/>
                    <a:pt x="45000" y="112500"/>
                  </a:cubicBezTo>
                  <a:cubicBezTo>
                    <a:pt x="26250" y="112500"/>
                    <a:pt x="10000" y="100312"/>
                    <a:pt x="10000" y="86250"/>
                  </a:cubicBezTo>
                  <a:cubicBezTo>
                    <a:pt x="10000" y="82500"/>
                    <a:pt x="10000" y="82500"/>
                    <a:pt x="10000" y="82500"/>
                  </a:cubicBezTo>
                  <a:cubicBezTo>
                    <a:pt x="10000" y="75000"/>
                    <a:pt x="10000" y="75000"/>
                    <a:pt x="10000" y="75000"/>
                  </a:cubicBezTo>
                  <a:cubicBezTo>
                    <a:pt x="10000" y="71250"/>
                    <a:pt x="10000" y="71250"/>
                    <a:pt x="10000" y="71250"/>
                  </a:cubicBezTo>
                  <a:cubicBezTo>
                    <a:pt x="10000" y="60000"/>
                    <a:pt x="10000" y="60000"/>
                    <a:pt x="10000" y="60000"/>
                  </a:cubicBezTo>
                  <a:cubicBezTo>
                    <a:pt x="10000" y="58125"/>
                    <a:pt x="12500" y="56250"/>
                    <a:pt x="15000" y="56250"/>
                  </a:cubicBezTo>
                  <a:cubicBezTo>
                    <a:pt x="18750" y="56250"/>
                    <a:pt x="21250" y="56250"/>
                    <a:pt x="25000" y="56250"/>
                  </a:cubicBezTo>
                  <a:cubicBezTo>
                    <a:pt x="95000" y="56250"/>
                    <a:pt x="95000" y="56250"/>
                    <a:pt x="95000" y="56250"/>
                  </a:cubicBezTo>
                  <a:cubicBezTo>
                    <a:pt x="98750" y="56250"/>
                    <a:pt x="101250" y="56250"/>
                    <a:pt x="105000" y="56250"/>
                  </a:cubicBezTo>
                  <a:cubicBezTo>
                    <a:pt x="107500" y="56250"/>
                    <a:pt x="110000" y="58125"/>
                    <a:pt x="110000" y="60000"/>
                  </a:cubicBezTo>
                  <a:lnTo>
                    <a:pt x="110000" y="7125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31" name="Google Shape;131;p14"/>
            <p:cNvSpPr/>
            <p:nvPr/>
          </p:nvSpPr>
          <p:spPr>
            <a:xfrm>
              <a:off x="5431366" y="4136497"/>
              <a:ext cx="60300" cy="88800"/>
            </a:xfrm>
            <a:custGeom>
              <a:avLst/>
              <a:gdLst/>
              <a:ahLst/>
              <a:cxnLst/>
              <a:rect l="l" t="t" r="r" b="b"/>
              <a:pathLst>
                <a:path w="120000" h="120000" extrusionOk="0">
                  <a:moveTo>
                    <a:pt x="60000" y="0"/>
                  </a:moveTo>
                  <a:cubicBezTo>
                    <a:pt x="30000" y="0"/>
                    <a:pt x="0" y="20000"/>
                    <a:pt x="0" y="40000"/>
                  </a:cubicBezTo>
                  <a:cubicBezTo>
                    <a:pt x="0" y="50000"/>
                    <a:pt x="7500" y="75000"/>
                    <a:pt x="22500" y="95000"/>
                  </a:cubicBezTo>
                  <a:cubicBezTo>
                    <a:pt x="30000" y="110000"/>
                    <a:pt x="37500" y="120000"/>
                    <a:pt x="60000" y="120000"/>
                  </a:cubicBezTo>
                  <a:cubicBezTo>
                    <a:pt x="82500" y="120000"/>
                    <a:pt x="90000" y="110000"/>
                    <a:pt x="97500" y="95000"/>
                  </a:cubicBezTo>
                  <a:cubicBezTo>
                    <a:pt x="112500" y="75000"/>
                    <a:pt x="120000" y="50000"/>
                    <a:pt x="120000" y="40000"/>
                  </a:cubicBezTo>
                  <a:cubicBezTo>
                    <a:pt x="120000" y="20000"/>
                    <a:pt x="90000" y="0"/>
                    <a:pt x="6000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132" name="Google Shape;132;p14"/>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5"/>
          <p:cNvPicPr preferRelativeResize="0"/>
          <p:nvPr/>
        </p:nvPicPr>
        <p:blipFill rotWithShape="1">
          <a:blip r:embed="rId3">
            <a:alphaModFix/>
          </a:blip>
          <a:srcRect l="11217" r="11209"/>
          <a:stretch/>
        </p:blipFill>
        <p:spPr>
          <a:xfrm>
            <a:off x="-34325" y="-44700"/>
            <a:ext cx="6132354" cy="5232900"/>
          </a:xfrm>
          <a:prstGeom prst="rect">
            <a:avLst/>
          </a:prstGeom>
          <a:noFill/>
          <a:ln>
            <a:noFill/>
          </a:ln>
        </p:spPr>
      </p:pic>
      <p:sp>
        <p:nvSpPr>
          <p:cNvPr id="138" name="Google Shape;138;p15"/>
          <p:cNvSpPr/>
          <p:nvPr/>
        </p:nvSpPr>
        <p:spPr>
          <a:xfrm>
            <a:off x="4893900" y="-44700"/>
            <a:ext cx="1204200" cy="5232900"/>
          </a:xfrm>
          <a:prstGeom prst="rect">
            <a:avLst/>
          </a:prstGeom>
          <a:solidFill>
            <a:srgbClr val="FFFFFF">
              <a:alpha val="56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34325" y="-48075"/>
            <a:ext cx="2417100" cy="5232900"/>
          </a:xfrm>
          <a:prstGeom prst="rect">
            <a:avLst/>
          </a:prstGeom>
          <a:solidFill>
            <a:srgbClr val="FFFFFF">
              <a:alpha val="56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15"/>
          <p:cNvPicPr preferRelativeResize="0"/>
          <p:nvPr/>
        </p:nvPicPr>
        <p:blipFill>
          <a:blip r:embed="rId4">
            <a:alphaModFix/>
          </a:blip>
          <a:stretch>
            <a:fillRect/>
          </a:stretch>
        </p:blipFill>
        <p:spPr>
          <a:xfrm>
            <a:off x="241650" y="184350"/>
            <a:ext cx="1304350" cy="1131675"/>
          </a:xfrm>
          <a:prstGeom prst="rect">
            <a:avLst/>
          </a:prstGeom>
          <a:noFill/>
          <a:ln>
            <a:noFill/>
          </a:ln>
        </p:spPr>
      </p:pic>
      <p:sp>
        <p:nvSpPr>
          <p:cNvPr id="141" name="Google Shape;141;p15"/>
          <p:cNvSpPr/>
          <p:nvPr/>
        </p:nvSpPr>
        <p:spPr>
          <a:xfrm>
            <a:off x="175950" y="1510275"/>
            <a:ext cx="2138400" cy="209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i="0" u="none" strike="noStrike" cap="none">
                <a:solidFill>
                  <a:srgbClr val="37788E"/>
                </a:solidFill>
                <a:latin typeface="Verdana"/>
                <a:ea typeface="Verdana"/>
                <a:cs typeface="Verdana"/>
                <a:sym typeface="Verdana"/>
              </a:rPr>
              <a:t>Региональное отраслевое соглашение – ключевой документ</a:t>
            </a:r>
            <a:r>
              <a:rPr lang="ru-RU" sz="1800" b="1">
                <a:solidFill>
                  <a:srgbClr val="37788E"/>
                </a:solidFill>
                <a:latin typeface="Verdana"/>
                <a:ea typeface="Verdana"/>
                <a:cs typeface="Verdana"/>
                <a:sym typeface="Verdana"/>
              </a:rPr>
              <a:t> </a:t>
            </a:r>
            <a:r>
              <a:rPr lang="ru-RU" sz="1800" b="1" i="0" u="none" strike="noStrike" cap="none">
                <a:solidFill>
                  <a:srgbClr val="37788E"/>
                </a:solidFill>
                <a:latin typeface="Verdana"/>
                <a:ea typeface="Verdana"/>
                <a:cs typeface="Verdana"/>
                <a:sym typeface="Verdana"/>
              </a:rPr>
              <a:t>социального партнёрства</a:t>
            </a:r>
            <a:endParaRPr sz="1800" b="1" i="0" u="none" strike="noStrike" cap="none">
              <a:solidFill>
                <a:srgbClr val="37788E"/>
              </a:solidFill>
              <a:latin typeface="Verdana"/>
              <a:ea typeface="Verdana"/>
              <a:cs typeface="Verdana"/>
              <a:sym typeface="Verdana"/>
            </a:endParaRPr>
          </a:p>
        </p:txBody>
      </p:sp>
      <p:sp>
        <p:nvSpPr>
          <p:cNvPr id="142" name="Google Shape;142;p15"/>
          <p:cNvSpPr/>
          <p:nvPr/>
        </p:nvSpPr>
        <p:spPr>
          <a:xfrm>
            <a:off x="175950" y="3847700"/>
            <a:ext cx="2175300" cy="76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i="0" u="none" strike="noStrike" cap="none">
                <a:solidFill>
                  <a:srgbClr val="5B5B5B"/>
                </a:solidFill>
                <a:latin typeface="Verdana"/>
                <a:ea typeface="Verdana"/>
                <a:cs typeface="Verdana"/>
                <a:sym typeface="Verdana"/>
              </a:rPr>
              <a:t>Новации </a:t>
            </a:r>
            <a:br>
              <a:rPr lang="ru-RU" sz="1800" b="1" i="0" u="none" strike="noStrike" cap="none">
                <a:solidFill>
                  <a:srgbClr val="5B5B5B"/>
                </a:solidFill>
                <a:latin typeface="Verdana"/>
                <a:ea typeface="Verdana"/>
                <a:cs typeface="Verdana"/>
                <a:sym typeface="Verdana"/>
              </a:rPr>
            </a:br>
            <a:r>
              <a:rPr lang="ru-RU" sz="1800" b="1" i="0" u="none" strike="noStrike" cap="none">
                <a:solidFill>
                  <a:srgbClr val="5B5B5B"/>
                </a:solidFill>
                <a:latin typeface="Verdana"/>
                <a:ea typeface="Verdana"/>
                <a:cs typeface="Verdana"/>
                <a:sym typeface="Verdana"/>
              </a:rPr>
              <a:t>2022 года</a:t>
            </a:r>
            <a:endParaRPr sz="1800" b="1" i="0" u="none" strike="noStrike" cap="none">
              <a:solidFill>
                <a:srgbClr val="5B5B5B"/>
              </a:solidFill>
              <a:latin typeface="Verdana"/>
              <a:ea typeface="Verdana"/>
              <a:cs typeface="Verdana"/>
              <a:sym typeface="Verdana"/>
            </a:endParaRPr>
          </a:p>
        </p:txBody>
      </p:sp>
      <p:sp>
        <p:nvSpPr>
          <p:cNvPr id="143" name="Google Shape;143;p15"/>
          <p:cNvSpPr txBox="1"/>
          <p:nvPr/>
        </p:nvSpPr>
        <p:spPr>
          <a:xfrm>
            <a:off x="4882550" y="851525"/>
            <a:ext cx="11262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9600" b="1">
                <a:solidFill>
                  <a:srgbClr val="189A80"/>
                </a:solidFill>
                <a:latin typeface="Verdana"/>
                <a:ea typeface="Verdana"/>
                <a:cs typeface="Verdana"/>
                <a:sym typeface="Verdana"/>
              </a:rPr>
              <a:t>1</a:t>
            </a:r>
            <a:endParaRPr sz="9600" b="1">
              <a:solidFill>
                <a:srgbClr val="189A80"/>
              </a:solidFill>
              <a:latin typeface="Verdana"/>
              <a:ea typeface="Verdana"/>
              <a:cs typeface="Verdana"/>
              <a:sym typeface="Verdana"/>
            </a:endParaRPr>
          </a:p>
        </p:txBody>
      </p:sp>
      <p:sp>
        <p:nvSpPr>
          <p:cNvPr id="144" name="Google Shape;144;p15"/>
          <p:cNvSpPr txBox="1"/>
          <p:nvPr/>
        </p:nvSpPr>
        <p:spPr>
          <a:xfrm>
            <a:off x="6098025" y="73750"/>
            <a:ext cx="3000000" cy="495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b="1">
                <a:solidFill>
                  <a:srgbClr val="D34132"/>
                </a:solidFill>
                <a:latin typeface="Verdana"/>
                <a:ea typeface="Verdana"/>
                <a:cs typeface="Verdana"/>
                <a:sym typeface="Verdana"/>
              </a:rPr>
              <a:t>! Право прохождения аттестации на высшую квалификационную категорию педагогическим работникам: </a:t>
            </a:r>
            <a:endParaRPr sz="1000" b="1">
              <a:solidFill>
                <a:srgbClr val="D34132"/>
              </a:solidFill>
              <a:latin typeface="Verdana"/>
              <a:ea typeface="Verdana"/>
              <a:cs typeface="Verdana"/>
              <a:sym typeface="Verdana"/>
            </a:endParaRPr>
          </a:p>
          <a:p>
            <a:pPr marL="0" lvl="0" indent="0" algn="l" rtl="0">
              <a:spcBef>
                <a:spcPts val="0"/>
              </a:spcBef>
              <a:spcAft>
                <a:spcPts val="0"/>
              </a:spcAft>
              <a:buNone/>
            </a:pPr>
            <a:endParaRPr sz="1000" b="1">
              <a:solidFill>
                <a:srgbClr val="D34132"/>
              </a:solidFill>
              <a:latin typeface="Verdana"/>
              <a:ea typeface="Verdana"/>
              <a:cs typeface="Verdana"/>
              <a:sym typeface="Verdana"/>
            </a:endParaRPr>
          </a:p>
          <a:p>
            <a:pPr marL="0" lvl="0" indent="0" algn="l" rtl="0">
              <a:spcBef>
                <a:spcPts val="0"/>
              </a:spcBef>
              <a:spcAft>
                <a:spcPts val="0"/>
              </a:spcAft>
              <a:buNone/>
            </a:pPr>
            <a:r>
              <a:rPr lang="ru-RU" sz="1000">
                <a:solidFill>
                  <a:srgbClr val="002060"/>
                </a:solidFill>
                <a:latin typeface="Verdana"/>
                <a:ea typeface="Verdana"/>
                <a:cs typeface="Verdana"/>
                <a:sym typeface="Verdana"/>
              </a:rPr>
              <a:t>- имеющим (имевшим) первую или высшую квалификационную категории по одной из должностей,  по другой должности, в том числе в случае, если на высшую квалификационную категорию по другой должности педагогические работники претендуют впервые, не имея по этой должности первой квалификационной категории;</a:t>
            </a:r>
            <a:endParaRPr sz="1000">
              <a:solidFill>
                <a:srgbClr val="002060"/>
              </a:solidFill>
              <a:latin typeface="Verdana"/>
              <a:ea typeface="Verdana"/>
              <a:cs typeface="Verdana"/>
              <a:sym typeface="Verdana"/>
            </a:endParaRPr>
          </a:p>
          <a:p>
            <a:pPr marL="0" lvl="0" indent="0" algn="l" rtl="0">
              <a:spcBef>
                <a:spcPts val="0"/>
              </a:spcBef>
              <a:spcAft>
                <a:spcPts val="0"/>
              </a:spcAft>
              <a:buNone/>
            </a:pPr>
            <a:endParaRPr sz="1000">
              <a:solidFill>
                <a:srgbClr val="002060"/>
              </a:solidFill>
              <a:latin typeface="Verdana"/>
              <a:ea typeface="Verdana"/>
              <a:cs typeface="Verdana"/>
              <a:sym typeface="Verdana"/>
            </a:endParaRPr>
          </a:p>
          <a:p>
            <a:pPr marL="0" lvl="0" indent="0" algn="l" rtl="0">
              <a:spcBef>
                <a:spcPts val="0"/>
              </a:spcBef>
              <a:spcAft>
                <a:spcPts val="0"/>
              </a:spcAft>
              <a:buNone/>
            </a:pPr>
            <a:r>
              <a:rPr lang="ru-RU" sz="1000">
                <a:solidFill>
                  <a:srgbClr val="002060"/>
                </a:solidFill>
                <a:latin typeface="Verdana"/>
                <a:ea typeface="Verdana"/>
                <a:cs typeface="Verdana"/>
                <a:sym typeface="Verdana"/>
              </a:rPr>
              <a:t>- являющимся гражданами Российской Федерации, имеющим первую или высшую квалификационную категорию, присвоенную на территории бывших республик СССР, независимо от того, что они не проходили на территории Российской Федерации аттестации ни на первую, ни на высшую квалификационную категорию (в случае предоставления результатов профессиональной деятельности, полученных на территории Российской Федерации).</a:t>
            </a:r>
            <a:endParaRPr sz="1000" b="1">
              <a:solidFill>
                <a:srgbClr val="002060"/>
              </a:solidFill>
              <a:latin typeface="Verdana"/>
              <a:ea typeface="Verdana"/>
              <a:cs typeface="Verdana"/>
              <a:sym typeface="Verdana"/>
            </a:endParaRPr>
          </a:p>
          <a:p>
            <a:pPr marL="0" lvl="0" indent="0" algn="l" rtl="0">
              <a:spcBef>
                <a:spcPts val="0"/>
              </a:spcBef>
              <a:spcAft>
                <a:spcPts val="0"/>
              </a:spcAft>
              <a:buNone/>
            </a:pPr>
            <a:endParaRPr sz="1000" b="1">
              <a:solidFill>
                <a:srgbClr val="002060"/>
              </a:solidFill>
              <a:latin typeface="Verdana"/>
              <a:ea typeface="Verdana"/>
              <a:cs typeface="Verdana"/>
              <a:sym typeface="Verdana"/>
            </a:endParaRPr>
          </a:p>
          <a:p>
            <a:pPr marL="0" lvl="0" indent="0" algn="l" rtl="0">
              <a:spcBef>
                <a:spcPts val="0"/>
              </a:spcBef>
              <a:spcAft>
                <a:spcPts val="0"/>
              </a:spcAft>
              <a:buNone/>
            </a:pPr>
            <a:r>
              <a:rPr lang="ru-RU" sz="1000">
                <a:solidFill>
                  <a:srgbClr val="5B5B5B"/>
                </a:solidFill>
                <a:latin typeface="Verdana"/>
                <a:ea typeface="Verdana"/>
                <a:cs typeface="Verdana"/>
                <a:sym typeface="Verdana"/>
              </a:rPr>
              <a:t>(Дополнения в Региональное Отраслевое соглашение на 2022-2024 гг., июль 2022)</a:t>
            </a:r>
            <a:endParaRPr sz="1000" b="1">
              <a:solidFill>
                <a:srgbClr val="002060"/>
              </a:solidFill>
              <a:latin typeface="Verdana"/>
              <a:ea typeface="Verdana"/>
              <a:cs typeface="Verdana"/>
              <a:sym typeface="Verdana"/>
            </a:endParaRPr>
          </a:p>
        </p:txBody>
      </p:sp>
      <p:sp>
        <p:nvSpPr>
          <p:cNvPr id="145" name="Google Shape;145;p15"/>
          <p:cNvSpPr txBox="1"/>
          <p:nvPr/>
        </p:nvSpPr>
        <p:spPr>
          <a:xfrm>
            <a:off x="4882550" y="2513825"/>
            <a:ext cx="11262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9600" b="1">
                <a:solidFill>
                  <a:srgbClr val="F09C28"/>
                </a:solidFill>
                <a:latin typeface="Verdana"/>
                <a:ea typeface="Verdana"/>
                <a:cs typeface="Verdana"/>
                <a:sym typeface="Verdana"/>
              </a:rPr>
              <a:t>2</a:t>
            </a:r>
            <a:endParaRPr sz="9600" b="1">
              <a:solidFill>
                <a:srgbClr val="F09C28"/>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6"/>
          <p:cNvPicPr preferRelativeResize="0"/>
          <p:nvPr/>
        </p:nvPicPr>
        <p:blipFill>
          <a:blip r:embed="rId3">
            <a:alphaModFix/>
          </a:blip>
          <a:stretch>
            <a:fillRect/>
          </a:stretch>
        </p:blipFill>
        <p:spPr>
          <a:xfrm>
            <a:off x="-12950" y="0"/>
            <a:ext cx="9156951" cy="5143499"/>
          </a:xfrm>
          <a:prstGeom prst="rect">
            <a:avLst/>
          </a:prstGeom>
          <a:noFill/>
          <a:ln>
            <a:noFill/>
          </a:ln>
        </p:spPr>
      </p:pic>
      <p:sp>
        <p:nvSpPr>
          <p:cNvPr id="152" name="Google Shape;152;p16"/>
          <p:cNvSpPr/>
          <p:nvPr/>
        </p:nvSpPr>
        <p:spPr>
          <a:xfrm>
            <a:off x="-34325" y="-48075"/>
            <a:ext cx="9178200" cy="5232900"/>
          </a:xfrm>
          <a:prstGeom prst="rect">
            <a:avLst/>
          </a:prstGeom>
          <a:solidFill>
            <a:srgbClr val="FFFFFF">
              <a:alpha val="56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12950" y="143400"/>
            <a:ext cx="9178200" cy="4464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4</a:t>
            </a:fld>
            <a:endParaRPr/>
          </a:p>
        </p:txBody>
      </p:sp>
      <p:pic>
        <p:nvPicPr>
          <p:cNvPr id="155" name="Google Shape;155;p16"/>
          <p:cNvPicPr preferRelativeResize="0"/>
          <p:nvPr/>
        </p:nvPicPr>
        <p:blipFill>
          <a:blip r:embed="rId4">
            <a:alphaModFix/>
          </a:blip>
          <a:stretch>
            <a:fillRect/>
          </a:stretch>
        </p:blipFill>
        <p:spPr>
          <a:xfrm>
            <a:off x="159250" y="711525"/>
            <a:ext cx="8799601" cy="3145175"/>
          </a:xfrm>
          <a:prstGeom prst="rect">
            <a:avLst/>
          </a:prstGeom>
          <a:noFill/>
          <a:ln>
            <a:noFill/>
          </a:ln>
        </p:spPr>
      </p:pic>
      <p:sp>
        <p:nvSpPr>
          <p:cNvPr id="156" name="Google Shape;156;p16"/>
          <p:cNvSpPr txBox="1"/>
          <p:nvPr/>
        </p:nvSpPr>
        <p:spPr>
          <a:xfrm>
            <a:off x="193525" y="143400"/>
            <a:ext cx="8722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700" b="1">
                <a:solidFill>
                  <a:schemeClr val="lt1"/>
                </a:solidFill>
                <a:latin typeface="Verdana"/>
                <a:ea typeface="Verdana"/>
                <a:cs typeface="Verdana"/>
                <a:sym typeface="Verdana"/>
              </a:rPr>
              <a:t>Системная работа по совершенствованию системы оплаты труда</a:t>
            </a:r>
            <a:endParaRPr sz="1700">
              <a:solidFill>
                <a:schemeClr val="lt1"/>
              </a:solidFill>
              <a:latin typeface="Verdana"/>
              <a:ea typeface="Verdana"/>
              <a:cs typeface="Verdana"/>
              <a:sym typeface="Verdana"/>
            </a:endParaRPr>
          </a:p>
        </p:txBody>
      </p:sp>
      <p:pic>
        <p:nvPicPr>
          <p:cNvPr id="157" name="Google Shape;157;p16" descr="Эмблема АКО Профсоюза_квадрат.jpg"/>
          <p:cNvPicPr preferRelativeResize="0"/>
          <p:nvPr/>
        </p:nvPicPr>
        <p:blipFill rotWithShape="1">
          <a:blip r:embed="rId5">
            <a:alphaModFix/>
          </a:blip>
          <a:srcRect/>
          <a:stretch/>
        </p:blipFill>
        <p:spPr>
          <a:xfrm>
            <a:off x="428234" y="1391215"/>
            <a:ext cx="638100" cy="630300"/>
          </a:xfrm>
          <a:prstGeom prst="ellipse">
            <a:avLst/>
          </a:prstGeom>
          <a:noFill/>
          <a:ln>
            <a:noFill/>
          </a:ln>
        </p:spPr>
      </p:pic>
      <p:sp>
        <p:nvSpPr>
          <p:cNvPr id="158" name="Google Shape;158;p16"/>
          <p:cNvSpPr txBox="1"/>
          <p:nvPr/>
        </p:nvSpPr>
        <p:spPr>
          <a:xfrm>
            <a:off x="159250" y="2613725"/>
            <a:ext cx="1358400" cy="338700"/>
          </a:xfrm>
          <a:prstGeom prst="rect">
            <a:avLst/>
          </a:prstGeom>
          <a:noFill/>
          <a:ln>
            <a:noFill/>
          </a:ln>
        </p:spPr>
        <p:txBody>
          <a:bodyPr spcFirstLastPara="1" wrap="square" lIns="91425" tIns="91425" rIns="91425" bIns="91425" anchor="t" anchorCtr="0">
            <a:spAutoFit/>
          </a:bodyPr>
          <a:lstStyle/>
          <a:p>
            <a:pPr marL="0" lvl="0" indent="0" algn="l" rtl="0">
              <a:spcBef>
                <a:spcPts val="490"/>
              </a:spcBef>
              <a:spcAft>
                <a:spcPts val="0"/>
              </a:spcAft>
              <a:buNone/>
            </a:pPr>
            <a:r>
              <a:rPr lang="ru-RU" sz="1000" b="1">
                <a:solidFill>
                  <a:srgbClr val="333333"/>
                </a:solidFill>
                <a:latin typeface="Verdana"/>
                <a:ea typeface="Verdana"/>
                <a:cs typeface="Verdana"/>
                <a:sym typeface="Verdana"/>
              </a:rPr>
              <a:t>ноябрь 2018</a:t>
            </a:r>
            <a:endParaRPr b="1">
              <a:solidFill>
                <a:srgbClr val="333333"/>
              </a:solidFill>
              <a:latin typeface="Verdana"/>
              <a:ea typeface="Verdana"/>
              <a:cs typeface="Verdana"/>
              <a:sym typeface="Verdana"/>
            </a:endParaRPr>
          </a:p>
        </p:txBody>
      </p:sp>
      <p:sp>
        <p:nvSpPr>
          <p:cNvPr id="159" name="Google Shape;159;p16"/>
          <p:cNvSpPr txBox="1"/>
          <p:nvPr/>
        </p:nvSpPr>
        <p:spPr>
          <a:xfrm>
            <a:off x="1950275" y="2159850"/>
            <a:ext cx="1297800" cy="323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ru-RU" sz="1000" b="1">
                <a:solidFill>
                  <a:srgbClr val="333333"/>
                </a:solidFill>
                <a:latin typeface="Verdana"/>
                <a:ea typeface="Verdana"/>
                <a:cs typeface="Verdana"/>
                <a:sym typeface="Verdana"/>
              </a:rPr>
              <a:t>декабрь 2018</a:t>
            </a:r>
            <a:endParaRPr b="1">
              <a:solidFill>
                <a:srgbClr val="333333"/>
              </a:solidFill>
              <a:latin typeface="Verdana"/>
              <a:ea typeface="Verdana"/>
              <a:cs typeface="Verdana"/>
              <a:sym typeface="Verdana"/>
            </a:endParaRPr>
          </a:p>
        </p:txBody>
      </p:sp>
      <p:sp>
        <p:nvSpPr>
          <p:cNvPr id="160" name="Google Shape;160;p16"/>
          <p:cNvSpPr txBox="1"/>
          <p:nvPr/>
        </p:nvSpPr>
        <p:spPr>
          <a:xfrm>
            <a:off x="3694525" y="1722400"/>
            <a:ext cx="981900" cy="323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90"/>
              </a:spcBef>
              <a:spcAft>
                <a:spcPts val="0"/>
              </a:spcAft>
              <a:buNone/>
            </a:pPr>
            <a:r>
              <a:rPr lang="ru-RU" sz="1000" b="1">
                <a:solidFill>
                  <a:srgbClr val="333333"/>
                </a:solidFill>
                <a:latin typeface="Verdana"/>
                <a:ea typeface="Verdana"/>
                <a:cs typeface="Verdana"/>
                <a:sym typeface="Verdana"/>
              </a:rPr>
              <a:t>май 2019</a:t>
            </a:r>
            <a:endParaRPr b="1">
              <a:solidFill>
                <a:srgbClr val="333333"/>
              </a:solidFill>
              <a:latin typeface="Verdana"/>
              <a:ea typeface="Verdana"/>
              <a:cs typeface="Verdana"/>
              <a:sym typeface="Verdana"/>
            </a:endParaRPr>
          </a:p>
        </p:txBody>
      </p:sp>
      <p:sp>
        <p:nvSpPr>
          <p:cNvPr id="161" name="Google Shape;161;p16"/>
          <p:cNvSpPr txBox="1"/>
          <p:nvPr/>
        </p:nvSpPr>
        <p:spPr>
          <a:xfrm>
            <a:off x="5466275" y="1240300"/>
            <a:ext cx="1242900" cy="323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90"/>
              </a:spcBef>
              <a:spcAft>
                <a:spcPts val="0"/>
              </a:spcAft>
              <a:buNone/>
            </a:pPr>
            <a:r>
              <a:rPr lang="ru-RU" sz="1000" b="1">
                <a:solidFill>
                  <a:srgbClr val="333333"/>
                </a:solidFill>
                <a:latin typeface="Verdana"/>
                <a:ea typeface="Verdana"/>
                <a:cs typeface="Verdana"/>
                <a:sym typeface="Verdana"/>
              </a:rPr>
              <a:t>2019-2022</a:t>
            </a:r>
            <a:endParaRPr b="1">
              <a:solidFill>
                <a:srgbClr val="333333"/>
              </a:solidFill>
              <a:latin typeface="Verdana"/>
              <a:ea typeface="Verdana"/>
              <a:cs typeface="Verdana"/>
              <a:sym typeface="Verdana"/>
            </a:endParaRPr>
          </a:p>
        </p:txBody>
      </p:sp>
      <p:sp>
        <p:nvSpPr>
          <p:cNvPr id="162" name="Google Shape;162;p16"/>
          <p:cNvSpPr txBox="1"/>
          <p:nvPr/>
        </p:nvSpPr>
        <p:spPr>
          <a:xfrm>
            <a:off x="7251725" y="800200"/>
            <a:ext cx="1078200" cy="323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90"/>
              </a:spcBef>
              <a:spcAft>
                <a:spcPts val="0"/>
              </a:spcAft>
              <a:buNone/>
            </a:pPr>
            <a:r>
              <a:rPr lang="ru-RU" sz="1000" b="1">
                <a:solidFill>
                  <a:srgbClr val="333333"/>
                </a:solidFill>
                <a:latin typeface="Verdana"/>
                <a:ea typeface="Verdana"/>
                <a:cs typeface="Verdana"/>
                <a:sym typeface="Verdana"/>
              </a:rPr>
              <a:t>июнь 2022</a:t>
            </a:r>
            <a:endParaRPr b="1">
              <a:solidFill>
                <a:srgbClr val="333333"/>
              </a:solidFill>
              <a:latin typeface="Verdana"/>
              <a:ea typeface="Verdana"/>
              <a:cs typeface="Verdana"/>
              <a:sym typeface="Verdana"/>
            </a:endParaRPr>
          </a:p>
        </p:txBody>
      </p:sp>
      <p:sp>
        <p:nvSpPr>
          <p:cNvPr id="163" name="Google Shape;163;p16"/>
          <p:cNvSpPr txBox="1"/>
          <p:nvPr/>
        </p:nvSpPr>
        <p:spPr>
          <a:xfrm>
            <a:off x="7409650" y="1333700"/>
            <a:ext cx="1549200" cy="1154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ru-RU" sz="1000">
                <a:solidFill>
                  <a:srgbClr val="5B5B5B"/>
                </a:solidFill>
                <a:latin typeface="Verdana"/>
                <a:ea typeface="Verdana"/>
                <a:cs typeface="Verdana"/>
                <a:sym typeface="Verdana"/>
              </a:rPr>
              <a:t>Принятие </a:t>
            </a:r>
            <a:r>
              <a:rPr lang="ru-RU" sz="1000" b="1">
                <a:solidFill>
                  <a:srgbClr val="5B5B5B"/>
                </a:solidFill>
                <a:latin typeface="Verdana"/>
                <a:ea typeface="Verdana"/>
                <a:cs typeface="Verdana"/>
                <a:sym typeface="Verdana"/>
              </a:rPr>
              <a:t>нового Примерного положения</a:t>
            </a:r>
            <a:r>
              <a:rPr lang="ru-RU" sz="1000">
                <a:solidFill>
                  <a:srgbClr val="5B5B5B"/>
                </a:solidFill>
                <a:latin typeface="Verdana"/>
                <a:ea typeface="Verdana"/>
                <a:cs typeface="Verdana"/>
                <a:sym typeface="Verdana"/>
              </a:rPr>
              <a:t> об оплате труда и установление новых повышенных окладов</a:t>
            </a:r>
            <a:endParaRPr sz="1000">
              <a:solidFill>
                <a:srgbClr val="5B5B5B"/>
              </a:solidFill>
              <a:latin typeface="Verdana"/>
              <a:ea typeface="Verdana"/>
              <a:cs typeface="Verdana"/>
              <a:sym typeface="Verdana"/>
            </a:endParaRPr>
          </a:p>
        </p:txBody>
      </p:sp>
      <p:sp>
        <p:nvSpPr>
          <p:cNvPr id="164" name="Google Shape;164;p16"/>
          <p:cNvSpPr txBox="1"/>
          <p:nvPr/>
        </p:nvSpPr>
        <p:spPr>
          <a:xfrm>
            <a:off x="5648225" y="1789675"/>
            <a:ext cx="1549200" cy="87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ru-RU" sz="1000">
                <a:solidFill>
                  <a:srgbClr val="5B5B5B"/>
                </a:solidFill>
                <a:latin typeface="Verdana"/>
                <a:ea typeface="Verdana"/>
                <a:cs typeface="Verdana"/>
                <a:sym typeface="Verdana"/>
              </a:rPr>
              <a:t>Выделение </a:t>
            </a:r>
            <a:r>
              <a:rPr lang="ru-RU" sz="1000" b="1">
                <a:solidFill>
                  <a:srgbClr val="5B5B5B"/>
                </a:solidFill>
                <a:latin typeface="Verdana"/>
                <a:ea typeface="Verdana"/>
                <a:cs typeface="Verdana"/>
                <a:sym typeface="Verdana"/>
              </a:rPr>
              <a:t>дополнительного финансирования </a:t>
            </a:r>
            <a:r>
              <a:rPr lang="ru-RU" sz="1000">
                <a:solidFill>
                  <a:srgbClr val="5B5B5B"/>
                </a:solidFill>
                <a:latin typeface="Verdana"/>
                <a:ea typeface="Verdana"/>
                <a:cs typeface="Verdana"/>
                <a:sym typeface="Verdana"/>
              </a:rPr>
              <a:t>на повышение оплаты труда</a:t>
            </a:r>
            <a:endParaRPr sz="1000">
              <a:solidFill>
                <a:srgbClr val="5B5B5B"/>
              </a:solidFill>
              <a:latin typeface="Verdana"/>
              <a:ea typeface="Verdana"/>
              <a:cs typeface="Verdana"/>
              <a:sym typeface="Verdana"/>
            </a:endParaRPr>
          </a:p>
        </p:txBody>
      </p:sp>
      <p:sp>
        <p:nvSpPr>
          <p:cNvPr id="165" name="Google Shape;165;p16"/>
          <p:cNvSpPr txBox="1"/>
          <p:nvPr/>
        </p:nvSpPr>
        <p:spPr>
          <a:xfrm>
            <a:off x="3834225" y="2236050"/>
            <a:ext cx="1549200" cy="1708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ru-RU" sz="1000">
                <a:solidFill>
                  <a:srgbClr val="5B5B5B"/>
                </a:solidFill>
                <a:latin typeface="Verdana"/>
                <a:ea typeface="Verdana"/>
                <a:cs typeface="Verdana"/>
                <a:sym typeface="Verdana"/>
              </a:rPr>
              <a:t>Разработка </a:t>
            </a:r>
            <a:r>
              <a:rPr lang="ru-RU" sz="1000" b="1">
                <a:solidFill>
                  <a:srgbClr val="5B5B5B"/>
                </a:solidFill>
                <a:latin typeface="Verdana"/>
                <a:ea typeface="Verdana"/>
                <a:cs typeface="Verdana"/>
                <a:sym typeface="Verdana"/>
              </a:rPr>
              <a:t>Примерного положения </a:t>
            </a:r>
            <a:r>
              <a:rPr lang="ru-RU" sz="1000">
                <a:solidFill>
                  <a:srgbClr val="5B5B5B"/>
                </a:solidFill>
                <a:latin typeface="Verdana"/>
                <a:ea typeface="Verdana"/>
                <a:cs typeface="Verdana"/>
                <a:sym typeface="Verdana"/>
              </a:rPr>
              <a:t>об окладной системе оплаты труда, отмена ученико-часа и установление единых </a:t>
            </a:r>
            <a:r>
              <a:rPr lang="ru-RU" sz="1000" b="1">
                <a:solidFill>
                  <a:srgbClr val="5B5B5B"/>
                </a:solidFill>
                <a:latin typeface="Verdana"/>
                <a:ea typeface="Verdana"/>
                <a:cs typeface="Verdana"/>
                <a:sym typeface="Verdana"/>
              </a:rPr>
              <a:t>минимальных окладов</a:t>
            </a:r>
            <a:endParaRPr sz="1000">
              <a:solidFill>
                <a:srgbClr val="5B5B5B"/>
              </a:solidFill>
              <a:latin typeface="Verdana"/>
              <a:ea typeface="Verdana"/>
              <a:cs typeface="Verdana"/>
              <a:sym typeface="Verdana"/>
            </a:endParaRPr>
          </a:p>
        </p:txBody>
      </p:sp>
      <p:sp>
        <p:nvSpPr>
          <p:cNvPr id="166" name="Google Shape;166;p16"/>
          <p:cNvSpPr txBox="1"/>
          <p:nvPr/>
        </p:nvSpPr>
        <p:spPr>
          <a:xfrm>
            <a:off x="2080750" y="2696150"/>
            <a:ext cx="1549200" cy="87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ru-RU" sz="1000">
                <a:solidFill>
                  <a:srgbClr val="5B5B5B"/>
                </a:solidFill>
                <a:latin typeface="Verdana"/>
                <a:ea typeface="Verdana"/>
                <a:cs typeface="Verdana"/>
                <a:sym typeface="Verdana"/>
              </a:rPr>
              <a:t>Поручение </a:t>
            </a:r>
            <a:r>
              <a:rPr lang="ru-RU" sz="1000" b="1">
                <a:solidFill>
                  <a:srgbClr val="5B5B5B"/>
                </a:solidFill>
                <a:latin typeface="Verdana"/>
                <a:ea typeface="Verdana"/>
                <a:cs typeface="Verdana"/>
                <a:sym typeface="Verdana"/>
              </a:rPr>
              <a:t>Губернатора</a:t>
            </a:r>
            <a:r>
              <a:rPr lang="ru-RU" sz="1000">
                <a:solidFill>
                  <a:srgbClr val="5B5B5B"/>
                </a:solidFill>
                <a:latin typeface="Verdana"/>
                <a:ea typeface="Verdana"/>
                <a:cs typeface="Verdana"/>
                <a:sym typeface="Verdana"/>
              </a:rPr>
              <a:t> </a:t>
            </a:r>
            <a:br>
              <a:rPr lang="ru-RU" sz="1000">
                <a:solidFill>
                  <a:srgbClr val="5B5B5B"/>
                </a:solidFill>
                <a:latin typeface="Verdana"/>
                <a:ea typeface="Verdana"/>
                <a:cs typeface="Verdana"/>
                <a:sym typeface="Verdana"/>
              </a:rPr>
            </a:br>
            <a:r>
              <a:rPr lang="ru-RU" sz="1000">
                <a:solidFill>
                  <a:srgbClr val="5B5B5B"/>
                </a:solidFill>
                <a:latin typeface="Verdana"/>
                <a:ea typeface="Verdana"/>
                <a:cs typeface="Verdana"/>
                <a:sym typeface="Verdana"/>
              </a:rPr>
              <a:t>В.П. Томенко </a:t>
            </a:r>
            <a:br>
              <a:rPr lang="ru-RU" sz="1000">
                <a:solidFill>
                  <a:srgbClr val="5B5B5B"/>
                </a:solidFill>
                <a:latin typeface="Verdana"/>
                <a:ea typeface="Verdana"/>
                <a:cs typeface="Verdana"/>
                <a:sym typeface="Verdana"/>
              </a:rPr>
            </a:br>
            <a:r>
              <a:rPr lang="ru-RU" sz="1000">
                <a:solidFill>
                  <a:srgbClr val="5B5B5B"/>
                </a:solidFill>
                <a:latin typeface="Verdana"/>
                <a:ea typeface="Verdana"/>
                <a:cs typeface="Verdana"/>
                <a:sym typeface="Verdana"/>
              </a:rPr>
              <a:t>по решению проблемы</a:t>
            </a:r>
            <a:endParaRPr sz="1000">
              <a:solidFill>
                <a:srgbClr val="5B5B5B"/>
              </a:solidFill>
              <a:latin typeface="Verdana"/>
              <a:ea typeface="Verdana"/>
              <a:cs typeface="Verdana"/>
              <a:sym typeface="Verdana"/>
            </a:endParaRPr>
          </a:p>
        </p:txBody>
      </p:sp>
      <p:sp>
        <p:nvSpPr>
          <p:cNvPr id="167" name="Google Shape;167;p16"/>
          <p:cNvSpPr/>
          <p:nvPr/>
        </p:nvSpPr>
        <p:spPr>
          <a:xfrm>
            <a:off x="5329575" y="3163100"/>
            <a:ext cx="281700" cy="14655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txBox="1"/>
          <p:nvPr/>
        </p:nvSpPr>
        <p:spPr>
          <a:xfrm>
            <a:off x="309025" y="3163100"/>
            <a:ext cx="15492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b="1">
                <a:solidFill>
                  <a:srgbClr val="5B5B5B"/>
                </a:solidFill>
                <a:latin typeface="Verdana"/>
                <a:ea typeface="Verdana"/>
                <a:cs typeface="Verdana"/>
                <a:sym typeface="Verdana"/>
              </a:rPr>
              <a:t>Обращение пленума крайкома Профсоюза</a:t>
            </a:r>
            <a:endParaRPr sz="1000" b="1">
              <a:solidFill>
                <a:srgbClr val="5B5B5B"/>
              </a:solidFill>
              <a:latin typeface="Verdana"/>
              <a:ea typeface="Verdana"/>
              <a:cs typeface="Verdana"/>
              <a:sym typeface="Verdana"/>
            </a:endParaRPr>
          </a:p>
          <a:p>
            <a:pPr marL="0" lvl="0" indent="0" algn="l" rtl="0">
              <a:spcBef>
                <a:spcPts val="0"/>
              </a:spcBef>
              <a:spcAft>
                <a:spcPts val="0"/>
              </a:spcAft>
              <a:buNone/>
            </a:pPr>
            <a:r>
              <a:rPr lang="ru-RU" sz="1000">
                <a:solidFill>
                  <a:srgbClr val="5B5B5B"/>
                </a:solidFill>
                <a:latin typeface="Verdana"/>
                <a:ea typeface="Verdana"/>
                <a:cs typeface="Verdana"/>
                <a:sym typeface="Verdana"/>
              </a:rPr>
              <a:t>к Губернатору Алтайского края о необходимости изменения системы оплаты труда</a:t>
            </a:r>
            <a:endParaRPr sz="1000">
              <a:solidFill>
                <a:srgbClr val="5B5B5B"/>
              </a:solidFill>
              <a:latin typeface="Verdana"/>
              <a:ea typeface="Verdana"/>
              <a:cs typeface="Verdana"/>
              <a:sym typeface="Verdana"/>
            </a:endParaRPr>
          </a:p>
        </p:txBody>
      </p:sp>
      <p:sp>
        <p:nvSpPr>
          <p:cNvPr id="169" name="Google Shape;169;p16"/>
          <p:cNvSpPr/>
          <p:nvPr/>
        </p:nvSpPr>
        <p:spPr>
          <a:xfrm>
            <a:off x="5542475" y="2952425"/>
            <a:ext cx="3492600" cy="18684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txBox="1"/>
          <p:nvPr/>
        </p:nvSpPr>
        <p:spPr>
          <a:xfrm>
            <a:off x="5542475" y="3048575"/>
            <a:ext cx="3492600" cy="172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b="1">
                <a:solidFill>
                  <a:schemeClr val="lt1"/>
                </a:solidFill>
                <a:latin typeface="Verdana"/>
                <a:ea typeface="Verdana"/>
                <a:cs typeface="Verdana"/>
                <a:sym typeface="Verdana"/>
              </a:rPr>
              <a:t>С 1 сентября 2019 г. установлены единые минимальные оклады педагогических работников.</a:t>
            </a:r>
            <a:endParaRPr>
              <a:solidFill>
                <a:schemeClr val="lt1"/>
              </a:solidFill>
              <a:latin typeface="Verdana"/>
              <a:ea typeface="Verdana"/>
              <a:cs typeface="Verdana"/>
              <a:sym typeface="Verdana"/>
            </a:endParaRPr>
          </a:p>
          <a:p>
            <a:pPr marL="0" lvl="0" indent="0" algn="l" rtl="0">
              <a:spcBef>
                <a:spcPts val="280"/>
              </a:spcBef>
              <a:spcAft>
                <a:spcPts val="0"/>
              </a:spcAft>
              <a:buNone/>
            </a:pPr>
            <a:r>
              <a:rPr lang="ru-RU" b="1">
                <a:solidFill>
                  <a:schemeClr val="lt1"/>
                </a:solidFill>
                <a:latin typeface="Verdana"/>
                <a:ea typeface="Verdana"/>
                <a:cs typeface="Verdana"/>
                <a:sym typeface="Verdana"/>
              </a:rPr>
              <a:t>С 1 июня 2022 года установлены новые единые повышенные оклады.</a:t>
            </a:r>
            <a:endParaRPr b="1">
              <a:solidFill>
                <a:schemeClr val="lt1"/>
              </a:solidFill>
              <a:latin typeface="Verdana"/>
              <a:ea typeface="Verdana"/>
              <a:cs typeface="Verdana"/>
              <a:sym typeface="Verdana"/>
            </a:endParaRPr>
          </a:p>
        </p:txBody>
      </p:sp>
      <p:sp>
        <p:nvSpPr>
          <p:cNvPr id="171" name="Google Shape;171;p16"/>
          <p:cNvSpPr txBox="1"/>
          <p:nvPr/>
        </p:nvSpPr>
        <p:spPr>
          <a:xfrm>
            <a:off x="1235661" y="771780"/>
            <a:ext cx="239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900" b="1">
                <a:solidFill>
                  <a:srgbClr val="C00000"/>
                </a:solidFill>
                <a:latin typeface="Verdana"/>
                <a:ea typeface="Verdana"/>
                <a:cs typeface="Verdana"/>
                <a:sym typeface="Verdana"/>
              </a:rPr>
              <a:t>МИНИСТЕРСТВО ОБРАЗОВАНИЯ </a:t>
            </a:r>
            <a:br>
              <a:rPr lang="ru-RU" sz="900" b="1">
                <a:solidFill>
                  <a:srgbClr val="C00000"/>
                </a:solidFill>
                <a:latin typeface="Verdana"/>
                <a:ea typeface="Verdana"/>
                <a:cs typeface="Verdana"/>
                <a:sym typeface="Verdana"/>
              </a:rPr>
            </a:br>
            <a:r>
              <a:rPr lang="ru-RU" sz="900" b="1">
                <a:solidFill>
                  <a:srgbClr val="C00000"/>
                </a:solidFill>
                <a:latin typeface="Verdana"/>
                <a:ea typeface="Verdana"/>
                <a:cs typeface="Verdana"/>
                <a:sym typeface="Verdana"/>
              </a:rPr>
              <a:t>И НАУКИ АЛТАЙСКОГО КРАЯ</a:t>
            </a:r>
            <a:endParaRPr sz="900" b="1">
              <a:solidFill>
                <a:srgbClr val="C00000"/>
              </a:solidFill>
              <a:latin typeface="Verdana"/>
              <a:ea typeface="Verdana"/>
              <a:cs typeface="Verdana"/>
              <a:sym typeface="Verdana"/>
            </a:endParaRPr>
          </a:p>
        </p:txBody>
      </p:sp>
      <p:pic>
        <p:nvPicPr>
          <p:cNvPr id="172" name="Google Shape;172;p16"/>
          <p:cNvPicPr preferRelativeResize="0"/>
          <p:nvPr/>
        </p:nvPicPr>
        <p:blipFill rotWithShape="1">
          <a:blip r:embed="rId6">
            <a:alphaModFix/>
          </a:blip>
          <a:srcRect t="20019"/>
          <a:stretch/>
        </p:blipFill>
        <p:spPr>
          <a:xfrm>
            <a:off x="342300" y="709477"/>
            <a:ext cx="809949" cy="551566"/>
          </a:xfrm>
          <a:prstGeom prst="rect">
            <a:avLst/>
          </a:prstGeom>
          <a:noFill/>
          <a:ln>
            <a:noFill/>
          </a:ln>
        </p:spPr>
      </p:pic>
      <p:sp>
        <p:nvSpPr>
          <p:cNvPr id="173" name="Google Shape;173;p16"/>
          <p:cNvSpPr txBox="1"/>
          <p:nvPr/>
        </p:nvSpPr>
        <p:spPr>
          <a:xfrm>
            <a:off x="1235661" y="1450339"/>
            <a:ext cx="2394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700" b="1">
                <a:solidFill>
                  <a:srgbClr val="C00000"/>
                </a:solidFill>
                <a:latin typeface="Verdana"/>
                <a:ea typeface="Verdana"/>
                <a:cs typeface="Verdana"/>
                <a:sym typeface="Verdana"/>
              </a:rPr>
              <a:t>АЛТАЙСКАЯ КРАЕВАЯ ОРГАНИЗАЦИЯ ОБЩЕРОССИЙСКИЙ ПРОФСОЮЗ ОБРАЗОВАНИЯ</a:t>
            </a:r>
            <a:endParaRPr sz="700" b="1">
              <a:solidFill>
                <a:srgbClr val="C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7"/>
          <p:cNvPicPr preferRelativeResize="0"/>
          <p:nvPr/>
        </p:nvPicPr>
        <p:blipFill rotWithShape="1">
          <a:blip r:embed="rId3">
            <a:alphaModFix/>
          </a:blip>
          <a:srcRect t="11233" b="4491"/>
          <a:stretch/>
        </p:blipFill>
        <p:spPr>
          <a:xfrm>
            <a:off x="0" y="0"/>
            <a:ext cx="9144003" cy="5143502"/>
          </a:xfrm>
          <a:prstGeom prst="rect">
            <a:avLst/>
          </a:prstGeom>
          <a:noFill/>
          <a:ln>
            <a:noFill/>
          </a:ln>
        </p:spPr>
      </p:pic>
      <p:cxnSp>
        <p:nvCxnSpPr>
          <p:cNvPr id="180" name="Google Shape;180;p17"/>
          <p:cNvCxnSpPr>
            <a:endCxn id="181" idx="4"/>
          </p:cNvCxnSpPr>
          <p:nvPr/>
        </p:nvCxnSpPr>
        <p:spPr>
          <a:xfrm flipH="1">
            <a:off x="5005700" y="1031450"/>
            <a:ext cx="600" cy="1854000"/>
          </a:xfrm>
          <a:prstGeom prst="straightConnector1">
            <a:avLst/>
          </a:prstGeom>
          <a:noFill/>
          <a:ln w="9525" cap="flat" cmpd="sng">
            <a:solidFill>
              <a:schemeClr val="lt1"/>
            </a:solidFill>
            <a:prstDash val="solid"/>
            <a:round/>
            <a:headEnd type="none" w="med" len="med"/>
            <a:tailEnd type="none" w="med" len="med"/>
          </a:ln>
        </p:spPr>
      </p:cxnSp>
      <p:sp>
        <p:nvSpPr>
          <p:cNvPr id="182" name="Google Shape;182;p17"/>
          <p:cNvSpPr/>
          <p:nvPr/>
        </p:nvSpPr>
        <p:spPr>
          <a:xfrm>
            <a:off x="-34325" y="589800"/>
            <a:ext cx="2891100" cy="2936400"/>
          </a:xfrm>
          <a:prstGeom prst="rightArrow">
            <a:avLst>
              <a:gd name="adj1" fmla="val 100000"/>
              <a:gd name="adj2" fmla="val 19241"/>
            </a:avLst>
          </a:prstGeom>
          <a:solidFill>
            <a:srgbClr val="FFFFFF">
              <a:alpha val="56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137350" y="1314700"/>
            <a:ext cx="2605200" cy="163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a:solidFill>
                  <a:srgbClr val="5B5B5B"/>
                </a:solidFill>
                <a:latin typeface="Verdana"/>
                <a:ea typeface="Verdana"/>
                <a:cs typeface="Verdana"/>
                <a:sym typeface="Verdana"/>
              </a:rPr>
              <a:t>Основные направления правозащитной деятельности профсоюза</a:t>
            </a:r>
            <a:endParaRPr sz="1800" b="1" i="0" u="none" strike="noStrike" cap="none">
              <a:solidFill>
                <a:srgbClr val="5B5B5B"/>
              </a:solidFill>
              <a:latin typeface="Verdana"/>
              <a:ea typeface="Verdana"/>
              <a:cs typeface="Verdana"/>
              <a:sym typeface="Verdana"/>
            </a:endParaRPr>
          </a:p>
        </p:txBody>
      </p:sp>
      <p:sp>
        <p:nvSpPr>
          <p:cNvPr id="184" name="Google Shape;184;p1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5</a:t>
            </a:fld>
            <a:endParaRPr/>
          </a:p>
        </p:txBody>
      </p:sp>
      <p:sp>
        <p:nvSpPr>
          <p:cNvPr id="185" name="Google Shape;185;p17"/>
          <p:cNvSpPr/>
          <p:nvPr/>
        </p:nvSpPr>
        <p:spPr>
          <a:xfrm>
            <a:off x="-12950" y="143400"/>
            <a:ext cx="9178200" cy="4464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txBox="1"/>
          <p:nvPr/>
        </p:nvSpPr>
        <p:spPr>
          <a:xfrm>
            <a:off x="193525" y="143400"/>
            <a:ext cx="87225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1700" b="1">
                <a:solidFill>
                  <a:schemeClr val="lt1"/>
                </a:solidFill>
                <a:latin typeface="Verdana"/>
                <a:ea typeface="Verdana"/>
                <a:cs typeface="Verdana"/>
                <a:sym typeface="Verdana"/>
              </a:rPr>
              <a:t>Наш Профсоюз – это:</a:t>
            </a:r>
            <a:endParaRPr sz="1700">
              <a:solidFill>
                <a:schemeClr val="lt1"/>
              </a:solidFill>
              <a:latin typeface="Verdana"/>
              <a:ea typeface="Verdana"/>
              <a:cs typeface="Verdana"/>
              <a:sym typeface="Verdana"/>
            </a:endParaRPr>
          </a:p>
        </p:txBody>
      </p:sp>
      <p:sp>
        <p:nvSpPr>
          <p:cNvPr id="187" name="Google Shape;187;p17"/>
          <p:cNvSpPr/>
          <p:nvPr/>
        </p:nvSpPr>
        <p:spPr>
          <a:xfrm>
            <a:off x="-6075" y="3109500"/>
            <a:ext cx="1833300" cy="20313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3654499" y="3109500"/>
            <a:ext cx="1835700" cy="2034000"/>
          </a:xfrm>
          <a:prstGeom prst="rect">
            <a:avLst/>
          </a:prstGeom>
          <a:solidFill>
            <a:srgbClr val="5B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5489808" y="3109500"/>
            <a:ext cx="1835700" cy="2034000"/>
          </a:xfrm>
          <a:prstGeom prst="rect">
            <a:avLst/>
          </a:prstGeom>
          <a:solidFill>
            <a:srgbClr val="18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1827227" y="3109500"/>
            <a:ext cx="1835700" cy="2034000"/>
          </a:xfrm>
          <a:prstGeom prst="rect">
            <a:avLst/>
          </a:prstGeom>
          <a:solidFill>
            <a:srgbClr val="F09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7325083" y="3109488"/>
            <a:ext cx="1833300" cy="2031300"/>
          </a:xfrm>
          <a:prstGeom prst="rect">
            <a:avLst/>
          </a:prstGeom>
          <a:solidFill>
            <a:srgbClr val="377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txBox="1"/>
          <p:nvPr/>
        </p:nvSpPr>
        <p:spPr>
          <a:xfrm>
            <a:off x="93975" y="3109500"/>
            <a:ext cx="1633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3000" b="1">
                <a:solidFill>
                  <a:schemeClr val="lt1"/>
                </a:solidFill>
                <a:latin typeface="Verdana"/>
                <a:ea typeface="Verdana"/>
                <a:cs typeface="Verdana"/>
                <a:sym typeface="Verdana"/>
              </a:rPr>
              <a:t>1276</a:t>
            </a:r>
            <a:r>
              <a:rPr lang="ru-RU" sz="1000">
                <a:solidFill>
                  <a:schemeClr val="lt1"/>
                </a:solidFill>
                <a:latin typeface="Verdana"/>
                <a:ea typeface="Verdana"/>
                <a:cs typeface="Verdana"/>
                <a:sym typeface="Verdana"/>
              </a:rPr>
              <a:t>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коллективных договоров в учреждениях образования</a:t>
            </a:r>
            <a:endParaRPr>
              <a:solidFill>
                <a:schemeClr val="lt1"/>
              </a:solidFill>
              <a:latin typeface="Verdana"/>
              <a:ea typeface="Verdana"/>
              <a:cs typeface="Verdana"/>
              <a:sym typeface="Verdana"/>
            </a:endParaRPr>
          </a:p>
        </p:txBody>
      </p:sp>
      <p:sp>
        <p:nvSpPr>
          <p:cNvPr id="193" name="Google Shape;193;p17"/>
          <p:cNvSpPr txBox="1"/>
          <p:nvPr/>
        </p:nvSpPr>
        <p:spPr>
          <a:xfrm>
            <a:off x="1827225" y="3109500"/>
            <a:ext cx="1835700" cy="17856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ru-RU" sz="2400" b="1">
                <a:solidFill>
                  <a:schemeClr val="lt1"/>
                </a:solidFill>
                <a:latin typeface="Verdana"/>
                <a:ea typeface="Verdana"/>
                <a:cs typeface="Verdana"/>
                <a:sym typeface="Verdana"/>
              </a:rPr>
              <a:t>3638 </a:t>
            </a:r>
            <a:br>
              <a:rPr lang="ru-RU" sz="2400" b="1">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рассмотренных за год индивидуальных и коллективных обращений, </a:t>
            </a:r>
            <a:r>
              <a:rPr lang="ru-RU" sz="1000" b="1">
                <a:solidFill>
                  <a:schemeClr val="lt1"/>
                </a:solidFill>
                <a:latin typeface="Verdana"/>
                <a:ea typeface="Verdana"/>
                <a:cs typeface="Verdana"/>
                <a:sym typeface="Verdana"/>
              </a:rPr>
              <a:t>91%</a:t>
            </a:r>
            <a:r>
              <a:rPr lang="ru-RU" sz="1000">
                <a:solidFill>
                  <a:schemeClr val="lt1"/>
                </a:solidFill>
                <a:latin typeface="Verdana"/>
                <a:ea typeface="Verdana"/>
                <a:cs typeface="Verdana"/>
                <a:sym typeface="Verdana"/>
              </a:rPr>
              <a:t> из которых решены в пользу работников без возбуждения трудового спора</a:t>
            </a:r>
            <a:endParaRPr>
              <a:solidFill>
                <a:schemeClr val="lt1"/>
              </a:solidFill>
              <a:latin typeface="Verdana"/>
              <a:ea typeface="Verdana"/>
              <a:cs typeface="Verdana"/>
              <a:sym typeface="Verdana"/>
            </a:endParaRPr>
          </a:p>
        </p:txBody>
      </p:sp>
      <p:sp>
        <p:nvSpPr>
          <p:cNvPr id="194" name="Google Shape;194;p17"/>
          <p:cNvSpPr txBox="1"/>
          <p:nvPr/>
        </p:nvSpPr>
        <p:spPr>
          <a:xfrm>
            <a:off x="3718200" y="3109500"/>
            <a:ext cx="1716300" cy="17238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ru-RU" sz="3000" b="1">
                <a:solidFill>
                  <a:schemeClr val="lt1"/>
                </a:solidFill>
                <a:latin typeface="Verdana"/>
                <a:ea typeface="Verdana"/>
                <a:cs typeface="Verdana"/>
                <a:sym typeface="Verdana"/>
              </a:rPr>
              <a:t>284</a:t>
            </a:r>
            <a:r>
              <a:rPr lang="ru-RU" sz="1000">
                <a:solidFill>
                  <a:schemeClr val="lt1"/>
                </a:solidFill>
                <a:latin typeface="Verdana"/>
                <a:ea typeface="Verdana"/>
                <a:cs typeface="Verdana"/>
                <a:sym typeface="Verdana"/>
              </a:rPr>
              <a:t>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выигранных дела в судах и </a:t>
            </a:r>
            <a:br>
              <a:rPr lang="ru-RU" sz="1000">
                <a:solidFill>
                  <a:schemeClr val="lt1"/>
                </a:solidFill>
                <a:latin typeface="Verdana"/>
                <a:ea typeface="Verdana"/>
                <a:cs typeface="Verdana"/>
                <a:sym typeface="Verdana"/>
              </a:rPr>
            </a:br>
            <a:r>
              <a:rPr lang="ru-RU" sz="2000" b="1">
                <a:solidFill>
                  <a:schemeClr val="lt1"/>
                </a:solidFill>
                <a:latin typeface="Verdana"/>
                <a:ea typeface="Verdana"/>
                <a:cs typeface="Verdana"/>
                <a:sym typeface="Verdana"/>
              </a:rPr>
              <a:t>7,5 млн. рублей</a:t>
            </a:r>
            <a:r>
              <a:rPr lang="ru-RU" sz="1000">
                <a:solidFill>
                  <a:schemeClr val="lt1"/>
                </a:solidFill>
                <a:latin typeface="Verdana"/>
                <a:ea typeface="Verdana"/>
                <a:cs typeface="Verdana"/>
                <a:sym typeface="Verdana"/>
              </a:rPr>
              <a:t>, выплаченных людям</a:t>
            </a:r>
            <a:endParaRPr>
              <a:solidFill>
                <a:schemeClr val="lt1"/>
              </a:solidFill>
              <a:latin typeface="Verdana"/>
              <a:ea typeface="Verdana"/>
              <a:cs typeface="Verdana"/>
              <a:sym typeface="Verdana"/>
            </a:endParaRPr>
          </a:p>
        </p:txBody>
      </p:sp>
      <p:sp>
        <p:nvSpPr>
          <p:cNvPr id="195" name="Google Shape;195;p17"/>
          <p:cNvSpPr txBox="1"/>
          <p:nvPr/>
        </p:nvSpPr>
        <p:spPr>
          <a:xfrm>
            <a:off x="5591050" y="3109500"/>
            <a:ext cx="1633200" cy="12621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ru-RU" sz="3000" b="1">
                <a:solidFill>
                  <a:schemeClr val="lt1"/>
                </a:solidFill>
                <a:latin typeface="Verdana"/>
                <a:ea typeface="Verdana"/>
                <a:cs typeface="Verdana"/>
                <a:sym typeface="Verdana"/>
              </a:rPr>
              <a:t>229</a:t>
            </a:r>
            <a:r>
              <a:rPr lang="ru-RU" sz="1000">
                <a:solidFill>
                  <a:schemeClr val="lt1"/>
                </a:solidFill>
                <a:latin typeface="Verdana"/>
                <a:ea typeface="Verdana"/>
                <a:cs typeface="Verdana"/>
                <a:sym typeface="Verdana"/>
              </a:rPr>
              <a:t>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правовых проверок </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и контрольно-</a:t>
            </a:r>
            <a:br>
              <a:rPr lang="ru-RU" sz="1000">
                <a:solidFill>
                  <a:schemeClr val="lt1"/>
                </a:solidFill>
                <a:latin typeface="Verdana"/>
                <a:ea typeface="Verdana"/>
                <a:cs typeface="Verdana"/>
                <a:sym typeface="Verdana"/>
              </a:rPr>
            </a:br>
            <a:r>
              <a:rPr lang="ru-RU" sz="1000">
                <a:solidFill>
                  <a:schemeClr val="lt1"/>
                </a:solidFill>
                <a:latin typeface="Verdana"/>
                <a:ea typeface="Verdana"/>
                <a:cs typeface="Verdana"/>
                <a:sym typeface="Verdana"/>
              </a:rPr>
              <a:t>методических выездов</a:t>
            </a:r>
            <a:endParaRPr>
              <a:solidFill>
                <a:schemeClr val="lt1"/>
              </a:solidFill>
              <a:latin typeface="Verdana"/>
              <a:ea typeface="Verdana"/>
              <a:cs typeface="Verdana"/>
              <a:sym typeface="Verdana"/>
            </a:endParaRPr>
          </a:p>
        </p:txBody>
      </p:sp>
      <p:sp>
        <p:nvSpPr>
          <p:cNvPr id="196" name="Google Shape;196;p17"/>
          <p:cNvSpPr txBox="1"/>
          <p:nvPr/>
        </p:nvSpPr>
        <p:spPr>
          <a:xfrm>
            <a:off x="7380800" y="3109500"/>
            <a:ext cx="1675800" cy="1631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ru-RU" sz="2400" b="1">
                <a:solidFill>
                  <a:schemeClr val="lt1"/>
                </a:solidFill>
                <a:latin typeface="Verdana"/>
                <a:ea typeface="Verdana"/>
                <a:cs typeface="Verdana"/>
                <a:sym typeface="Verdana"/>
              </a:rPr>
              <a:t>2467</a:t>
            </a:r>
            <a:r>
              <a:rPr lang="ru-RU" sz="1000">
                <a:solidFill>
                  <a:schemeClr val="lt1"/>
                </a:solidFill>
                <a:latin typeface="Verdana"/>
                <a:ea typeface="Verdana"/>
                <a:cs typeface="Verdana"/>
                <a:sym typeface="Verdana"/>
              </a:rPr>
              <a:t> обследований условий труда силами </a:t>
            </a:r>
            <a:r>
              <a:rPr lang="ru-RU" sz="1000" b="1">
                <a:solidFill>
                  <a:schemeClr val="lt1"/>
                </a:solidFill>
                <a:latin typeface="Verdana"/>
                <a:ea typeface="Verdana"/>
                <a:cs typeface="Verdana"/>
                <a:sym typeface="Verdana"/>
              </a:rPr>
              <a:t>56</a:t>
            </a:r>
            <a:r>
              <a:rPr lang="ru-RU" sz="1000">
                <a:solidFill>
                  <a:schemeClr val="lt1"/>
                </a:solidFill>
                <a:latin typeface="Verdana"/>
                <a:ea typeface="Verdana"/>
                <a:cs typeface="Verdana"/>
                <a:sym typeface="Verdana"/>
              </a:rPr>
              <a:t> внештатных технических инспекторов и </a:t>
            </a:r>
            <a:br>
              <a:rPr lang="ru-RU" sz="1000">
                <a:solidFill>
                  <a:schemeClr val="lt1"/>
                </a:solidFill>
                <a:latin typeface="Verdana"/>
                <a:ea typeface="Verdana"/>
                <a:cs typeface="Verdana"/>
                <a:sym typeface="Verdana"/>
              </a:rPr>
            </a:br>
            <a:r>
              <a:rPr lang="ru-RU" sz="1000" b="1">
                <a:solidFill>
                  <a:schemeClr val="lt1"/>
                </a:solidFill>
                <a:latin typeface="Verdana"/>
                <a:ea typeface="Verdana"/>
                <a:cs typeface="Verdana"/>
                <a:sym typeface="Verdana"/>
              </a:rPr>
              <a:t>746</a:t>
            </a:r>
            <a:r>
              <a:rPr lang="ru-RU" sz="1000">
                <a:solidFill>
                  <a:schemeClr val="lt1"/>
                </a:solidFill>
                <a:latin typeface="Verdana"/>
                <a:ea typeface="Verdana"/>
                <a:cs typeface="Verdana"/>
                <a:sym typeface="Verdana"/>
              </a:rPr>
              <a:t> уполномоченных по охране труда</a:t>
            </a:r>
            <a:endParaRPr>
              <a:solidFill>
                <a:schemeClr val="lt1"/>
              </a:solidFill>
              <a:latin typeface="Verdana"/>
              <a:ea typeface="Verdana"/>
              <a:cs typeface="Verdana"/>
              <a:sym typeface="Verdana"/>
            </a:endParaRPr>
          </a:p>
        </p:txBody>
      </p:sp>
      <p:pic>
        <p:nvPicPr>
          <p:cNvPr id="197" name="Google Shape;197;p17"/>
          <p:cNvPicPr preferRelativeResize="0"/>
          <p:nvPr/>
        </p:nvPicPr>
        <p:blipFill>
          <a:blip r:embed="rId4">
            <a:alphaModFix/>
          </a:blip>
          <a:stretch>
            <a:fillRect/>
          </a:stretch>
        </p:blipFill>
        <p:spPr>
          <a:xfrm>
            <a:off x="241650" y="184350"/>
            <a:ext cx="1304350" cy="1131675"/>
          </a:xfrm>
          <a:prstGeom prst="rect">
            <a:avLst/>
          </a:prstGeom>
          <a:noFill/>
          <a:ln>
            <a:noFill/>
          </a:ln>
        </p:spPr>
      </p:pic>
      <p:sp>
        <p:nvSpPr>
          <p:cNvPr id="198" name="Google Shape;198;p17"/>
          <p:cNvSpPr txBox="1"/>
          <p:nvPr/>
        </p:nvSpPr>
        <p:spPr>
          <a:xfrm>
            <a:off x="5142650" y="842375"/>
            <a:ext cx="183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Экспертиза проектов законов и нормативных правовых актов</a:t>
            </a:r>
            <a:endParaRPr sz="1000">
              <a:solidFill>
                <a:schemeClr val="lt1"/>
              </a:solidFill>
              <a:latin typeface="Verdana"/>
              <a:ea typeface="Verdana"/>
              <a:cs typeface="Verdana"/>
              <a:sym typeface="Verdana"/>
            </a:endParaRPr>
          </a:p>
        </p:txBody>
      </p:sp>
      <p:sp>
        <p:nvSpPr>
          <p:cNvPr id="199" name="Google Shape;199;p17"/>
          <p:cNvSpPr txBox="1"/>
          <p:nvPr/>
        </p:nvSpPr>
        <p:spPr>
          <a:xfrm>
            <a:off x="5142650" y="1467100"/>
            <a:ext cx="183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Социальное партнерство</a:t>
            </a:r>
            <a:endParaRPr sz="1000">
              <a:solidFill>
                <a:schemeClr val="lt1"/>
              </a:solidFill>
              <a:latin typeface="Verdana"/>
              <a:ea typeface="Verdana"/>
              <a:cs typeface="Verdana"/>
              <a:sym typeface="Verdana"/>
            </a:endParaRPr>
          </a:p>
        </p:txBody>
      </p:sp>
      <p:sp>
        <p:nvSpPr>
          <p:cNvPr id="200" name="Google Shape;200;p17"/>
          <p:cNvSpPr txBox="1"/>
          <p:nvPr/>
        </p:nvSpPr>
        <p:spPr>
          <a:xfrm>
            <a:off x="5142650" y="1964100"/>
            <a:ext cx="186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Досудебная и судебная защита</a:t>
            </a:r>
            <a:endParaRPr sz="1000">
              <a:solidFill>
                <a:schemeClr val="lt1"/>
              </a:solidFill>
              <a:latin typeface="Verdana"/>
              <a:ea typeface="Verdana"/>
              <a:cs typeface="Verdana"/>
              <a:sym typeface="Verdana"/>
            </a:endParaRPr>
          </a:p>
        </p:txBody>
      </p:sp>
      <p:sp>
        <p:nvSpPr>
          <p:cNvPr id="201" name="Google Shape;201;p17"/>
          <p:cNvSpPr txBox="1"/>
          <p:nvPr/>
        </p:nvSpPr>
        <p:spPr>
          <a:xfrm>
            <a:off x="5088875" y="2486225"/>
            <a:ext cx="183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Правовое обеспечение и консультирование</a:t>
            </a:r>
            <a:endParaRPr sz="1000">
              <a:solidFill>
                <a:schemeClr val="lt1"/>
              </a:solidFill>
              <a:latin typeface="Verdana"/>
              <a:ea typeface="Verdana"/>
              <a:cs typeface="Verdana"/>
              <a:sym typeface="Verdana"/>
            </a:endParaRPr>
          </a:p>
        </p:txBody>
      </p:sp>
      <p:sp>
        <p:nvSpPr>
          <p:cNvPr id="202" name="Google Shape;202;p17"/>
          <p:cNvSpPr txBox="1"/>
          <p:nvPr/>
        </p:nvSpPr>
        <p:spPr>
          <a:xfrm>
            <a:off x="7224250" y="1259100"/>
            <a:ext cx="1572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Правовое просвещение</a:t>
            </a:r>
            <a:endParaRPr sz="1000">
              <a:solidFill>
                <a:schemeClr val="lt1"/>
              </a:solidFill>
              <a:latin typeface="Verdana"/>
              <a:ea typeface="Verdana"/>
              <a:cs typeface="Verdana"/>
              <a:sym typeface="Verdana"/>
            </a:endParaRPr>
          </a:p>
        </p:txBody>
      </p:sp>
      <p:sp>
        <p:nvSpPr>
          <p:cNvPr id="203" name="Google Shape;203;p17"/>
          <p:cNvSpPr txBox="1"/>
          <p:nvPr/>
        </p:nvSpPr>
        <p:spPr>
          <a:xfrm>
            <a:off x="7224250" y="1708800"/>
            <a:ext cx="167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Работа по обучению профактива</a:t>
            </a:r>
            <a:endParaRPr sz="1000">
              <a:solidFill>
                <a:schemeClr val="lt1"/>
              </a:solidFill>
              <a:latin typeface="Verdana"/>
              <a:ea typeface="Verdana"/>
              <a:cs typeface="Verdana"/>
              <a:sym typeface="Verdana"/>
            </a:endParaRPr>
          </a:p>
        </p:txBody>
      </p:sp>
      <p:sp>
        <p:nvSpPr>
          <p:cNvPr id="204" name="Google Shape;204;p17"/>
          <p:cNvSpPr txBox="1"/>
          <p:nvPr/>
        </p:nvSpPr>
        <p:spPr>
          <a:xfrm>
            <a:off x="7224250" y="2158500"/>
            <a:ext cx="179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000">
                <a:solidFill>
                  <a:schemeClr val="lt1"/>
                </a:solidFill>
                <a:latin typeface="Verdana"/>
                <a:ea typeface="Verdana"/>
                <a:cs typeface="Verdana"/>
                <a:sym typeface="Verdana"/>
              </a:rPr>
              <a:t>Контроль за соблюдением трудового законодательства</a:t>
            </a:r>
            <a:endParaRPr sz="1000">
              <a:solidFill>
                <a:schemeClr val="lt1"/>
              </a:solidFill>
              <a:latin typeface="Verdana"/>
              <a:ea typeface="Verdana"/>
              <a:cs typeface="Verdana"/>
              <a:sym typeface="Verdana"/>
            </a:endParaRPr>
          </a:p>
        </p:txBody>
      </p:sp>
      <p:sp>
        <p:nvSpPr>
          <p:cNvPr id="205" name="Google Shape;205;p17"/>
          <p:cNvSpPr/>
          <p:nvPr/>
        </p:nvSpPr>
        <p:spPr>
          <a:xfrm>
            <a:off x="4868750" y="1028675"/>
            <a:ext cx="273900" cy="273900"/>
          </a:xfrm>
          <a:prstGeom prst="ellipse">
            <a:avLst/>
          </a:prstGeom>
          <a:solidFill>
            <a:srgbClr val="189A8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4868750" y="1589538"/>
            <a:ext cx="273900" cy="273900"/>
          </a:xfrm>
          <a:prstGeom prst="ellipse">
            <a:avLst/>
          </a:prstGeom>
          <a:solidFill>
            <a:srgbClr val="37788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4868750" y="2073438"/>
            <a:ext cx="273900" cy="273900"/>
          </a:xfrm>
          <a:prstGeom prst="ellipse">
            <a:avLst/>
          </a:prstGeom>
          <a:solidFill>
            <a:srgbClr val="D3413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4868750" y="2611550"/>
            <a:ext cx="273900" cy="273900"/>
          </a:xfrm>
          <a:prstGeom prst="ellipse">
            <a:avLst/>
          </a:prstGeom>
          <a:solidFill>
            <a:srgbClr val="F09C2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8" name="Google Shape;208;p17"/>
          <p:cNvCxnSpPr>
            <a:stCxn id="209" idx="0"/>
            <a:endCxn id="210" idx="4"/>
          </p:cNvCxnSpPr>
          <p:nvPr/>
        </p:nvCxnSpPr>
        <p:spPr>
          <a:xfrm>
            <a:off x="7061525" y="1304575"/>
            <a:ext cx="0" cy="1360200"/>
          </a:xfrm>
          <a:prstGeom prst="straightConnector1">
            <a:avLst/>
          </a:prstGeom>
          <a:noFill/>
          <a:ln w="9525" cap="flat" cmpd="sng">
            <a:solidFill>
              <a:schemeClr val="lt1"/>
            </a:solidFill>
            <a:prstDash val="solid"/>
            <a:round/>
            <a:headEnd type="none" w="med" len="med"/>
            <a:tailEnd type="none" w="med" len="med"/>
          </a:ln>
        </p:spPr>
      </p:cxnSp>
      <p:sp>
        <p:nvSpPr>
          <p:cNvPr id="209" name="Google Shape;209;p17"/>
          <p:cNvSpPr/>
          <p:nvPr/>
        </p:nvSpPr>
        <p:spPr>
          <a:xfrm>
            <a:off x="6924575" y="1304575"/>
            <a:ext cx="273900" cy="273900"/>
          </a:xfrm>
          <a:prstGeom prst="ellipse">
            <a:avLst/>
          </a:prstGeom>
          <a:solidFill>
            <a:srgbClr val="189A8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6924575" y="1831961"/>
            <a:ext cx="273900" cy="273900"/>
          </a:xfrm>
          <a:prstGeom prst="ellipse">
            <a:avLst/>
          </a:prstGeom>
          <a:solidFill>
            <a:srgbClr val="5B5B5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6924575" y="2390825"/>
            <a:ext cx="273900" cy="273900"/>
          </a:xfrm>
          <a:prstGeom prst="ellipse">
            <a:avLst/>
          </a:prstGeom>
          <a:solidFill>
            <a:srgbClr val="D3413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ru-RU"/>
              <a:pPr marL="0" lvl="0" indent="0" algn="r" rtl="0">
                <a:spcBef>
                  <a:spcPts val="0"/>
                </a:spcBef>
                <a:spcAft>
                  <a:spcPts val="0"/>
                </a:spcAft>
                <a:buClr>
                  <a:srgbClr val="000000"/>
                </a:buClr>
                <a:buFont typeface="Arial"/>
                <a:buNone/>
              </a:pPr>
              <a:t>6</a:t>
            </a:fld>
            <a:endParaRPr/>
          </a:p>
        </p:txBody>
      </p:sp>
      <p:sp>
        <p:nvSpPr>
          <p:cNvPr id="219" name="Google Shape;219;p18"/>
          <p:cNvSpPr txBox="1"/>
          <p:nvPr/>
        </p:nvSpPr>
        <p:spPr>
          <a:xfrm>
            <a:off x="618050" y="143400"/>
            <a:ext cx="3954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2400" b="1">
                <a:solidFill>
                  <a:srgbClr val="5B5B5B"/>
                </a:solidFill>
                <a:latin typeface="Verdana"/>
                <a:ea typeface="Verdana"/>
                <a:cs typeface="Verdana"/>
                <a:sym typeface="Verdana"/>
              </a:rPr>
              <a:t>НАШ ПРОФСОЮЗ ЭТО</a:t>
            </a:r>
            <a:endParaRPr sz="2400">
              <a:solidFill>
                <a:srgbClr val="5B5B5B"/>
              </a:solidFill>
              <a:latin typeface="Verdana"/>
              <a:ea typeface="Verdana"/>
              <a:cs typeface="Verdana"/>
              <a:sym typeface="Verdana"/>
            </a:endParaRPr>
          </a:p>
        </p:txBody>
      </p:sp>
      <p:pic>
        <p:nvPicPr>
          <p:cNvPr id="220" name="Google Shape;220;p18" descr="АКО Профсоюза.JPG"/>
          <p:cNvPicPr preferRelativeResize="0"/>
          <p:nvPr/>
        </p:nvPicPr>
        <p:blipFill rotWithShape="1">
          <a:blip r:embed="rId3">
            <a:alphaModFix/>
          </a:blip>
          <a:srcRect/>
          <a:stretch/>
        </p:blipFill>
        <p:spPr>
          <a:xfrm>
            <a:off x="8079825" y="40175"/>
            <a:ext cx="908153" cy="923401"/>
          </a:xfrm>
          <a:prstGeom prst="rect">
            <a:avLst/>
          </a:prstGeom>
          <a:noFill/>
          <a:ln>
            <a:noFill/>
          </a:ln>
        </p:spPr>
      </p:pic>
      <p:pic>
        <p:nvPicPr>
          <p:cNvPr id="221" name="Google Shape;221;p18" descr="Ребриха-турслёт-3"/>
          <p:cNvPicPr preferRelativeResize="0"/>
          <p:nvPr/>
        </p:nvPicPr>
        <p:blipFill rotWithShape="1">
          <a:blip r:embed="rId4">
            <a:alphaModFix/>
          </a:blip>
          <a:srcRect/>
          <a:stretch/>
        </p:blipFill>
        <p:spPr>
          <a:xfrm>
            <a:off x="714600" y="1550925"/>
            <a:ext cx="3112424" cy="2074950"/>
          </a:xfrm>
          <a:prstGeom prst="rect">
            <a:avLst/>
          </a:prstGeom>
          <a:noFill/>
          <a:ln>
            <a:noFill/>
          </a:ln>
        </p:spPr>
      </p:pic>
      <p:sp>
        <p:nvSpPr>
          <p:cNvPr id="222" name="Google Shape;222;p18"/>
          <p:cNvSpPr txBox="1"/>
          <p:nvPr/>
        </p:nvSpPr>
        <p:spPr>
          <a:xfrm>
            <a:off x="770800" y="3899900"/>
            <a:ext cx="300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RU" sz="2400" b="1">
                <a:solidFill>
                  <a:srgbClr val="5B5B5B"/>
                </a:solidFill>
                <a:latin typeface="Verdana"/>
                <a:ea typeface="Verdana"/>
                <a:cs typeface="Verdana"/>
                <a:sym typeface="Verdana"/>
              </a:rPr>
              <a:t>реальные дела</a:t>
            </a:r>
            <a:br>
              <a:rPr lang="ru-RU" sz="2400" b="1">
                <a:solidFill>
                  <a:srgbClr val="5B5B5B"/>
                </a:solidFill>
                <a:latin typeface="Verdana"/>
                <a:ea typeface="Verdana"/>
                <a:cs typeface="Verdana"/>
                <a:sym typeface="Verdana"/>
              </a:rPr>
            </a:br>
            <a:r>
              <a:rPr lang="ru-RU" sz="1800">
                <a:solidFill>
                  <a:srgbClr val="5B5B5B"/>
                </a:solidFill>
                <a:latin typeface="Verdana"/>
                <a:ea typeface="Verdana"/>
                <a:cs typeface="Verdana"/>
                <a:sym typeface="Verdana"/>
              </a:rPr>
              <a:t>вместо чаепития</a:t>
            </a:r>
            <a:endParaRPr sz="1800">
              <a:solidFill>
                <a:srgbClr val="5B5B5B"/>
              </a:solidFill>
              <a:latin typeface="Verdana"/>
              <a:ea typeface="Verdana"/>
              <a:cs typeface="Verdana"/>
              <a:sym typeface="Verdana"/>
            </a:endParaRPr>
          </a:p>
        </p:txBody>
      </p:sp>
      <p:sp>
        <p:nvSpPr>
          <p:cNvPr id="223" name="Google Shape;223;p18"/>
          <p:cNvSpPr txBox="1">
            <a:spLocks noGrp="1"/>
          </p:cNvSpPr>
          <p:nvPr>
            <p:ph type="body" idx="1"/>
          </p:nvPr>
        </p:nvSpPr>
        <p:spPr>
          <a:xfrm>
            <a:off x="4745200" y="999575"/>
            <a:ext cx="4121700" cy="373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000">
                <a:solidFill>
                  <a:srgbClr val="5B5B5B"/>
                </a:solidFill>
                <a:latin typeface="Verdana"/>
                <a:ea typeface="Verdana"/>
                <a:cs typeface="Verdana"/>
                <a:sym typeface="Verdana"/>
              </a:rPr>
              <a:t>800 человек, получивших за год </a:t>
            </a:r>
            <a:r>
              <a:rPr lang="ru-RU" sz="1000" b="1">
                <a:solidFill>
                  <a:srgbClr val="5B5B5B"/>
                </a:solidFill>
                <a:latin typeface="Verdana"/>
                <a:ea typeface="Verdana"/>
                <a:cs typeface="Verdana"/>
                <a:sym typeface="Verdana"/>
              </a:rPr>
              <a:t>беспроцентные ссуды</a:t>
            </a:r>
            <a:r>
              <a:rPr lang="ru-RU" sz="1000">
                <a:solidFill>
                  <a:srgbClr val="5B5B5B"/>
                </a:solidFill>
                <a:latin typeface="Verdana"/>
                <a:ea typeface="Verdana"/>
                <a:cs typeface="Verdana"/>
                <a:sym typeface="Verdana"/>
              </a:rPr>
              <a:t>,</a:t>
            </a: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50 педагогов, взявших  крупные </a:t>
            </a:r>
            <a:r>
              <a:rPr lang="ru-RU" sz="1000" b="1">
                <a:solidFill>
                  <a:srgbClr val="5B5B5B"/>
                </a:solidFill>
                <a:latin typeface="Verdana"/>
                <a:ea typeface="Verdana"/>
                <a:cs typeface="Verdana"/>
                <a:sym typeface="Verdana"/>
              </a:rPr>
              <a:t>льготные кредиты</a:t>
            </a:r>
            <a:r>
              <a:rPr lang="ru-RU" sz="1000">
                <a:solidFill>
                  <a:srgbClr val="5B5B5B"/>
                </a:solidFill>
                <a:latin typeface="Verdana"/>
                <a:ea typeface="Verdana"/>
                <a:cs typeface="Verdana"/>
                <a:sym typeface="Verdana"/>
              </a:rPr>
              <a:t> в профсоюзном КПК под 6% годовых,</a:t>
            </a: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10 млн. рублей оказанной </a:t>
            </a:r>
            <a:r>
              <a:rPr lang="ru-RU" sz="1000" b="1">
                <a:solidFill>
                  <a:srgbClr val="5B5B5B"/>
                </a:solidFill>
                <a:latin typeface="Verdana"/>
                <a:ea typeface="Verdana"/>
                <a:cs typeface="Verdana"/>
                <a:sym typeface="Verdana"/>
              </a:rPr>
              <a:t>материальной помощи</a:t>
            </a:r>
            <a:r>
              <a:rPr lang="ru-RU" sz="1000">
                <a:solidFill>
                  <a:srgbClr val="5B5B5B"/>
                </a:solidFill>
                <a:latin typeface="Verdana"/>
                <a:ea typeface="Verdana"/>
                <a:cs typeface="Verdana"/>
                <a:sym typeface="Verdana"/>
              </a:rPr>
              <a:t>;</a:t>
            </a:r>
            <a:endParaRPr sz="1000">
              <a:solidFill>
                <a:srgbClr val="5B5B5B"/>
              </a:solidFill>
              <a:latin typeface="Verdana"/>
              <a:ea typeface="Verdana"/>
              <a:cs typeface="Verdana"/>
              <a:sym typeface="Verdana"/>
            </a:endParaRPr>
          </a:p>
          <a:p>
            <a:pPr marL="0" lvl="0" indent="0" algn="l" rtl="0">
              <a:spcBef>
                <a:spcPts val="140"/>
              </a:spcBef>
              <a:spcAft>
                <a:spcPts val="0"/>
              </a:spcAft>
              <a:buNone/>
            </a:pP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389 работников и членов их семей, </a:t>
            </a:r>
            <a:r>
              <a:rPr lang="ru-RU" sz="1000" b="1">
                <a:solidFill>
                  <a:srgbClr val="5B5B5B"/>
                </a:solidFill>
                <a:latin typeface="Verdana"/>
                <a:ea typeface="Verdana"/>
                <a:cs typeface="Verdana"/>
                <a:sym typeface="Verdana"/>
              </a:rPr>
              <a:t>оздоровившихся в санаториях</a:t>
            </a:r>
            <a:r>
              <a:rPr lang="ru-RU" sz="1000">
                <a:solidFill>
                  <a:srgbClr val="5B5B5B"/>
                </a:solidFill>
                <a:latin typeface="Verdana"/>
                <a:ea typeface="Verdana"/>
                <a:cs typeface="Verdana"/>
                <a:sym typeface="Verdana"/>
              </a:rPr>
              <a:t> с существенной скидкой;</a:t>
            </a:r>
            <a:endParaRPr sz="1000">
              <a:solidFill>
                <a:srgbClr val="5B5B5B"/>
              </a:solidFill>
              <a:latin typeface="Verdana"/>
              <a:ea typeface="Verdana"/>
              <a:cs typeface="Verdana"/>
              <a:sym typeface="Verdana"/>
            </a:endParaRPr>
          </a:p>
          <a:p>
            <a:pPr marL="0" lvl="0" indent="0" algn="l" rtl="0">
              <a:spcBef>
                <a:spcPts val="360"/>
              </a:spcBef>
              <a:spcAft>
                <a:spcPts val="0"/>
              </a:spcAft>
              <a:buNone/>
            </a:pP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более 1000 </a:t>
            </a:r>
            <a:r>
              <a:rPr lang="ru-RU" sz="1000" b="1">
                <a:solidFill>
                  <a:srgbClr val="5B5B5B"/>
                </a:solidFill>
                <a:latin typeface="Verdana"/>
                <a:ea typeface="Verdana"/>
                <a:cs typeface="Verdana"/>
                <a:sym typeface="Verdana"/>
              </a:rPr>
              <a:t>спортивных и культурно-массовых мероприятий</a:t>
            </a:r>
            <a:r>
              <a:rPr lang="ru-RU" sz="1000">
                <a:solidFill>
                  <a:srgbClr val="5B5B5B"/>
                </a:solidFill>
                <a:latin typeface="Verdana"/>
                <a:ea typeface="Verdana"/>
                <a:cs typeface="Verdana"/>
                <a:sym typeface="Verdana"/>
              </a:rPr>
              <a:t>;</a:t>
            </a:r>
            <a:endParaRPr sz="1000">
              <a:solidFill>
                <a:srgbClr val="5B5B5B"/>
              </a:solidFill>
              <a:latin typeface="Verdana"/>
              <a:ea typeface="Verdana"/>
              <a:cs typeface="Verdana"/>
              <a:sym typeface="Verdana"/>
            </a:endParaRPr>
          </a:p>
          <a:p>
            <a:pPr marL="0" lvl="0" indent="0" algn="l" rtl="0">
              <a:spcBef>
                <a:spcPts val="360"/>
              </a:spcBef>
              <a:spcAft>
                <a:spcPts val="0"/>
              </a:spcAft>
              <a:buNone/>
            </a:pP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более 4 тысяч человек, </a:t>
            </a:r>
            <a:r>
              <a:rPr lang="ru-RU" sz="1000" b="1">
                <a:solidFill>
                  <a:srgbClr val="5B5B5B"/>
                </a:solidFill>
                <a:latin typeface="Verdana"/>
                <a:ea typeface="Verdana"/>
                <a:cs typeface="Verdana"/>
                <a:sym typeface="Verdana"/>
              </a:rPr>
              <a:t>путешествующих</a:t>
            </a:r>
            <a:r>
              <a:rPr lang="ru-RU" sz="1000">
                <a:solidFill>
                  <a:srgbClr val="5B5B5B"/>
                </a:solidFill>
                <a:latin typeface="Verdana"/>
                <a:ea typeface="Verdana"/>
                <a:cs typeface="Verdana"/>
                <a:sym typeface="Verdana"/>
              </a:rPr>
              <a:t> по родному краю и за его пределами;</a:t>
            </a:r>
            <a:endParaRPr sz="1000">
              <a:solidFill>
                <a:srgbClr val="5B5B5B"/>
              </a:solidFill>
              <a:latin typeface="Verdana"/>
              <a:ea typeface="Verdana"/>
              <a:cs typeface="Verdana"/>
              <a:sym typeface="Verdana"/>
            </a:endParaRPr>
          </a:p>
          <a:p>
            <a:pPr marL="0" lvl="0" indent="0" algn="l" rtl="0">
              <a:spcBef>
                <a:spcPts val="360"/>
              </a:spcBef>
              <a:spcAft>
                <a:spcPts val="0"/>
              </a:spcAft>
              <a:buNone/>
            </a:pP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47 краевых мероприятий, </a:t>
            </a:r>
            <a:r>
              <a:rPr lang="ru-RU" sz="1000" b="1">
                <a:solidFill>
                  <a:srgbClr val="5B5B5B"/>
                </a:solidFill>
                <a:latin typeface="Verdana"/>
                <a:ea typeface="Verdana"/>
                <a:cs typeface="Verdana"/>
                <a:sym typeface="Verdana"/>
              </a:rPr>
              <a:t>поддержанных финансово и организационно</a:t>
            </a:r>
            <a:r>
              <a:rPr lang="ru-RU" sz="1000">
                <a:solidFill>
                  <a:srgbClr val="5B5B5B"/>
                </a:solidFill>
                <a:latin typeface="Verdana"/>
                <a:ea typeface="Verdana"/>
                <a:cs typeface="Verdana"/>
                <a:sym typeface="Verdana"/>
              </a:rPr>
              <a:t> (Клуб «Учитель года», «Титовцы», АК СДПО и др.) и все </a:t>
            </a:r>
            <a:r>
              <a:rPr lang="ru-RU" sz="1000" b="1">
                <a:solidFill>
                  <a:srgbClr val="5B5B5B"/>
                </a:solidFill>
                <a:latin typeface="Verdana"/>
                <a:ea typeface="Verdana"/>
                <a:cs typeface="Verdana"/>
                <a:sym typeface="Verdana"/>
              </a:rPr>
              <a:t>профессиональные конкурсы</a:t>
            </a:r>
            <a:r>
              <a:rPr lang="ru-RU" sz="1000">
                <a:solidFill>
                  <a:srgbClr val="5B5B5B"/>
                </a:solidFill>
                <a:latin typeface="Verdana"/>
                <a:ea typeface="Verdana"/>
                <a:cs typeface="Verdana"/>
                <a:sym typeface="Verdana"/>
              </a:rPr>
              <a:t>;</a:t>
            </a:r>
            <a:endParaRPr sz="1000">
              <a:solidFill>
                <a:srgbClr val="5B5B5B"/>
              </a:solidFill>
              <a:latin typeface="Verdana"/>
              <a:ea typeface="Verdana"/>
              <a:cs typeface="Verdana"/>
              <a:sym typeface="Verdana"/>
            </a:endParaRPr>
          </a:p>
          <a:p>
            <a:pPr marL="0" lvl="0" indent="0" algn="l" rtl="0">
              <a:spcBef>
                <a:spcPts val="360"/>
              </a:spcBef>
              <a:spcAft>
                <a:spcPts val="0"/>
              </a:spcAft>
              <a:buNone/>
            </a:pPr>
            <a:endParaRPr sz="1000">
              <a:solidFill>
                <a:srgbClr val="5B5B5B"/>
              </a:solidFill>
              <a:latin typeface="Verdana"/>
              <a:ea typeface="Verdana"/>
              <a:cs typeface="Verdana"/>
              <a:sym typeface="Verdana"/>
            </a:endParaRPr>
          </a:p>
          <a:p>
            <a:pPr marL="0" lvl="0" indent="0" algn="l" rtl="0">
              <a:spcBef>
                <a:spcPts val="360"/>
              </a:spcBef>
              <a:spcAft>
                <a:spcPts val="0"/>
              </a:spcAft>
              <a:buNone/>
            </a:pPr>
            <a:r>
              <a:rPr lang="ru-RU" sz="1000">
                <a:solidFill>
                  <a:srgbClr val="5B5B5B"/>
                </a:solidFill>
                <a:latin typeface="Verdana"/>
                <a:ea typeface="Verdana"/>
                <a:cs typeface="Verdana"/>
                <a:sym typeface="Verdana"/>
              </a:rPr>
              <a:t>лидер по </a:t>
            </a:r>
            <a:r>
              <a:rPr lang="ru-RU" sz="1000" b="1">
                <a:solidFill>
                  <a:srgbClr val="5B5B5B"/>
                </a:solidFill>
                <a:latin typeface="Verdana"/>
                <a:ea typeface="Verdana"/>
                <a:cs typeface="Verdana"/>
                <a:sym typeface="Verdana"/>
              </a:rPr>
              <a:t>цифровизации</a:t>
            </a:r>
            <a:r>
              <a:rPr lang="ru-RU" sz="1000">
                <a:solidFill>
                  <a:srgbClr val="5B5B5B"/>
                </a:solidFill>
                <a:latin typeface="Verdana"/>
                <a:ea typeface="Verdana"/>
                <a:cs typeface="Verdana"/>
                <a:sym typeface="Verdana"/>
              </a:rPr>
              <a:t> профсоюзного учёта и оказания профподдержки в электронном виде.</a:t>
            </a:r>
            <a:endParaRPr sz="1000">
              <a:solidFill>
                <a:srgbClr val="5B5B5B"/>
              </a:solidFill>
              <a:latin typeface="Verdana"/>
              <a:ea typeface="Verdana"/>
              <a:cs typeface="Verdana"/>
              <a:sym typeface="Verdana"/>
            </a:endParaRPr>
          </a:p>
        </p:txBody>
      </p:sp>
      <p:cxnSp>
        <p:nvCxnSpPr>
          <p:cNvPr id="224" name="Google Shape;224;p18"/>
          <p:cNvCxnSpPr>
            <a:stCxn id="225" idx="0"/>
            <a:endCxn id="226" idx="4"/>
          </p:cNvCxnSpPr>
          <p:nvPr/>
        </p:nvCxnSpPr>
        <p:spPr>
          <a:xfrm>
            <a:off x="4572000" y="1066800"/>
            <a:ext cx="4200" cy="3564600"/>
          </a:xfrm>
          <a:prstGeom prst="straightConnector1">
            <a:avLst/>
          </a:prstGeom>
          <a:noFill/>
          <a:ln w="114300" cap="flat" cmpd="sng">
            <a:solidFill>
              <a:srgbClr val="5B5B5B"/>
            </a:solidFill>
            <a:prstDash val="solid"/>
            <a:round/>
            <a:headEnd type="none" w="med" len="med"/>
            <a:tailEnd type="none" w="med" len="med"/>
          </a:ln>
        </p:spPr>
      </p:cxnSp>
      <p:sp>
        <p:nvSpPr>
          <p:cNvPr id="225" name="Google Shape;225;p18"/>
          <p:cNvSpPr/>
          <p:nvPr/>
        </p:nvSpPr>
        <p:spPr>
          <a:xfrm>
            <a:off x="4435050" y="1066800"/>
            <a:ext cx="273900" cy="273900"/>
          </a:xfrm>
          <a:prstGeom prst="ellipse">
            <a:avLst/>
          </a:prstGeom>
          <a:solidFill>
            <a:schemeClr val="lt1"/>
          </a:solidFill>
          <a:ln w="38100" cap="flat" cmpd="sng">
            <a:solidFill>
              <a:srgbClr val="5B5B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4439250" y="1962275"/>
            <a:ext cx="273900" cy="273900"/>
          </a:xfrm>
          <a:prstGeom prst="ellipse">
            <a:avLst/>
          </a:prstGeom>
          <a:solidFill>
            <a:schemeClr val="lt1"/>
          </a:solidFill>
          <a:ln w="38100" cap="flat" cmpd="sng">
            <a:solidFill>
              <a:srgbClr val="5B5B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4439250" y="2519850"/>
            <a:ext cx="273900" cy="273900"/>
          </a:xfrm>
          <a:prstGeom prst="ellipse">
            <a:avLst/>
          </a:prstGeom>
          <a:solidFill>
            <a:schemeClr val="lt1"/>
          </a:solidFill>
          <a:ln w="38100" cap="flat" cmpd="sng">
            <a:solidFill>
              <a:srgbClr val="5B5B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4439250" y="3077425"/>
            <a:ext cx="273900" cy="273900"/>
          </a:xfrm>
          <a:prstGeom prst="ellipse">
            <a:avLst/>
          </a:prstGeom>
          <a:solidFill>
            <a:schemeClr val="lt1"/>
          </a:solidFill>
          <a:ln w="38100" cap="flat" cmpd="sng">
            <a:solidFill>
              <a:srgbClr val="5B5B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435050" y="3683050"/>
            <a:ext cx="273900" cy="273900"/>
          </a:xfrm>
          <a:prstGeom prst="ellipse">
            <a:avLst/>
          </a:prstGeom>
          <a:solidFill>
            <a:schemeClr val="lt1"/>
          </a:solidFill>
          <a:ln w="38100" cap="flat" cmpd="sng">
            <a:solidFill>
              <a:srgbClr val="5B5B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a:off x="4439250" y="4357350"/>
            <a:ext cx="273900" cy="273900"/>
          </a:xfrm>
          <a:prstGeom prst="ellipse">
            <a:avLst/>
          </a:prstGeom>
          <a:solidFill>
            <a:schemeClr val="lt1"/>
          </a:solidFill>
          <a:ln w="38100" cap="flat" cmpd="sng">
            <a:solidFill>
              <a:srgbClr val="5B5B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9" descr="C:\Users\днс\Pictures\на сайт\Жадина и профсоюз.jpg"/>
          <p:cNvPicPr preferRelativeResize="0"/>
          <p:nvPr/>
        </p:nvPicPr>
        <p:blipFill rotWithShape="1">
          <a:blip r:embed="rId3">
            <a:alphaModFix/>
          </a:blip>
          <a:srcRect l="2856" t="14016" b="4016"/>
          <a:stretch/>
        </p:blipFill>
        <p:spPr>
          <a:xfrm>
            <a:off x="0" y="0"/>
            <a:ext cx="9144000" cy="5143501"/>
          </a:xfrm>
          <a:prstGeom prst="rect">
            <a:avLst/>
          </a:prstGeom>
          <a:noFill/>
          <a:ln>
            <a:noFill/>
          </a:ln>
        </p:spPr>
      </p:pic>
      <p:sp>
        <p:nvSpPr>
          <p:cNvPr id="236" name="Google Shape;236;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7</a:t>
            </a:fld>
            <a:endParaRPr/>
          </a:p>
        </p:txBody>
      </p:sp>
      <p:sp>
        <p:nvSpPr>
          <p:cNvPr id="237" name="Google Shape;237;p19"/>
          <p:cNvSpPr/>
          <p:nvPr/>
        </p:nvSpPr>
        <p:spPr>
          <a:xfrm rot="5400000">
            <a:off x="-206867" y="207000"/>
            <a:ext cx="5154000" cy="4740000"/>
          </a:xfrm>
          <a:prstGeom prst="rtTriangle">
            <a:avLst/>
          </a:prstGeom>
          <a:solidFill>
            <a:srgbClr val="5B5B5B">
              <a:alpha val="76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a:off x="278950" y="370325"/>
            <a:ext cx="3195900" cy="117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3000" b="1">
                <a:solidFill>
                  <a:schemeClr val="lt1"/>
                </a:solidFill>
                <a:latin typeface="Verdana"/>
                <a:ea typeface="Verdana"/>
                <a:cs typeface="Verdana"/>
                <a:sym typeface="Verdana"/>
              </a:rPr>
              <a:t>СПАСИБО</a:t>
            </a:r>
            <a:endParaRPr sz="3000" b="1">
              <a:solidFill>
                <a:schemeClr val="lt1"/>
              </a:solidFill>
              <a:latin typeface="Verdana"/>
              <a:ea typeface="Verdana"/>
              <a:cs typeface="Verdana"/>
              <a:sym typeface="Verdana"/>
            </a:endParaRPr>
          </a:p>
          <a:p>
            <a:pPr marL="0" marR="0" lvl="0" indent="0" algn="l" rtl="0">
              <a:spcBef>
                <a:spcPts val="0"/>
              </a:spcBef>
              <a:spcAft>
                <a:spcPts val="0"/>
              </a:spcAft>
              <a:buNone/>
            </a:pPr>
            <a:r>
              <a:rPr lang="ru-RU" sz="3000" b="1">
                <a:solidFill>
                  <a:schemeClr val="lt1"/>
                </a:solidFill>
                <a:latin typeface="Verdana"/>
                <a:ea typeface="Verdana"/>
                <a:cs typeface="Verdana"/>
                <a:sym typeface="Verdana"/>
              </a:rPr>
              <a:t>за внимание!</a:t>
            </a:r>
            <a:endParaRPr sz="3000" b="1">
              <a:solidFill>
                <a:schemeClr val="lt1"/>
              </a:solidFill>
              <a:latin typeface="Verdana"/>
              <a:ea typeface="Verdana"/>
              <a:cs typeface="Verdana"/>
              <a:sym typeface="Verdana"/>
            </a:endParaRPr>
          </a:p>
        </p:txBody>
      </p:sp>
      <p:sp>
        <p:nvSpPr>
          <p:cNvPr id="239" name="Google Shape;239;p19"/>
          <p:cNvSpPr/>
          <p:nvPr/>
        </p:nvSpPr>
        <p:spPr>
          <a:xfrm>
            <a:off x="133" y="3074000"/>
            <a:ext cx="2250300" cy="2069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0" y="3522600"/>
            <a:ext cx="1762500" cy="16209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rot="10800000">
            <a:off x="6382635" y="100"/>
            <a:ext cx="2761200" cy="2539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rot="10800000">
            <a:off x="6981298" y="-137"/>
            <a:ext cx="2162700" cy="1989000"/>
          </a:xfrm>
          <a:prstGeom prst="rtTriangle">
            <a:avLst/>
          </a:prstGeom>
          <a:solidFill>
            <a:srgbClr val="18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Экран (16:9)</PresentationFormat>
  <Paragraphs>82</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Юрий Абдуллаев</dc:creator>
  <cp:lastModifiedBy>AKO Profsouz</cp:lastModifiedBy>
  <cp:revision>1</cp:revision>
  <dcterms:modified xsi:type="dcterms:W3CDTF">2022-08-16T03:10:40Z</dcterms:modified>
</cp:coreProperties>
</file>