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9" r:id="rId5"/>
    <p:sldId id="258" r:id="rId6"/>
    <p:sldId id="265" r:id="rId7"/>
    <p:sldId id="260" r:id="rId8"/>
    <p:sldId id="261" r:id="rId9"/>
    <p:sldId id="266" r:id="rId10"/>
    <p:sldId id="264" r:id="rId11"/>
    <p:sldId id="270" r:id="rId12"/>
    <p:sldId id="271" r:id="rId13"/>
    <p:sldId id="263" r:id="rId14"/>
    <p:sldId id="26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537E9-B4EF-4EF8-9663-C85EE5984429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FC46BE-D2A3-4214-8625-EA0628F5A04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53D7D6A-BFCB-4A5D-AAA1-4164F3CA762A}" type="parTrans" cxnId="{15FCC12E-A314-4D26-9322-D72040161FAD}">
      <dgm:prSet/>
      <dgm:spPr/>
      <dgm:t>
        <a:bodyPr/>
        <a:lstStyle/>
        <a:p>
          <a:endParaRPr lang="ru-RU"/>
        </a:p>
      </dgm:t>
    </dgm:pt>
    <dgm:pt modelId="{1DF1B264-7FD0-4FF7-B775-42AB5CA523EC}" type="sibTrans" cxnId="{15FCC12E-A314-4D26-9322-D72040161FAD}">
      <dgm:prSet/>
      <dgm:spPr/>
      <dgm:t>
        <a:bodyPr/>
        <a:lstStyle/>
        <a:p>
          <a:endParaRPr lang="ru-RU"/>
        </a:p>
      </dgm:t>
    </dgm:pt>
    <dgm:pt modelId="{85E95F12-928E-420D-94B8-CBFF5BCF4BE3}">
      <dgm:prSet phldrT="[Текст]" custT="1"/>
      <dgm:spPr/>
      <dgm:t>
        <a:bodyPr/>
        <a:lstStyle/>
        <a:p>
          <a:r>
            <a:rPr lang="ru-RU" sz="1600" b="1" dirty="0" smtClean="0"/>
            <a:t>Федеральный </a:t>
          </a:r>
          <a:r>
            <a:rPr lang="ru-RU" sz="1600" dirty="0" smtClean="0"/>
            <a:t>(Минобрнауки России + ЦС Профсоюза)</a:t>
          </a:r>
          <a:endParaRPr lang="ru-RU" sz="1600" dirty="0"/>
        </a:p>
      </dgm:t>
    </dgm:pt>
    <dgm:pt modelId="{2D175D96-7368-42E5-9F55-B9BCF3E34846}" type="parTrans" cxnId="{3995D264-B6AF-4DB4-9E8A-3CB0C1ECFE0D}">
      <dgm:prSet/>
      <dgm:spPr/>
      <dgm:t>
        <a:bodyPr/>
        <a:lstStyle/>
        <a:p>
          <a:endParaRPr lang="ru-RU"/>
        </a:p>
      </dgm:t>
    </dgm:pt>
    <dgm:pt modelId="{84144E6F-D524-4A7B-93D8-753B71AB3053}" type="sibTrans" cxnId="{3995D264-B6AF-4DB4-9E8A-3CB0C1ECFE0D}">
      <dgm:prSet/>
      <dgm:spPr/>
      <dgm:t>
        <a:bodyPr/>
        <a:lstStyle/>
        <a:p>
          <a:endParaRPr lang="ru-RU"/>
        </a:p>
      </dgm:t>
    </dgm:pt>
    <dgm:pt modelId="{434D32AB-1761-4772-8D55-147663E58DA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9133896-17B9-4160-8F0B-E13AE5B16EA6}" type="parTrans" cxnId="{5B48249F-D7BB-41DF-AA09-08BF958CD087}">
      <dgm:prSet/>
      <dgm:spPr/>
      <dgm:t>
        <a:bodyPr/>
        <a:lstStyle/>
        <a:p>
          <a:endParaRPr lang="ru-RU"/>
        </a:p>
      </dgm:t>
    </dgm:pt>
    <dgm:pt modelId="{E8750DF2-F19E-419D-93B1-34B361318812}" type="sibTrans" cxnId="{5B48249F-D7BB-41DF-AA09-08BF958CD087}">
      <dgm:prSet/>
      <dgm:spPr/>
      <dgm:t>
        <a:bodyPr/>
        <a:lstStyle/>
        <a:p>
          <a:endParaRPr lang="ru-RU"/>
        </a:p>
      </dgm:t>
    </dgm:pt>
    <dgm:pt modelId="{5BE7519C-383C-4052-AD13-B89E32C068D3}">
      <dgm:prSet phldrT="[Текст]" custT="1"/>
      <dgm:spPr/>
      <dgm:t>
        <a:bodyPr/>
        <a:lstStyle/>
        <a:p>
          <a:r>
            <a:rPr lang="ru-RU" sz="1600" b="1" smtClean="0"/>
            <a:t>Региональный</a:t>
          </a:r>
          <a:r>
            <a:rPr lang="ru-RU" sz="1600" smtClean="0"/>
            <a:t> (Минобрнауки Алтайского края + Крайком Профсоюза)</a:t>
          </a:r>
          <a:endParaRPr lang="ru-RU" sz="1600" dirty="0"/>
        </a:p>
      </dgm:t>
    </dgm:pt>
    <dgm:pt modelId="{774D26B2-C795-434F-9653-E40A73D4FEF8}" type="parTrans" cxnId="{7D2CD7E4-5761-4885-901B-69F21789E995}">
      <dgm:prSet/>
      <dgm:spPr/>
      <dgm:t>
        <a:bodyPr/>
        <a:lstStyle/>
        <a:p>
          <a:endParaRPr lang="ru-RU"/>
        </a:p>
      </dgm:t>
    </dgm:pt>
    <dgm:pt modelId="{FD13E040-3F07-4EFC-892F-9AF89159D798}" type="sibTrans" cxnId="{7D2CD7E4-5761-4885-901B-69F21789E995}">
      <dgm:prSet/>
      <dgm:spPr/>
      <dgm:t>
        <a:bodyPr/>
        <a:lstStyle/>
        <a:p>
          <a:endParaRPr lang="ru-RU"/>
        </a:p>
      </dgm:t>
    </dgm:pt>
    <dgm:pt modelId="{CCF84B34-A84D-4222-9112-782EDBFFDAB8}">
      <dgm:prSet phldrT="[Текст]"/>
      <dgm:spPr>
        <a:solidFill>
          <a:srgbClr val="0C788E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CBE43B4-B85D-4F5F-BB25-5B217E97E518}" type="parTrans" cxnId="{DB4543F0-C377-45D2-B878-E446A8A908B0}">
      <dgm:prSet/>
      <dgm:spPr/>
      <dgm:t>
        <a:bodyPr/>
        <a:lstStyle/>
        <a:p>
          <a:endParaRPr lang="ru-RU"/>
        </a:p>
      </dgm:t>
    </dgm:pt>
    <dgm:pt modelId="{C25ED4D9-158D-4CD3-8A82-DB000328EA98}" type="sibTrans" cxnId="{DB4543F0-C377-45D2-B878-E446A8A908B0}">
      <dgm:prSet/>
      <dgm:spPr/>
      <dgm:t>
        <a:bodyPr/>
        <a:lstStyle/>
        <a:p>
          <a:endParaRPr lang="ru-RU"/>
        </a:p>
      </dgm:t>
    </dgm:pt>
    <dgm:pt modelId="{6C514E52-75AD-4F50-B24B-39105611F795}">
      <dgm:prSet phldrT="[Текст]"/>
      <dgm:spPr>
        <a:ln>
          <a:solidFill>
            <a:srgbClr val="0C788E"/>
          </a:solidFill>
        </a:ln>
      </dgm:spPr>
      <dgm:t>
        <a:bodyPr/>
        <a:lstStyle/>
        <a:p>
          <a:r>
            <a:rPr lang="ru-RU" b="1" dirty="0" smtClean="0"/>
            <a:t>Местный</a:t>
          </a:r>
          <a:r>
            <a:rPr lang="ru-RU" dirty="0" smtClean="0"/>
            <a:t> (специалист по охране труда комитета по образованию района + внештатный технический инспектор труда </a:t>
          </a:r>
          <a:r>
            <a:rPr lang="ru-RU" dirty="0" err="1" smtClean="0"/>
            <a:t>Просоюза</a:t>
          </a:r>
          <a:r>
            <a:rPr lang="ru-RU" dirty="0" smtClean="0"/>
            <a:t>)</a:t>
          </a:r>
          <a:endParaRPr lang="ru-RU" dirty="0"/>
        </a:p>
      </dgm:t>
    </dgm:pt>
    <dgm:pt modelId="{646DA6D2-4CFA-4864-A11C-24EF8DA5273C}" type="parTrans" cxnId="{79AE5DDF-512F-4EE5-85B4-B0FEAEC88457}">
      <dgm:prSet/>
      <dgm:spPr/>
      <dgm:t>
        <a:bodyPr/>
        <a:lstStyle/>
        <a:p>
          <a:endParaRPr lang="ru-RU"/>
        </a:p>
      </dgm:t>
    </dgm:pt>
    <dgm:pt modelId="{75CBA170-6572-4C0F-AD88-AA7B78440711}" type="sibTrans" cxnId="{79AE5DDF-512F-4EE5-85B4-B0FEAEC88457}">
      <dgm:prSet/>
      <dgm:spPr/>
      <dgm:t>
        <a:bodyPr/>
        <a:lstStyle/>
        <a:p>
          <a:endParaRPr lang="ru-RU"/>
        </a:p>
      </dgm:t>
    </dgm:pt>
    <dgm:pt modelId="{151447E6-06F3-4B0B-BCF8-D0B81BCC2D05}">
      <dgm:prSet/>
      <dgm:spPr>
        <a:solidFill>
          <a:srgbClr val="FFC000"/>
        </a:solidFill>
      </dgm:spPr>
      <dgm:t>
        <a:bodyPr/>
        <a:lstStyle/>
        <a:p>
          <a:r>
            <a:rPr lang="ru-RU" smtClean="0"/>
            <a:t>4</a:t>
          </a:r>
          <a:endParaRPr lang="ru-RU" dirty="0"/>
        </a:p>
      </dgm:t>
    </dgm:pt>
    <dgm:pt modelId="{3772B161-79F7-46F3-B1BB-16C3C09F1EAC}" type="parTrans" cxnId="{100D5292-F3F4-4D52-BFC0-A082EB3EC4AB}">
      <dgm:prSet/>
      <dgm:spPr/>
      <dgm:t>
        <a:bodyPr/>
        <a:lstStyle/>
        <a:p>
          <a:endParaRPr lang="ru-RU"/>
        </a:p>
      </dgm:t>
    </dgm:pt>
    <dgm:pt modelId="{EA3BA3FF-31EF-409E-B06A-54F07E4E9991}" type="sibTrans" cxnId="{100D5292-F3F4-4D52-BFC0-A082EB3EC4AB}">
      <dgm:prSet/>
      <dgm:spPr/>
      <dgm:t>
        <a:bodyPr/>
        <a:lstStyle/>
        <a:p>
          <a:endParaRPr lang="ru-RU"/>
        </a:p>
      </dgm:t>
    </dgm:pt>
    <dgm:pt modelId="{385B6AEA-2A75-409F-8B4C-654AC0A7A29D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/>
            <a:t>Локальный</a:t>
          </a:r>
          <a:r>
            <a:rPr lang="ru-RU" dirty="0" smtClean="0"/>
            <a:t> (ответственный за охрану труда от администрации учреждения + уполномоченный Профсоюза по охране труда)</a:t>
          </a:r>
          <a:endParaRPr lang="ru-RU" dirty="0"/>
        </a:p>
      </dgm:t>
    </dgm:pt>
    <dgm:pt modelId="{FF6C1097-676B-480F-8F32-74F43C42D446}" type="parTrans" cxnId="{14E3A2B2-BEA8-4CAA-9B41-81DF2EC88705}">
      <dgm:prSet/>
      <dgm:spPr/>
      <dgm:t>
        <a:bodyPr/>
        <a:lstStyle/>
        <a:p>
          <a:endParaRPr lang="ru-RU"/>
        </a:p>
      </dgm:t>
    </dgm:pt>
    <dgm:pt modelId="{F8C84684-8B0D-48B9-84FE-D88FE7015A0D}" type="sibTrans" cxnId="{14E3A2B2-BEA8-4CAA-9B41-81DF2EC88705}">
      <dgm:prSet/>
      <dgm:spPr/>
      <dgm:t>
        <a:bodyPr/>
        <a:lstStyle/>
        <a:p>
          <a:endParaRPr lang="ru-RU"/>
        </a:p>
      </dgm:t>
    </dgm:pt>
    <dgm:pt modelId="{06427C93-7F43-4CDE-A6DF-4268CBDA8524}" type="pres">
      <dgm:prSet presAssocID="{D42537E9-B4EF-4EF8-9663-C85EE59844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5E390-C78A-4502-B6BF-402456B51D6E}" type="pres">
      <dgm:prSet presAssocID="{ACFC46BE-D2A3-4214-8625-EA0628F5A04D}" presName="composite" presStyleCnt="0"/>
      <dgm:spPr/>
    </dgm:pt>
    <dgm:pt modelId="{A2B2D1F0-D095-44F4-BF8B-24002FA02DDA}" type="pres">
      <dgm:prSet presAssocID="{ACFC46BE-D2A3-4214-8625-EA0628F5A04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AF366-82A0-40D1-8B8F-3CB85AC18916}" type="pres">
      <dgm:prSet presAssocID="{ACFC46BE-D2A3-4214-8625-EA0628F5A04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D9148-BA59-42E8-913C-10F8B030F170}" type="pres">
      <dgm:prSet presAssocID="{1DF1B264-7FD0-4FF7-B775-42AB5CA523EC}" presName="sp" presStyleCnt="0"/>
      <dgm:spPr/>
    </dgm:pt>
    <dgm:pt modelId="{D0F4DD4D-9DA7-41FE-8AB3-64A4FE096E2A}" type="pres">
      <dgm:prSet presAssocID="{434D32AB-1761-4772-8D55-147663E58DA4}" presName="composite" presStyleCnt="0"/>
      <dgm:spPr/>
    </dgm:pt>
    <dgm:pt modelId="{07708808-82AF-4F60-942C-11198971D668}" type="pres">
      <dgm:prSet presAssocID="{434D32AB-1761-4772-8D55-147663E58DA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F6C52-30C3-4088-82EB-0AC25A9C8257}" type="pres">
      <dgm:prSet presAssocID="{434D32AB-1761-4772-8D55-147663E58DA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1EE96-D5AA-446B-A235-8CE9372056E8}" type="pres">
      <dgm:prSet presAssocID="{E8750DF2-F19E-419D-93B1-34B361318812}" presName="sp" presStyleCnt="0"/>
      <dgm:spPr/>
    </dgm:pt>
    <dgm:pt modelId="{95880282-1804-4727-A320-F8D8EA324DB2}" type="pres">
      <dgm:prSet presAssocID="{CCF84B34-A84D-4222-9112-782EDBFFDAB8}" presName="composite" presStyleCnt="0"/>
      <dgm:spPr/>
    </dgm:pt>
    <dgm:pt modelId="{669EA61B-1ECF-42BB-9DD5-454DD95684D2}" type="pres">
      <dgm:prSet presAssocID="{CCF84B34-A84D-4222-9112-782EDBFFDAB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12AA5-82A8-452B-9B92-A12BFB7C7527}" type="pres">
      <dgm:prSet presAssocID="{CCF84B34-A84D-4222-9112-782EDBFFDAB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9996A-7A80-4D4F-A1AF-EC0A63B3BC94}" type="pres">
      <dgm:prSet presAssocID="{C25ED4D9-158D-4CD3-8A82-DB000328EA98}" presName="sp" presStyleCnt="0"/>
      <dgm:spPr/>
    </dgm:pt>
    <dgm:pt modelId="{0E3C4D85-5062-4419-9D77-77559468E678}" type="pres">
      <dgm:prSet presAssocID="{151447E6-06F3-4B0B-BCF8-D0B81BCC2D05}" presName="composite" presStyleCnt="0"/>
      <dgm:spPr/>
    </dgm:pt>
    <dgm:pt modelId="{724F3E30-4D69-4703-B3EF-A49233D7FD8B}" type="pres">
      <dgm:prSet presAssocID="{151447E6-06F3-4B0B-BCF8-D0B81BCC2D0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BE2A-DAE9-4BD6-9285-14A98A45118E}" type="pres">
      <dgm:prSet presAssocID="{151447E6-06F3-4B0B-BCF8-D0B81BCC2D0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3A2B2-BEA8-4CAA-9B41-81DF2EC88705}" srcId="{151447E6-06F3-4B0B-BCF8-D0B81BCC2D05}" destId="{385B6AEA-2A75-409F-8B4C-654AC0A7A29D}" srcOrd="0" destOrd="0" parTransId="{FF6C1097-676B-480F-8F32-74F43C42D446}" sibTransId="{F8C84684-8B0D-48B9-84FE-D88FE7015A0D}"/>
    <dgm:cxn modelId="{DB4543F0-C377-45D2-B878-E446A8A908B0}" srcId="{D42537E9-B4EF-4EF8-9663-C85EE5984429}" destId="{CCF84B34-A84D-4222-9112-782EDBFFDAB8}" srcOrd="2" destOrd="0" parTransId="{BCBE43B4-B85D-4F5F-BB25-5B217E97E518}" sibTransId="{C25ED4D9-158D-4CD3-8A82-DB000328EA98}"/>
    <dgm:cxn modelId="{7D2CD7E4-5761-4885-901B-69F21789E995}" srcId="{434D32AB-1761-4772-8D55-147663E58DA4}" destId="{5BE7519C-383C-4052-AD13-B89E32C068D3}" srcOrd="0" destOrd="0" parTransId="{774D26B2-C795-434F-9653-E40A73D4FEF8}" sibTransId="{FD13E040-3F07-4EFC-892F-9AF89159D798}"/>
    <dgm:cxn modelId="{68DB7E5F-A93A-462D-AB7C-3EA3B51B7AF4}" type="presOf" srcId="{D42537E9-B4EF-4EF8-9663-C85EE5984429}" destId="{06427C93-7F43-4CDE-A6DF-4268CBDA8524}" srcOrd="0" destOrd="0" presId="urn:microsoft.com/office/officeart/2005/8/layout/chevron2"/>
    <dgm:cxn modelId="{9181C6F2-CD8D-4C26-B171-10E69BCE79FD}" type="presOf" srcId="{434D32AB-1761-4772-8D55-147663E58DA4}" destId="{07708808-82AF-4F60-942C-11198971D668}" srcOrd="0" destOrd="0" presId="urn:microsoft.com/office/officeart/2005/8/layout/chevron2"/>
    <dgm:cxn modelId="{79AE5DDF-512F-4EE5-85B4-B0FEAEC88457}" srcId="{CCF84B34-A84D-4222-9112-782EDBFFDAB8}" destId="{6C514E52-75AD-4F50-B24B-39105611F795}" srcOrd="0" destOrd="0" parTransId="{646DA6D2-4CFA-4864-A11C-24EF8DA5273C}" sibTransId="{75CBA170-6572-4C0F-AD88-AA7B78440711}"/>
    <dgm:cxn modelId="{15FCC12E-A314-4D26-9322-D72040161FAD}" srcId="{D42537E9-B4EF-4EF8-9663-C85EE5984429}" destId="{ACFC46BE-D2A3-4214-8625-EA0628F5A04D}" srcOrd="0" destOrd="0" parTransId="{953D7D6A-BFCB-4A5D-AAA1-4164F3CA762A}" sibTransId="{1DF1B264-7FD0-4FF7-B775-42AB5CA523EC}"/>
    <dgm:cxn modelId="{E510DF31-8D9C-4146-A876-23B607E133FA}" type="presOf" srcId="{ACFC46BE-D2A3-4214-8625-EA0628F5A04D}" destId="{A2B2D1F0-D095-44F4-BF8B-24002FA02DDA}" srcOrd="0" destOrd="0" presId="urn:microsoft.com/office/officeart/2005/8/layout/chevron2"/>
    <dgm:cxn modelId="{86DA67DB-A56D-4ED8-BAD1-75EA89AE03CB}" type="presOf" srcId="{6C514E52-75AD-4F50-B24B-39105611F795}" destId="{A6312AA5-82A8-452B-9B92-A12BFB7C7527}" srcOrd="0" destOrd="0" presId="urn:microsoft.com/office/officeart/2005/8/layout/chevron2"/>
    <dgm:cxn modelId="{A81A8D2F-2433-4D00-84E7-1E1FC7575305}" type="presOf" srcId="{151447E6-06F3-4B0B-BCF8-D0B81BCC2D05}" destId="{724F3E30-4D69-4703-B3EF-A49233D7FD8B}" srcOrd="0" destOrd="0" presId="urn:microsoft.com/office/officeart/2005/8/layout/chevron2"/>
    <dgm:cxn modelId="{3FFFFA65-AF4C-441E-B325-81ECB869B0E2}" type="presOf" srcId="{5BE7519C-383C-4052-AD13-B89E32C068D3}" destId="{E58F6C52-30C3-4088-82EB-0AC25A9C8257}" srcOrd="0" destOrd="0" presId="urn:microsoft.com/office/officeart/2005/8/layout/chevron2"/>
    <dgm:cxn modelId="{4C94609A-50F6-43D5-AA89-B500798EE7D8}" type="presOf" srcId="{CCF84B34-A84D-4222-9112-782EDBFFDAB8}" destId="{669EA61B-1ECF-42BB-9DD5-454DD95684D2}" srcOrd="0" destOrd="0" presId="urn:microsoft.com/office/officeart/2005/8/layout/chevron2"/>
    <dgm:cxn modelId="{5B48249F-D7BB-41DF-AA09-08BF958CD087}" srcId="{D42537E9-B4EF-4EF8-9663-C85EE5984429}" destId="{434D32AB-1761-4772-8D55-147663E58DA4}" srcOrd="1" destOrd="0" parTransId="{59133896-17B9-4160-8F0B-E13AE5B16EA6}" sibTransId="{E8750DF2-F19E-419D-93B1-34B361318812}"/>
    <dgm:cxn modelId="{3995D264-B6AF-4DB4-9E8A-3CB0C1ECFE0D}" srcId="{ACFC46BE-D2A3-4214-8625-EA0628F5A04D}" destId="{85E95F12-928E-420D-94B8-CBFF5BCF4BE3}" srcOrd="0" destOrd="0" parTransId="{2D175D96-7368-42E5-9F55-B9BCF3E34846}" sibTransId="{84144E6F-D524-4A7B-93D8-753B71AB3053}"/>
    <dgm:cxn modelId="{100D5292-F3F4-4D52-BFC0-A082EB3EC4AB}" srcId="{D42537E9-B4EF-4EF8-9663-C85EE5984429}" destId="{151447E6-06F3-4B0B-BCF8-D0B81BCC2D05}" srcOrd="3" destOrd="0" parTransId="{3772B161-79F7-46F3-B1BB-16C3C09F1EAC}" sibTransId="{EA3BA3FF-31EF-409E-B06A-54F07E4E9991}"/>
    <dgm:cxn modelId="{70095F3B-C75D-4F62-92A1-C04998B56094}" type="presOf" srcId="{85E95F12-928E-420D-94B8-CBFF5BCF4BE3}" destId="{FD2AF366-82A0-40D1-8B8F-3CB85AC18916}" srcOrd="0" destOrd="0" presId="urn:microsoft.com/office/officeart/2005/8/layout/chevron2"/>
    <dgm:cxn modelId="{3D4C8E7A-1432-4C70-A6B1-C7FD729A70CC}" type="presOf" srcId="{385B6AEA-2A75-409F-8B4C-654AC0A7A29D}" destId="{905FBE2A-DAE9-4BD6-9285-14A98A45118E}" srcOrd="0" destOrd="0" presId="urn:microsoft.com/office/officeart/2005/8/layout/chevron2"/>
    <dgm:cxn modelId="{C50F8C58-6FAF-4B55-82BB-6F952BC525EC}" type="presParOf" srcId="{06427C93-7F43-4CDE-A6DF-4268CBDA8524}" destId="{9315E390-C78A-4502-B6BF-402456B51D6E}" srcOrd="0" destOrd="0" presId="urn:microsoft.com/office/officeart/2005/8/layout/chevron2"/>
    <dgm:cxn modelId="{56799726-3619-4FBA-A9CA-02C38372ECB6}" type="presParOf" srcId="{9315E390-C78A-4502-B6BF-402456B51D6E}" destId="{A2B2D1F0-D095-44F4-BF8B-24002FA02DDA}" srcOrd="0" destOrd="0" presId="urn:microsoft.com/office/officeart/2005/8/layout/chevron2"/>
    <dgm:cxn modelId="{C5811D36-EB6B-441C-9056-5E6973F572F9}" type="presParOf" srcId="{9315E390-C78A-4502-B6BF-402456B51D6E}" destId="{FD2AF366-82A0-40D1-8B8F-3CB85AC18916}" srcOrd="1" destOrd="0" presId="urn:microsoft.com/office/officeart/2005/8/layout/chevron2"/>
    <dgm:cxn modelId="{3F523818-8B0F-4A7A-B13F-A3202139C0CC}" type="presParOf" srcId="{06427C93-7F43-4CDE-A6DF-4268CBDA8524}" destId="{E31D9148-BA59-42E8-913C-10F8B030F170}" srcOrd="1" destOrd="0" presId="urn:microsoft.com/office/officeart/2005/8/layout/chevron2"/>
    <dgm:cxn modelId="{F7F2703B-75EA-4C55-98C1-DC436BC9EC3A}" type="presParOf" srcId="{06427C93-7F43-4CDE-A6DF-4268CBDA8524}" destId="{D0F4DD4D-9DA7-41FE-8AB3-64A4FE096E2A}" srcOrd="2" destOrd="0" presId="urn:microsoft.com/office/officeart/2005/8/layout/chevron2"/>
    <dgm:cxn modelId="{E096ACE1-6233-4FE7-8B33-E72BF4AFB444}" type="presParOf" srcId="{D0F4DD4D-9DA7-41FE-8AB3-64A4FE096E2A}" destId="{07708808-82AF-4F60-942C-11198971D668}" srcOrd="0" destOrd="0" presId="urn:microsoft.com/office/officeart/2005/8/layout/chevron2"/>
    <dgm:cxn modelId="{958E12DA-8CF1-4A46-907A-6730F6B44C3F}" type="presParOf" srcId="{D0F4DD4D-9DA7-41FE-8AB3-64A4FE096E2A}" destId="{E58F6C52-30C3-4088-82EB-0AC25A9C8257}" srcOrd="1" destOrd="0" presId="urn:microsoft.com/office/officeart/2005/8/layout/chevron2"/>
    <dgm:cxn modelId="{FC5A4328-471C-4020-A789-76B0CAC9C696}" type="presParOf" srcId="{06427C93-7F43-4CDE-A6DF-4268CBDA8524}" destId="{3871EE96-D5AA-446B-A235-8CE9372056E8}" srcOrd="3" destOrd="0" presId="urn:microsoft.com/office/officeart/2005/8/layout/chevron2"/>
    <dgm:cxn modelId="{32AB8E29-2230-4054-A6CC-CE8FF86DC52D}" type="presParOf" srcId="{06427C93-7F43-4CDE-A6DF-4268CBDA8524}" destId="{95880282-1804-4727-A320-F8D8EA324DB2}" srcOrd="4" destOrd="0" presId="urn:microsoft.com/office/officeart/2005/8/layout/chevron2"/>
    <dgm:cxn modelId="{B10D14B3-A7B7-4E3F-85DC-254EA45B644F}" type="presParOf" srcId="{95880282-1804-4727-A320-F8D8EA324DB2}" destId="{669EA61B-1ECF-42BB-9DD5-454DD95684D2}" srcOrd="0" destOrd="0" presId="urn:microsoft.com/office/officeart/2005/8/layout/chevron2"/>
    <dgm:cxn modelId="{08308EF6-66EE-4343-BA98-65A3ECC0095A}" type="presParOf" srcId="{95880282-1804-4727-A320-F8D8EA324DB2}" destId="{A6312AA5-82A8-452B-9B92-A12BFB7C7527}" srcOrd="1" destOrd="0" presId="urn:microsoft.com/office/officeart/2005/8/layout/chevron2"/>
    <dgm:cxn modelId="{8C66D860-50B1-47BB-8D6E-1B718BDE4B04}" type="presParOf" srcId="{06427C93-7F43-4CDE-A6DF-4268CBDA8524}" destId="{3859996A-7A80-4D4F-A1AF-EC0A63B3BC94}" srcOrd="5" destOrd="0" presId="urn:microsoft.com/office/officeart/2005/8/layout/chevron2"/>
    <dgm:cxn modelId="{8AD98CE5-6FE4-4182-B5EF-6BDFD0A21DEC}" type="presParOf" srcId="{06427C93-7F43-4CDE-A6DF-4268CBDA8524}" destId="{0E3C4D85-5062-4419-9D77-77559468E678}" srcOrd="6" destOrd="0" presId="urn:microsoft.com/office/officeart/2005/8/layout/chevron2"/>
    <dgm:cxn modelId="{6247A280-B098-40AA-AC00-E70A26EDD9B0}" type="presParOf" srcId="{0E3C4D85-5062-4419-9D77-77559468E678}" destId="{724F3E30-4D69-4703-B3EF-A49233D7FD8B}" srcOrd="0" destOrd="0" presId="urn:microsoft.com/office/officeart/2005/8/layout/chevron2"/>
    <dgm:cxn modelId="{85BF40A9-E678-4ACB-9C50-151493F44A18}" type="presParOf" srcId="{0E3C4D85-5062-4419-9D77-77559468E678}" destId="{905FBE2A-DAE9-4BD6-9285-14A98A4511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2D1F0-D095-44F4-BF8B-24002FA02DDA}">
      <dsp:nvSpPr>
        <dsp:cNvPr id="0" name=""/>
        <dsp:cNvSpPr/>
      </dsp:nvSpPr>
      <dsp:spPr>
        <a:xfrm rot="5400000">
          <a:off x="-194579" y="195766"/>
          <a:ext cx="1297198" cy="9080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455207"/>
        <a:ext cx="908039" cy="389159"/>
      </dsp:txXfrm>
    </dsp:sp>
    <dsp:sp modelId="{FD2AF366-82A0-40D1-8B8F-3CB85AC18916}">
      <dsp:nvSpPr>
        <dsp:cNvPr id="0" name=""/>
        <dsp:cNvSpPr/>
      </dsp:nvSpPr>
      <dsp:spPr>
        <a:xfrm rot="5400000">
          <a:off x="2084657" y="-1175432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Федеральный </a:t>
          </a:r>
          <a:r>
            <a:rPr lang="ru-RU" sz="1600" kern="1200" dirty="0" smtClean="0"/>
            <a:t>(Минобрнауки России + ЦС Профсоюза)</a:t>
          </a:r>
          <a:endParaRPr lang="ru-RU" sz="1600" kern="1200" dirty="0"/>
        </a:p>
      </dsp:txBody>
      <dsp:txXfrm rot="-5400000">
        <a:off x="908039" y="42347"/>
        <a:ext cx="3155255" cy="760857"/>
      </dsp:txXfrm>
    </dsp:sp>
    <dsp:sp modelId="{07708808-82AF-4F60-942C-11198971D668}">
      <dsp:nvSpPr>
        <dsp:cNvPr id="0" name=""/>
        <dsp:cNvSpPr/>
      </dsp:nvSpPr>
      <dsp:spPr>
        <a:xfrm rot="5400000">
          <a:off x="-194579" y="1346751"/>
          <a:ext cx="1297198" cy="908039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1606192"/>
        <a:ext cx="908039" cy="389159"/>
      </dsp:txXfrm>
    </dsp:sp>
    <dsp:sp modelId="{E58F6C52-30C3-4088-82EB-0AC25A9C8257}">
      <dsp:nvSpPr>
        <dsp:cNvPr id="0" name=""/>
        <dsp:cNvSpPr/>
      </dsp:nvSpPr>
      <dsp:spPr>
        <a:xfrm rot="5400000">
          <a:off x="2084657" y="-24446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Региональный</a:t>
          </a:r>
          <a:r>
            <a:rPr lang="ru-RU" sz="1600" kern="1200" smtClean="0"/>
            <a:t> (Минобрнауки Алтайского края + Крайком Профсоюза)</a:t>
          </a:r>
          <a:endParaRPr lang="ru-RU" sz="1600" kern="1200" dirty="0"/>
        </a:p>
      </dsp:txBody>
      <dsp:txXfrm rot="-5400000">
        <a:off x="908039" y="1193333"/>
        <a:ext cx="3155255" cy="760857"/>
      </dsp:txXfrm>
    </dsp:sp>
    <dsp:sp modelId="{669EA61B-1ECF-42BB-9DD5-454DD95684D2}">
      <dsp:nvSpPr>
        <dsp:cNvPr id="0" name=""/>
        <dsp:cNvSpPr/>
      </dsp:nvSpPr>
      <dsp:spPr>
        <a:xfrm rot="5400000">
          <a:off x="-194579" y="2497737"/>
          <a:ext cx="1297198" cy="908039"/>
        </a:xfrm>
        <a:prstGeom prst="chevron">
          <a:avLst/>
        </a:prstGeom>
        <a:solidFill>
          <a:srgbClr val="0C788E"/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2757178"/>
        <a:ext cx="908039" cy="389159"/>
      </dsp:txXfrm>
    </dsp:sp>
    <dsp:sp modelId="{A6312AA5-82A8-452B-9B92-A12BFB7C7527}">
      <dsp:nvSpPr>
        <dsp:cNvPr id="0" name=""/>
        <dsp:cNvSpPr/>
      </dsp:nvSpPr>
      <dsp:spPr>
        <a:xfrm rot="5400000">
          <a:off x="2084657" y="1126538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788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Местный</a:t>
          </a:r>
          <a:r>
            <a:rPr lang="ru-RU" sz="1300" kern="1200" dirty="0" smtClean="0"/>
            <a:t> (специалист по охране труда комитета по образованию района + внештатный технический инспектор труда </a:t>
          </a:r>
          <a:r>
            <a:rPr lang="ru-RU" sz="1300" kern="1200" dirty="0" err="1" smtClean="0"/>
            <a:t>Просоюза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 rot="-5400000">
        <a:off x="908039" y="2344318"/>
        <a:ext cx="3155255" cy="760857"/>
      </dsp:txXfrm>
    </dsp:sp>
    <dsp:sp modelId="{724F3E30-4D69-4703-B3EF-A49233D7FD8B}">
      <dsp:nvSpPr>
        <dsp:cNvPr id="0" name=""/>
        <dsp:cNvSpPr/>
      </dsp:nvSpPr>
      <dsp:spPr>
        <a:xfrm rot="5400000">
          <a:off x="-194579" y="3648722"/>
          <a:ext cx="1297198" cy="90803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4</a:t>
          </a:r>
          <a:endParaRPr lang="ru-RU" sz="2500" kern="1200" dirty="0"/>
        </a:p>
      </dsp:txBody>
      <dsp:txXfrm rot="-5400000">
        <a:off x="1" y="3908163"/>
        <a:ext cx="908039" cy="389159"/>
      </dsp:txXfrm>
    </dsp:sp>
    <dsp:sp modelId="{905FBE2A-DAE9-4BD6-9285-14A98A45118E}">
      <dsp:nvSpPr>
        <dsp:cNvPr id="0" name=""/>
        <dsp:cNvSpPr/>
      </dsp:nvSpPr>
      <dsp:spPr>
        <a:xfrm rot="5400000">
          <a:off x="2084657" y="2277523"/>
          <a:ext cx="843179" cy="3196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Локальный</a:t>
          </a:r>
          <a:r>
            <a:rPr lang="ru-RU" sz="1300" kern="1200" dirty="0" smtClean="0"/>
            <a:t> (ответственный за охрану труда от администрации учреждения + уполномоченный Профсоюза по охране труда)</a:t>
          </a:r>
          <a:endParaRPr lang="ru-RU" sz="1300" kern="1200" dirty="0"/>
        </a:p>
      </dsp:txBody>
      <dsp:txXfrm rot="-5400000">
        <a:off x="908039" y="3495303"/>
        <a:ext cx="3155255" cy="76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5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9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3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4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9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4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B2E6-40E9-4411-97DB-E1692904F4B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0BC7-B807-4547-98BC-F7F646A0F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7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Символика Профсоюза\Профсоюз-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55679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Итоги 2017-2018 учебного года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723"/>
            <a:ext cx="2592288" cy="226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3926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Обеспечение </a:t>
            </a:r>
            <a:r>
              <a:rPr lang="ru-RU" sz="2400" b="1" dirty="0" smtClean="0"/>
              <a:t>достойных условий </a:t>
            </a:r>
            <a:r>
              <a:rPr lang="ru-RU" sz="2400" b="1" dirty="0" smtClean="0"/>
              <a:t>труда</a:t>
            </a: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 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По итогам изучения Профсоюзом реальной динамики уменьшения нагрузки учителей, связанной с составлением ими отчётов, Минобрнауки России рекомендовало в </a:t>
            </a:r>
            <a:r>
              <a:rPr lang="ru-RU" sz="2400" dirty="0" smtClean="0"/>
              <a:t>использовать </a:t>
            </a:r>
            <a:r>
              <a:rPr lang="ru-RU" sz="2400" dirty="0" smtClean="0"/>
              <a:t>в качестве </a:t>
            </a:r>
            <a:r>
              <a:rPr lang="ru-RU" sz="2400" dirty="0" smtClean="0">
                <a:solidFill>
                  <a:srgbClr val="C00000"/>
                </a:solidFill>
              </a:rPr>
              <a:t>инструкции по устранению избыточной отчётности учителей на всех уровнях управления образованием </a:t>
            </a:r>
            <a:r>
              <a:rPr lang="ru-RU" sz="2400" dirty="0" smtClean="0"/>
              <a:t>дополнительные разъяснения, подготовленные </a:t>
            </a:r>
            <a:r>
              <a:rPr lang="ru-RU" sz="2400" dirty="0" smtClean="0"/>
              <a:t>Общероссийским Профсоюзом образования</a:t>
            </a:r>
            <a:endParaRPr lang="ru-RU" sz="2400" dirty="0" smtClean="0"/>
          </a:p>
        </p:txBody>
      </p:sp>
      <p:pic>
        <p:nvPicPr>
          <p:cNvPr id="9221" name="Picture 6" descr="http://tyumedia.ru/i/n/750/200750/200750_b75d086a3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7417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ПРОФСОЮЗНЫЕ ВОЛНЫ ПРОТЕСТА ПРОТИВ НЕПРОДУМАННОЙ ПЕНСИОННОЙ РЕФОРМЫ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1520" y="1268760"/>
            <a:ext cx="87129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 июне-июле, несмотря на замалчивание в СМИ, профсоюзы по всей России вывели на улицы </a:t>
            </a:r>
            <a:r>
              <a:rPr lang="ru-RU" sz="2400" dirty="0" smtClean="0">
                <a:solidFill>
                  <a:srgbClr val="C00000"/>
                </a:solidFill>
              </a:rPr>
              <a:t>2 миллиона протестующих.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Алтайском крае организованы </a:t>
            </a:r>
            <a:r>
              <a:rPr lang="ru-RU" sz="2000" dirty="0" smtClean="0">
                <a:solidFill>
                  <a:srgbClr val="C00000"/>
                </a:solidFill>
              </a:rPr>
              <a:t>профсоюзные пикеты и митинги </a:t>
            </a:r>
            <a:r>
              <a:rPr lang="ru-RU" sz="2000" dirty="0" smtClean="0">
                <a:solidFill>
                  <a:srgbClr val="002060"/>
                </a:solidFill>
              </a:rPr>
              <a:t>в Барнауле, Заринске, Змеиногорске, Рубцовске и др.</a:t>
            </a:r>
          </a:p>
        </p:txBody>
      </p:sp>
      <p:pic>
        <p:nvPicPr>
          <p:cNvPr id="12290" name="Picture 2" descr="ÐÐ¸ÐºÐµÑ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67" y="2852936"/>
            <a:ext cx="5720659" cy="38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179" y="2852936"/>
            <a:ext cx="2520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Алтайским </a:t>
            </a:r>
            <a:r>
              <a:rPr lang="ru-RU" sz="2000" dirty="0" err="1" smtClean="0">
                <a:solidFill>
                  <a:srgbClr val="002060"/>
                </a:solidFill>
              </a:rPr>
              <a:t>крайсовпрофом</a:t>
            </a:r>
            <a:r>
              <a:rPr lang="ru-RU" sz="2000" dirty="0" smtClean="0">
                <a:solidFill>
                  <a:srgbClr val="002060"/>
                </a:solidFill>
              </a:rPr>
              <a:t> собрано </a:t>
            </a:r>
            <a:r>
              <a:rPr lang="ru-RU" sz="2000" dirty="0" smtClean="0">
                <a:solidFill>
                  <a:srgbClr val="C00000"/>
                </a:solidFill>
              </a:rPr>
              <a:t>более 30 тысяч подписей </a:t>
            </a:r>
            <a:r>
              <a:rPr lang="ru-RU" sz="2000" dirty="0" smtClean="0">
                <a:solidFill>
                  <a:srgbClr val="002060"/>
                </a:solidFill>
              </a:rPr>
              <a:t>против повышения пенсионного возраста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Профсоюзы требуют пересмотра условий реформы, считая её непродуманной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ПРОТЕСТ ПРОТИВ ПОПЫТОК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ИЗМЕНЕНИЯ УСЛОВИЙ ПРЕДОСТАВЛЕНИЯ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ДОСРОЧНОЙ ПЕДАГОГИЧЕСКОЙ ПЕНСИИ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37058" y="1556792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Правительством предложено отсрочить на 8 лет право педагогических работников, отработавших 25 лет, на получение досрочной пенсии педагогам.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5362" name="Picture 2" descr="Ð¿Ð¸ÐºÐµÑ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6" y="2852936"/>
            <a:ext cx="4821810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202138" y="3037602"/>
            <a:ext cx="372995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Общероссийским Профсоюзом образования направлен обоснованный </a:t>
            </a:r>
            <a:r>
              <a:rPr lang="ru-RU" sz="2400" b="1" dirty="0" smtClean="0">
                <a:solidFill>
                  <a:srgbClr val="C00000"/>
                </a:solidFill>
              </a:rPr>
              <a:t>протест</a:t>
            </a:r>
            <a:r>
              <a:rPr lang="ru-RU" sz="2400" dirty="0" smtClean="0">
                <a:solidFill>
                  <a:srgbClr val="C00000"/>
                </a:solidFill>
              </a:rPr>
              <a:t> в адрес Президента РФ, Правительства РФ, Государственной Думы и Минобрнауки России и иных органов власти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22288" y="2060575"/>
            <a:ext cx="8229600" cy="43926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Поощрение </a:t>
            </a:r>
            <a:r>
              <a:rPr lang="ru-RU" sz="1800" b="1" dirty="0" smtClean="0"/>
              <a:t>работников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/>
              <a:t> </a:t>
            </a:r>
            <a:r>
              <a:rPr lang="ru-RU" sz="1800" dirty="0" smtClean="0"/>
              <a:t>Подготовлены </a:t>
            </a:r>
            <a:r>
              <a:rPr lang="ru-RU" sz="1800" dirty="0" smtClean="0">
                <a:solidFill>
                  <a:srgbClr val="C00000"/>
                </a:solidFill>
              </a:rPr>
              <a:t>совместные разъяснения Минобрнауки России и Профсоюза </a:t>
            </a:r>
            <a:r>
              <a:rPr lang="ru-RU" sz="1800" dirty="0" smtClean="0"/>
              <a:t>о реализации права работников сферы образования и иных сфер ведения Минобрнауки России на награждение ведомственными наградами, нацеленные на устранение излишних требований к кандидатам.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 итогам взаимных консультаций минимальный стаж работы для присвоения почётного звания «Почётный работник (сферы образования / науки и техники / сферы воспитания детей и молодёжи) Российской Федерации» (при отсутствии иных наград) </a:t>
            </a:r>
            <a:r>
              <a:rPr lang="ru-RU" sz="1800" dirty="0" smtClean="0">
                <a:solidFill>
                  <a:srgbClr val="C00000"/>
                </a:solidFill>
              </a:rPr>
              <a:t>был сокращён с 30 до 20 лет.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При этом были согласованы и официально подтверждены позиции о том, что </a:t>
            </a:r>
            <a:r>
              <a:rPr lang="ru-RU" sz="1800" dirty="0" smtClean="0">
                <a:solidFill>
                  <a:srgbClr val="C00000"/>
                </a:solidFill>
              </a:rPr>
              <a:t>отсутствие у работников наград, установленных в субъекте Российской Федерации, не является основанием для отказа </a:t>
            </a:r>
            <a:r>
              <a:rPr lang="ru-RU" sz="1800" dirty="0" smtClean="0"/>
              <a:t>в их представлении к награждению ведомственными наградами Минобрнауки России, а при определении количества лиц, ежегодно представляемых к награждению по конкретным организациям, </a:t>
            </a:r>
            <a:r>
              <a:rPr lang="ru-RU" sz="1800" dirty="0" smtClean="0">
                <a:solidFill>
                  <a:srgbClr val="C00000"/>
                </a:solidFill>
              </a:rPr>
              <a:t>должно учитываться мотивированное мнение соответствующих организаций Общероссийского Профсоюза образования</a:t>
            </a:r>
            <a:r>
              <a:rPr lang="ru-RU" sz="1800" dirty="0" smtClean="0"/>
              <a:t>. </a:t>
            </a:r>
          </a:p>
        </p:txBody>
      </p:sp>
      <p:pic>
        <p:nvPicPr>
          <p:cNvPr id="12293" name="Picture 6" descr="http://www.edunion.ru/uploads/data/feed/2017-12/komu-polozheny-vedomstvennye-nagra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2262"/>
          <a:stretch>
            <a:fillRect/>
          </a:stretch>
        </p:blipFill>
        <p:spPr bwMode="auto">
          <a:xfrm>
            <a:off x="6156176" y="188640"/>
            <a:ext cx="25098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мблема Профсоюза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21875" t="3125" r="21875"/>
          <a:stretch>
            <a:fillRect/>
          </a:stretch>
        </p:blipFill>
        <p:spPr>
          <a:xfrm>
            <a:off x="362744" y="332655"/>
            <a:ext cx="854830" cy="1056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2" y="1556792"/>
            <a:ext cx="4451351" cy="511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1908175" y="188640"/>
            <a:ext cx="7056438" cy="12003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СФЕРЕ ОХРАНЫ ТРУДА ПЕРВООЧЕРЕДНАЯ </a:t>
            </a:r>
            <a:r>
              <a:rPr lang="ru-RU" sz="2400" b="1" dirty="0">
                <a:solidFill>
                  <a:schemeClr val="bg1"/>
                </a:solidFill>
              </a:rPr>
              <a:t>ЗАДАЧА – </a:t>
            </a:r>
            <a:r>
              <a:rPr lang="ru-RU" sz="2400" b="1" dirty="0" smtClean="0">
                <a:solidFill>
                  <a:schemeClr val="bg1"/>
                </a:solidFill>
              </a:rPr>
              <a:t>ФОРМИРОВАНИЕ СИСТЕМЫ </a:t>
            </a:r>
            <a:r>
              <a:rPr lang="ru-RU" sz="2400" b="1" dirty="0">
                <a:solidFill>
                  <a:schemeClr val="bg1"/>
                </a:solidFill>
              </a:rPr>
              <a:t>УПРАВЛЕНИЯ ОХРАНОЙ </a:t>
            </a:r>
            <a:r>
              <a:rPr lang="ru-RU" sz="2400" b="1" dirty="0" smtClean="0">
                <a:solidFill>
                  <a:schemeClr val="bg1"/>
                </a:solidFill>
              </a:rPr>
              <a:t>ТРУДА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916832"/>
          <a:ext cx="41044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0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rgbClr val="C0000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Выше ставки и оклады!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05408" cy="28083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Вопрос </a:t>
            </a:r>
            <a:r>
              <a:rPr lang="ru-RU" sz="2000" b="1" dirty="0">
                <a:solidFill>
                  <a:srgbClr val="002060"/>
                </a:solidFill>
              </a:rPr>
              <a:t>недопустимо низких окладов </a:t>
            </a:r>
            <a:r>
              <a:rPr lang="ru-RU" sz="2000" b="1" dirty="0" smtClean="0">
                <a:solidFill>
                  <a:srgbClr val="002060"/>
                </a:solidFill>
              </a:rPr>
              <a:t>педагогов </a:t>
            </a:r>
            <a:r>
              <a:rPr lang="ru-RU" sz="2000" dirty="0">
                <a:solidFill>
                  <a:srgbClr val="002060"/>
                </a:solidFill>
              </a:rPr>
              <a:t>(гарантированной части оплаты труда), унижающих достоинство специалистов с высшим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образованием, поднят на встрече </a:t>
            </a:r>
            <a:r>
              <a:rPr lang="ru-RU" sz="2000" dirty="0" err="1" smtClean="0">
                <a:solidFill>
                  <a:srgbClr val="002060"/>
                </a:solidFill>
              </a:rPr>
              <a:t>врио</a:t>
            </a:r>
            <a:r>
              <a:rPr lang="ru-RU" sz="2000" dirty="0" smtClean="0">
                <a:solidFill>
                  <a:srgbClr val="002060"/>
                </a:solidFill>
              </a:rPr>
              <a:t> Губернатора Алтайского края Виктора Томенко председателем краевой организации Профсоюза: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Юрий Абдуллаев</a:t>
            </a:r>
            <a:r>
              <a:rPr lang="ru-RU" sz="1800" i="1" dirty="0" smtClean="0">
                <a:solidFill>
                  <a:srgbClr val="002060"/>
                </a:solidFill>
              </a:rPr>
              <a:t>: «Такой </a:t>
            </a:r>
            <a:r>
              <a:rPr lang="ru-RU" sz="1800" i="1" dirty="0">
                <a:solidFill>
                  <a:srgbClr val="002060"/>
                </a:solidFill>
              </a:rPr>
              <a:t>острой ситуации нет больше ни в одном из регионов Сибирского федерального округа. В большом количестве образовательных организаций учителям в крае доплачивают до МРОТ, что фактически сравнивает оплату их труда с оплатой неквалифицированных специалистов. Данная проблема особенно обострилась после повышения минимального размера оплаты труда, педагоги края с нетерпением ждут её </a:t>
            </a:r>
            <a:r>
              <a:rPr lang="ru-RU" sz="1800" i="1" dirty="0" smtClean="0">
                <a:solidFill>
                  <a:srgbClr val="002060"/>
                </a:solidFill>
              </a:rPr>
              <a:t>решения...»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30585" b="10850"/>
          <a:stretch/>
        </p:blipFill>
        <p:spPr bwMode="auto">
          <a:xfrm>
            <a:off x="251520" y="4074569"/>
            <a:ext cx="2482230" cy="264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ÐÑÑÑÐµÑÐ° Ñ Ð¢Ð¾Ð¼ÐµÐ½ÐºÐ¾-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25"/>
          <a:stretch/>
        </p:blipFill>
        <p:spPr bwMode="auto">
          <a:xfrm>
            <a:off x="6804248" y="4075821"/>
            <a:ext cx="2152680" cy="26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2247" y="4320395"/>
            <a:ext cx="381597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«Тот порочный круг, который сегодня работает и держит уровень средней зарплаты                  на низких показателях, 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мы сможем разорвать».</a:t>
            </a:r>
          </a:p>
          <a:p>
            <a:endParaRPr lang="ru-RU" sz="1100" i="1" dirty="0">
              <a:solidFill>
                <a:srgbClr val="C0000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C00000"/>
                </a:solidFill>
              </a:rPr>
              <a:t>Виктор Томенко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404664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ЕДИНСТВО!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СОЛИДАРНОСТЬ!</a:t>
            </a:r>
          </a:p>
          <a:p>
            <a:pPr algn="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СПРАВЕДЛИВОСТЬ!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2373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Доброго учебного года!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4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93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785919" cy="3029198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Сохранение заработной платы для работников, привлекаемых к ГИА;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Окладная часть – не менее 70%;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Обязательство работодателя информировать коллектив  об источниках и размерах фондов оплаты труда, структуре заработной платы, размерах средних заработных плат, должностных окладов, выплат компенсационного и стимулирующего характера, премиальных выплатах в разрезе основных категорий работников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66108" y="1102296"/>
            <a:ext cx="4575237" cy="23811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Отраслевое соглашение 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закрепляет: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6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50863" y="3284538"/>
            <a:ext cx="8229600" cy="324008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/>
              <a:t>Районный </a:t>
            </a:r>
            <a:r>
              <a:rPr lang="ru-RU" sz="1900" b="1" dirty="0" smtClean="0"/>
              <a:t>коэффициент – сверх </a:t>
            </a:r>
            <a:r>
              <a:rPr lang="ru-RU" sz="1900" b="1" dirty="0" smtClean="0"/>
              <a:t>МРОТ</a:t>
            </a:r>
            <a:endParaRPr lang="ru-RU" sz="19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/>
              <a:t> </a:t>
            </a:r>
            <a:r>
              <a:rPr lang="ru-RU" sz="1900" dirty="0" smtClean="0">
                <a:solidFill>
                  <a:srgbClr val="C00000"/>
                </a:solidFill>
              </a:rPr>
              <a:t>Конституционный суд Российской Федерации подтвердил правомочность иска Федерации независимых профсоюзов России </a:t>
            </a:r>
            <a:r>
              <a:rPr lang="ru-RU" sz="1900" dirty="0" smtClean="0"/>
              <a:t>по вопросу не включения в минимальный размер оплаты труда (МРОТ) районного коэффициента. Поводом к рассмотрению дела послужили жалобы четырех российских граждан, работающих в Карелии, Алтайском крае и Иркутской области.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Таким образом, </a:t>
            </a:r>
            <a:r>
              <a:rPr lang="ru-RU" sz="1900" b="1" dirty="0" smtClean="0"/>
              <a:t>благодаря гигантской высокопрофессиональной и  кропотливой работе, проведённой профсоюзами, все работники нашей страны </a:t>
            </a:r>
            <a:r>
              <a:rPr lang="ru-RU" sz="1900" b="1" dirty="0" smtClean="0"/>
              <a:t>с 2018 года получают </a:t>
            </a:r>
            <a:r>
              <a:rPr lang="ru-RU" sz="1900" b="1" dirty="0" smtClean="0"/>
              <a:t>районный коэффициент</a:t>
            </a:r>
            <a:r>
              <a:rPr lang="ru-RU" sz="1900" dirty="0" smtClean="0"/>
              <a:t> (в Алтайском крае это более 20 тысяч человек только в бюджетной сфере) </a:t>
            </a:r>
            <a:r>
              <a:rPr lang="ru-RU" sz="1900" b="1" dirty="0" smtClean="0">
                <a:solidFill>
                  <a:srgbClr val="C00000"/>
                </a:solidFill>
              </a:rPr>
              <a:t>сверх </a:t>
            </a:r>
            <a:r>
              <a:rPr lang="ru-RU" sz="1900" b="1" dirty="0" smtClean="0">
                <a:solidFill>
                  <a:srgbClr val="C00000"/>
                </a:solidFill>
              </a:rPr>
              <a:t>МРОТ</a:t>
            </a:r>
            <a:endParaRPr lang="ru-RU" sz="1900" b="1" dirty="0" smtClean="0">
              <a:solidFill>
                <a:srgbClr val="C00000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47638"/>
            <a:ext cx="43529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691680" y="2678113"/>
            <a:ext cx="58326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Встреча Президента РФ В.В. Путина с председателем</a:t>
            </a:r>
          </a:p>
          <a:p>
            <a:pPr algn="ctr"/>
            <a:r>
              <a:rPr lang="ru-RU" sz="1600" i="1" dirty="0"/>
              <a:t> Федерации независимых профсоюзов России М.И. Шмаковым</a:t>
            </a:r>
          </a:p>
        </p:txBody>
      </p:sp>
    </p:spTree>
    <p:extLst>
      <p:ext uri="{BB962C8B-B14F-4D97-AF65-F5344CB8AC3E}">
        <p14:creationId xmlns:p14="http://schemas.microsoft.com/office/powerpoint/2010/main" val="12381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360115"/>
            <a:ext cx="7072313" cy="98107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Эффективная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правозащитная работа</a:t>
            </a:r>
          </a:p>
        </p:txBody>
      </p:sp>
      <p:pic>
        <p:nvPicPr>
          <p:cNvPr id="6" name="Рисунок 5" descr="Эмблема Профсоюза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21875" t="3125" r="21875"/>
          <a:stretch>
            <a:fillRect/>
          </a:stretch>
        </p:blipFill>
        <p:spPr>
          <a:xfrm>
            <a:off x="611560" y="332657"/>
            <a:ext cx="990642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327024" y="1916832"/>
            <a:ext cx="39592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/>
              <a:t>Под валом судебных исков вынудили работодателей признать обязанность </a:t>
            </a:r>
            <a:r>
              <a:rPr lang="ru-RU" sz="2200" dirty="0">
                <a:solidFill>
                  <a:srgbClr val="C00000"/>
                </a:solidFill>
              </a:rPr>
              <a:t>платить </a:t>
            </a:r>
            <a:r>
              <a:rPr lang="ru-RU" sz="2200" dirty="0" err="1">
                <a:solidFill>
                  <a:srgbClr val="C00000"/>
                </a:solidFill>
              </a:rPr>
              <a:t>райкоэффициент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/>
              <a:t>в 1,25 всем работникам в 24 районах края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dirty="0"/>
              <a:t>Через обращение в Прокуратуру и к главам районов добились сокращения долгов </a:t>
            </a:r>
            <a:r>
              <a:rPr lang="ru-RU" sz="2200" dirty="0">
                <a:solidFill>
                  <a:srgbClr val="C00000"/>
                </a:solidFill>
              </a:rPr>
              <a:t>по медосмотрам</a:t>
            </a:r>
            <a:r>
              <a:rPr lang="ru-RU" sz="2200" dirty="0"/>
              <a:t> в 2 раза (возвращено работникам более 2.5 млн. руб.)</a:t>
            </a:r>
          </a:p>
        </p:txBody>
      </p:sp>
      <p:pic>
        <p:nvPicPr>
          <p:cNvPr id="10245" name="Picture 2" descr="http://elschool17.ucoz.net/20/profsoju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/>
          <a:stretch>
            <a:fillRect/>
          </a:stretch>
        </p:blipFill>
        <p:spPr bwMode="auto">
          <a:xfrm>
            <a:off x="4427538" y="2492375"/>
            <a:ext cx="454183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812088" y="3284538"/>
            <a:ext cx="1157287" cy="7207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3" y="4868863"/>
            <a:ext cx="542925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5919" cy="1224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Оплата работы на ОГЭ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теперь закреплена федеральным законом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4464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России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Владимир Путин подписал закон, предусматривающий оплату работы учителей, задействованных не только в проведении Единого государственного экзамена (ЕГЭ),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и государственной итоговой аттестации любых форм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вступает в силу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1 января 2019 года</a:t>
            </a:r>
          </a:p>
          <a:p>
            <a:pPr algn="ctr"/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Профсоюз добивался этого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года!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ucmpt.ru/wp-content/uploads/2017/07/2_25_0-768x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7180"/>
            <a:ext cx="4002832" cy="29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50474" cy="9624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5919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Позитивные сдвиги в вопросе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оплаты работы на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685" y="2492896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 обращению краевого комитета Профсоюза в Минобрнауки и Минфин Алтайского края, </a:t>
            </a:r>
          </a:p>
          <a:p>
            <a:pPr algn="ctr"/>
            <a:r>
              <a:rPr lang="ru-RU" sz="2400" dirty="0" smtClean="0"/>
              <a:t>в 2018 году </a:t>
            </a:r>
          </a:p>
          <a:p>
            <a:pPr algn="ctr"/>
            <a:r>
              <a:rPr lang="ru-RU" sz="2400" dirty="0" smtClean="0"/>
              <a:t>фонд </a:t>
            </a:r>
            <a:r>
              <a:rPr lang="ru-RU" sz="2400" dirty="0"/>
              <a:t>оплаты труда привлекаемых к организации ЕГЭ работников </a:t>
            </a:r>
            <a:r>
              <a:rPr lang="ru-RU" sz="2400" b="1" dirty="0" smtClean="0"/>
              <a:t>увеличен </a:t>
            </a:r>
            <a:r>
              <a:rPr lang="ru-RU" sz="2400" b="1" dirty="0"/>
              <a:t>на 10%</a:t>
            </a:r>
            <a:r>
              <a:rPr lang="ru-RU" sz="2400" dirty="0"/>
              <a:t>, при этом оплата отдельных категорий </a:t>
            </a:r>
            <a:r>
              <a:rPr lang="ru-RU" sz="2400" dirty="0" smtClean="0"/>
              <a:t>увеличена </a:t>
            </a:r>
            <a:r>
              <a:rPr lang="ru-RU" sz="2400" dirty="0"/>
              <a:t>в </a:t>
            </a:r>
            <a:r>
              <a:rPr lang="ru-RU" sz="2400" dirty="0" smtClean="0"/>
              <a:t>разы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453533" cy="3044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980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/>
              <a:t>Обеспечение </a:t>
            </a:r>
            <a:r>
              <a:rPr lang="ru-RU" sz="2200" b="1" dirty="0" smtClean="0"/>
              <a:t>своевременности выплаты заработной платы</a:t>
            </a:r>
            <a:endParaRPr lang="ru-RU" sz="22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 связи с невозможностью в целом ряде субъектов выплачивать в установленные сроки заработную плату из-за «блокировки счетов» бюджетных учреждений-должников Профсоюз совместно с Минобрнауки подготовил и направил предложения о законодательном урегулировании проблемы.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 результате, Федеральным законом от 27 ноября 2017 г. № 347-ФЗ внесены изменения, позволяющие учреждению осуществлять </a:t>
            </a:r>
            <a:r>
              <a:rPr lang="ru-RU" sz="2200" dirty="0" smtClean="0">
                <a:solidFill>
                  <a:srgbClr val="C00000"/>
                </a:solidFill>
              </a:rPr>
              <a:t>списание с арестованных счетов денежных средств в целях выплаты заработной платы работникам в рамках стандартной процедуры по платёжным поручениям </a:t>
            </a:r>
            <a:r>
              <a:rPr lang="ru-RU" sz="2200" u="sng" dirty="0" smtClean="0">
                <a:solidFill>
                  <a:srgbClr val="C00000"/>
                </a:solidFill>
              </a:rPr>
              <a:t>без решения суда</a:t>
            </a:r>
            <a:r>
              <a:rPr lang="ru-RU" sz="2200" dirty="0" smtClean="0">
                <a:solidFill>
                  <a:srgbClr val="C0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 smtClean="0"/>
          </a:p>
        </p:txBody>
      </p:sp>
      <p:pic>
        <p:nvPicPr>
          <p:cNvPr id="3077" name="Picture 6" descr="https://sevzakon.ru/assets/images/news/16_iyun/f474c867e791c02cb3924ed5689d6d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5923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72878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74491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Установление </a:t>
            </a:r>
            <a:r>
              <a:rPr lang="ru-RU" sz="2400" b="1" dirty="0" smtClean="0"/>
              <a:t>квалификационных </a:t>
            </a:r>
            <a:r>
              <a:rPr lang="ru-RU" sz="2400" b="1" dirty="0" smtClean="0"/>
              <a:t>требований</a:t>
            </a:r>
            <a:endParaRPr lang="ru-RU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/>
              <a:t>Общероссийский Профсоюз образования провёл работу с Министерством просвещения России по предотвращению </a:t>
            </a:r>
            <a:r>
              <a:rPr lang="ru-RU" sz="2400" dirty="0" smtClean="0"/>
              <a:t>необоснованного увольнения педагогических и научных работников по причине </a:t>
            </a:r>
            <a:r>
              <a:rPr lang="ru-RU" sz="2400" dirty="0" smtClean="0">
                <a:solidFill>
                  <a:srgbClr val="C00000"/>
                </a:solidFill>
              </a:rPr>
              <a:t>несоответствия</a:t>
            </a:r>
            <a:r>
              <a:rPr lang="ru-RU" sz="2400" dirty="0" smtClean="0"/>
              <a:t> их изменённым квалификационным требованиям</a:t>
            </a:r>
            <a:r>
              <a:rPr lang="ru-RU" sz="2400" dirty="0" smtClean="0"/>
              <a:t>. Закреплено документами.</a:t>
            </a:r>
            <a:endParaRPr lang="ru-RU" sz="2400" dirty="0" smtClean="0"/>
          </a:p>
        </p:txBody>
      </p:sp>
      <p:pic>
        <p:nvPicPr>
          <p:cNvPr id="7173" name="Picture 6" descr="http://minimu15.ru/images/MINIMU/%D0%9A%D0%B2%D0%B0%D0%BB%D0%B8%D1%84%D0%B8%D0%BA%D0%B0%D1%86%D0%B8%D0%BE%D0%BD%D0%BD%D1%8B%D0%B5_%D1%82%D1%80%D0%B5%D0%B1%D0%BE%D0%B2%D0%B0%D0%BD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3"/>
            <a:ext cx="1818779" cy="18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50474" cy="9624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1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3744913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По </a:t>
            </a:r>
            <a:r>
              <a:rPr lang="ru-RU" sz="2200" dirty="0"/>
              <a:t>требованию профсоюзной стороны, в соответствии с решением краевой трёхсторонней комиссии по регулированию социально-трудовых </a:t>
            </a:r>
            <a:r>
              <a:rPr lang="ru-RU" sz="2200" dirty="0" smtClean="0"/>
              <a:t>отношений, </a:t>
            </a:r>
            <a:r>
              <a:rPr lang="ru-RU" sz="2200" dirty="0"/>
              <a:t>подготовлено </a:t>
            </a:r>
            <a:r>
              <a:rPr lang="ru-RU" sz="2200" b="1" dirty="0">
                <a:solidFill>
                  <a:srgbClr val="C00000"/>
                </a:solidFill>
              </a:rPr>
              <a:t>совместное письмо в адрес глав</a:t>
            </a:r>
            <a:r>
              <a:rPr lang="ru-RU" sz="2200" dirty="0"/>
              <a:t> муниципальных образований Алтайского края об организации работы </a:t>
            </a:r>
            <a:r>
              <a:rPr lang="ru-RU" sz="2200" b="1" dirty="0">
                <a:solidFill>
                  <a:srgbClr val="C00000"/>
                </a:solidFill>
              </a:rPr>
              <a:t>комиссий</a:t>
            </a:r>
            <a:r>
              <a:rPr lang="ru-RU" sz="2200" dirty="0"/>
              <a:t> при проведении организационно-штатных мероприятий (сокращении штатов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50474" cy="9624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2018 - чего добился Профсоюз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98" y="3252961"/>
            <a:ext cx="5124037" cy="35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56992"/>
            <a:ext cx="3741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Письмо подписано министром образования и науки Алтайского края </a:t>
            </a:r>
            <a:r>
              <a:rPr lang="ru-RU" b="1" dirty="0" smtClean="0"/>
              <a:t>Александром Жидких</a:t>
            </a:r>
            <a:r>
              <a:rPr lang="ru-RU" dirty="0" smtClean="0"/>
              <a:t> и председателем краевой организации Общероссийского Профсоюза образования </a:t>
            </a:r>
            <a:r>
              <a:rPr lang="ru-RU" b="1" dirty="0" smtClean="0"/>
              <a:t>Юрием Абдуллаевым</a:t>
            </a:r>
            <a:r>
              <a:rPr lang="ru-RU" dirty="0" smtClean="0"/>
              <a:t> 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Сокращение – только по обоснованному выводу комиссии и проработке рисков!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5589240"/>
            <a:ext cx="24153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ОПТИМИЗАЦИЯ!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СОКРАЩЕНИЕ!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УВОЛЬНЕНИЕ!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704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2018 - чего добился Профсоюз</vt:lpstr>
      <vt:lpstr>Презентация PowerPoint</vt:lpstr>
      <vt:lpstr>Эффективная  правозащитная работа</vt:lpstr>
      <vt:lpstr>2018 - чего добился Профсоюз</vt:lpstr>
      <vt:lpstr>2018 - чего добился Профсоюз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Выше ставки и оклады!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2018-08-23T02:25:59Z</dcterms:created>
  <dcterms:modified xsi:type="dcterms:W3CDTF">2018-08-23T03:55:08Z</dcterms:modified>
</cp:coreProperties>
</file>