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82" r:id="rId4"/>
    <p:sldId id="283" r:id="rId5"/>
    <p:sldId id="296" r:id="rId6"/>
    <p:sldId id="277" r:id="rId7"/>
    <p:sldId id="288" r:id="rId8"/>
    <p:sldId id="285" r:id="rId9"/>
    <p:sldId id="258" r:id="rId10"/>
    <p:sldId id="286" r:id="rId11"/>
    <p:sldId id="290" r:id="rId12"/>
    <p:sldId id="260" r:id="rId13"/>
    <p:sldId id="263" r:id="rId14"/>
    <p:sldId id="267" r:id="rId15"/>
    <p:sldId id="270" r:id="rId16"/>
    <p:sldId id="269" r:id="rId17"/>
    <p:sldId id="287" r:id="rId18"/>
    <p:sldId id="259" r:id="rId19"/>
    <p:sldId id="262" r:id="rId20"/>
    <p:sldId id="272" r:id="rId21"/>
    <p:sldId id="289" r:id="rId22"/>
    <p:sldId id="292" r:id="rId23"/>
    <p:sldId id="291" r:id="rId24"/>
    <p:sldId id="274" r:id="rId25"/>
    <p:sldId id="276" r:id="rId26"/>
    <p:sldId id="297" r:id="rId27"/>
    <p:sldId id="298" r:id="rId28"/>
    <p:sldId id="299" r:id="rId29"/>
    <p:sldId id="293" r:id="rId30"/>
    <p:sldId id="294" r:id="rId31"/>
    <p:sldId id="295" r:id="rId32"/>
    <p:sldId id="278" r:id="rId33"/>
    <p:sldId id="273" r:id="rId34"/>
    <p:sldId id="28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51" autoAdjust="0"/>
    <p:restoredTop sz="70208" autoAdjust="0"/>
  </p:normalViewPr>
  <p:slideViewPr>
    <p:cSldViewPr>
      <p:cViewPr>
        <p:scale>
          <a:sx n="100" d="100"/>
          <a:sy n="100" d="100"/>
        </p:scale>
        <p:origin x="-122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1.jpeg"/><Relationship Id="rId1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C1E95-62F7-4B26-A286-EE1795A16AA7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950934-DF0D-4BE6-8902-3AB75C22792D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r>
            <a:rPr lang="ru-RU" sz="1400" b="1" dirty="0" smtClean="0"/>
            <a:t>Тема практической части</a:t>
          </a:r>
          <a:endParaRPr lang="ru-RU" sz="1400" b="1" dirty="0"/>
        </a:p>
      </dgm:t>
    </dgm:pt>
    <dgm:pt modelId="{9FDAB1AA-79F8-4423-AB88-35FA6773294D}" type="sibTrans" cxnId="{3C316391-EB61-4F98-828D-3BBD146D79D7}">
      <dgm:prSet/>
      <dgm:spPr/>
      <dgm:t>
        <a:bodyPr/>
        <a:lstStyle/>
        <a:p>
          <a:endParaRPr lang="ru-RU"/>
        </a:p>
      </dgm:t>
    </dgm:pt>
    <dgm:pt modelId="{04DC6DF6-A9CA-43CF-A855-2DF4944C1B05}" type="parTrans" cxnId="{3C316391-EB61-4F98-828D-3BBD146D79D7}">
      <dgm:prSet/>
      <dgm:spPr/>
      <dgm:t>
        <a:bodyPr/>
        <a:lstStyle/>
        <a:p>
          <a:endParaRPr lang="ru-RU"/>
        </a:p>
      </dgm:t>
    </dgm:pt>
    <dgm:pt modelId="{A657F7CB-FDD1-444F-B8A4-3F00FF1277B0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400" dirty="0" smtClean="0"/>
        </a:p>
        <a:p>
          <a:r>
            <a:rPr lang="ru-RU" sz="1400" b="1" dirty="0" err="1" smtClean="0"/>
            <a:t>Батюкова</a:t>
          </a:r>
          <a:r>
            <a:rPr lang="ru-RU" sz="1400" b="1" dirty="0" smtClean="0"/>
            <a:t> Л.И.</a:t>
          </a:r>
        </a:p>
        <a:p>
          <a:r>
            <a:rPr lang="ru-RU" sz="1000" dirty="0" smtClean="0"/>
            <a:t> Б </a:t>
          </a:r>
        </a:p>
        <a:p>
          <a:endParaRPr lang="ru-RU" sz="1000" dirty="0"/>
        </a:p>
      </dgm:t>
    </dgm:pt>
    <dgm:pt modelId="{54416B43-560B-4035-9236-85BF76FFAA56}" type="sibTrans" cxnId="{DDAF5151-FBB8-4400-9739-48134DF8769D}">
      <dgm:prSet/>
      <dgm:spPr/>
      <dgm:t>
        <a:bodyPr/>
        <a:lstStyle/>
        <a:p>
          <a:endParaRPr lang="ru-RU"/>
        </a:p>
      </dgm:t>
    </dgm:pt>
    <dgm:pt modelId="{169C231F-0818-465F-9B5B-E61B8A9A2DF6}" type="parTrans" cxnId="{DDAF5151-FBB8-4400-9739-48134DF8769D}">
      <dgm:prSet/>
      <dgm:spPr/>
      <dgm:t>
        <a:bodyPr/>
        <a:lstStyle/>
        <a:p>
          <a:endParaRPr lang="ru-RU"/>
        </a:p>
      </dgm:t>
    </dgm:pt>
    <dgm:pt modelId="{1A3D1514-59F6-4430-B973-0754CC350B3E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endParaRPr lang="ru-RU" sz="1000" dirty="0" smtClean="0"/>
        </a:p>
        <a:p>
          <a:r>
            <a:rPr lang="ru-RU" sz="1200" b="1" dirty="0" smtClean="0"/>
            <a:t>Участники семинара – совещания ассоциации «Согласие» – практическая часть</a:t>
          </a:r>
        </a:p>
      </dgm:t>
    </dgm:pt>
    <dgm:pt modelId="{0E43C9D3-6491-4DA3-92FA-5893DF90F0E1}" type="sibTrans" cxnId="{6CBACC4F-2AEB-4430-A202-FA18EFABBD6B}">
      <dgm:prSet/>
      <dgm:spPr/>
      <dgm:t>
        <a:bodyPr/>
        <a:lstStyle/>
        <a:p>
          <a:endParaRPr lang="ru-RU"/>
        </a:p>
      </dgm:t>
    </dgm:pt>
    <dgm:pt modelId="{D1D94D70-5263-4FF0-B7B0-348A3A9C34EB}" type="parTrans" cxnId="{6CBACC4F-2AEB-4430-A202-FA18EFABBD6B}">
      <dgm:prSet/>
      <dgm:spPr/>
      <dgm:t>
        <a:bodyPr/>
        <a:lstStyle/>
        <a:p>
          <a:endParaRPr lang="ru-RU"/>
        </a:p>
      </dgm:t>
    </dgm:pt>
    <dgm:pt modelId="{42E67D3C-C097-41D5-9688-DE7553D539F3}" type="pres">
      <dgm:prSet presAssocID="{D3CC1E95-62F7-4B26-A286-EE1795A16A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1DA3E8-CCE5-40D9-B510-304B9940CA7B}" type="pres">
      <dgm:prSet presAssocID="{A657F7CB-FDD1-444F-B8A4-3F00FF1277B0}" presName="node" presStyleLbl="node1" presStyleIdx="0" presStyleCnt="3" custScaleX="872530" custScaleY="1183295" custLinFactNeighborX="-56" custLinFactNeighborY="95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FA094-5CED-421B-A374-5EC017A3DAF6}" type="pres">
      <dgm:prSet presAssocID="{54416B43-560B-4035-9236-85BF76FFAA56}" presName="sibTrans" presStyleCnt="0"/>
      <dgm:spPr/>
    </dgm:pt>
    <dgm:pt modelId="{01326C18-197D-4A44-8E51-0AEE017687A9}" type="pres">
      <dgm:prSet presAssocID="{16950934-DF0D-4BE6-8902-3AB75C22792D}" presName="node" presStyleLbl="node1" presStyleIdx="1" presStyleCnt="3" custScaleX="1451262" custScaleY="1547025" custLinFactY="-50476" custLinFactNeighborX="2310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A0BBD-092D-435F-8AEE-14C89E06C536}" type="pres">
      <dgm:prSet presAssocID="{9FDAB1AA-79F8-4423-AB88-35FA6773294D}" presName="sibTrans" presStyleCnt="0"/>
      <dgm:spPr/>
    </dgm:pt>
    <dgm:pt modelId="{9931BFBD-3D06-4BD3-B97E-E333190B802E}" type="pres">
      <dgm:prSet presAssocID="{1A3D1514-59F6-4430-B973-0754CC350B3E}" presName="node" presStyleLbl="node1" presStyleIdx="2" presStyleCnt="3" custAng="21309134" custScaleX="2000000" custScaleY="1630004" custLinFactNeighborX="72305" custLinFactNeighborY="-69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AF5151-FBB8-4400-9739-48134DF8769D}" srcId="{D3CC1E95-62F7-4B26-A286-EE1795A16AA7}" destId="{A657F7CB-FDD1-444F-B8A4-3F00FF1277B0}" srcOrd="0" destOrd="0" parTransId="{169C231F-0818-465F-9B5B-E61B8A9A2DF6}" sibTransId="{54416B43-560B-4035-9236-85BF76FFAA56}"/>
    <dgm:cxn modelId="{0F8F8E1B-03C8-47E9-8924-C493E85B25D9}" type="presOf" srcId="{1A3D1514-59F6-4430-B973-0754CC350B3E}" destId="{9931BFBD-3D06-4BD3-B97E-E333190B802E}" srcOrd="0" destOrd="0" presId="urn:microsoft.com/office/officeart/2005/8/layout/default#1"/>
    <dgm:cxn modelId="{4F6153B2-9440-4471-9766-0289976F2BB9}" type="presOf" srcId="{A657F7CB-FDD1-444F-B8A4-3F00FF1277B0}" destId="{331DA3E8-CCE5-40D9-B510-304B9940CA7B}" srcOrd="0" destOrd="0" presId="urn:microsoft.com/office/officeart/2005/8/layout/default#1"/>
    <dgm:cxn modelId="{6CBACC4F-2AEB-4430-A202-FA18EFABBD6B}" srcId="{D3CC1E95-62F7-4B26-A286-EE1795A16AA7}" destId="{1A3D1514-59F6-4430-B973-0754CC350B3E}" srcOrd="2" destOrd="0" parTransId="{D1D94D70-5263-4FF0-B7B0-348A3A9C34EB}" sibTransId="{0E43C9D3-6491-4DA3-92FA-5893DF90F0E1}"/>
    <dgm:cxn modelId="{579423E8-53DC-4EC9-AF50-29C215C5351B}" type="presOf" srcId="{16950934-DF0D-4BE6-8902-3AB75C22792D}" destId="{01326C18-197D-4A44-8E51-0AEE017687A9}" srcOrd="0" destOrd="0" presId="urn:microsoft.com/office/officeart/2005/8/layout/default#1"/>
    <dgm:cxn modelId="{3C316391-EB61-4F98-828D-3BBD146D79D7}" srcId="{D3CC1E95-62F7-4B26-A286-EE1795A16AA7}" destId="{16950934-DF0D-4BE6-8902-3AB75C22792D}" srcOrd="1" destOrd="0" parTransId="{04DC6DF6-A9CA-43CF-A855-2DF4944C1B05}" sibTransId="{9FDAB1AA-79F8-4423-AB88-35FA6773294D}"/>
    <dgm:cxn modelId="{0CB19C4A-AF4D-4F16-8CBD-E5C6D5A785AE}" type="presOf" srcId="{D3CC1E95-62F7-4B26-A286-EE1795A16AA7}" destId="{42E67D3C-C097-41D5-9688-DE7553D539F3}" srcOrd="0" destOrd="0" presId="urn:microsoft.com/office/officeart/2005/8/layout/default#1"/>
    <dgm:cxn modelId="{44BE4203-D002-4DC7-BF06-BAC032267CD8}" type="presParOf" srcId="{42E67D3C-C097-41D5-9688-DE7553D539F3}" destId="{331DA3E8-CCE5-40D9-B510-304B9940CA7B}" srcOrd="0" destOrd="0" presId="urn:microsoft.com/office/officeart/2005/8/layout/default#1"/>
    <dgm:cxn modelId="{5C52E8CE-8F97-491B-853A-F162859CF1E1}" type="presParOf" srcId="{42E67D3C-C097-41D5-9688-DE7553D539F3}" destId="{EA9FA094-5CED-421B-A374-5EC017A3DAF6}" srcOrd="1" destOrd="0" presId="urn:microsoft.com/office/officeart/2005/8/layout/default#1"/>
    <dgm:cxn modelId="{10C95D10-9552-4B7A-B19B-C75CA6EF4D67}" type="presParOf" srcId="{42E67D3C-C097-41D5-9688-DE7553D539F3}" destId="{01326C18-197D-4A44-8E51-0AEE017687A9}" srcOrd="2" destOrd="0" presId="urn:microsoft.com/office/officeart/2005/8/layout/default#1"/>
    <dgm:cxn modelId="{2AC624EA-7DF6-456D-89F9-10A842A6BE70}" type="presParOf" srcId="{42E67D3C-C097-41D5-9688-DE7553D539F3}" destId="{D8BA0BBD-092D-435F-8AEE-14C89E06C536}" srcOrd="3" destOrd="0" presId="urn:microsoft.com/office/officeart/2005/8/layout/default#1"/>
    <dgm:cxn modelId="{D7E58840-8C18-421B-A366-1225209CFB5F}" type="presParOf" srcId="{42E67D3C-C097-41D5-9688-DE7553D539F3}" destId="{9931BFBD-3D06-4BD3-B97E-E333190B802E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DA3E8-CCE5-40D9-B510-304B9940CA7B}">
      <dsp:nvSpPr>
        <dsp:cNvPr id="0" name=""/>
        <dsp:cNvSpPr/>
      </dsp:nvSpPr>
      <dsp:spPr>
        <a:xfrm>
          <a:off x="0" y="665861"/>
          <a:ext cx="3044598" cy="247738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Батюкова</a:t>
          </a:r>
          <a:r>
            <a:rPr lang="ru-RU" sz="1400" b="1" kern="1200" dirty="0" smtClean="0"/>
            <a:t> Л.И.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Б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0" y="665861"/>
        <a:ext cx="3044598" cy="2477387"/>
      </dsp:txXfrm>
    </dsp:sp>
    <dsp:sp modelId="{01326C18-197D-4A44-8E51-0AEE017687A9}">
      <dsp:nvSpPr>
        <dsp:cNvPr id="0" name=""/>
        <dsp:cNvSpPr/>
      </dsp:nvSpPr>
      <dsp:spPr>
        <a:xfrm>
          <a:off x="3079879" y="0"/>
          <a:ext cx="5064020" cy="323890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Тема практической части</a:t>
          </a:r>
          <a:endParaRPr lang="ru-RU" sz="1400" b="1" kern="1200" dirty="0"/>
        </a:p>
      </dsp:txBody>
      <dsp:txXfrm>
        <a:off x="3079879" y="0"/>
        <a:ext cx="5064020" cy="3238904"/>
      </dsp:txXfrm>
    </dsp:sp>
    <dsp:sp modelId="{9931BFBD-3D06-4BD3-B97E-E333190B802E}">
      <dsp:nvSpPr>
        <dsp:cNvPr id="0" name=""/>
        <dsp:cNvSpPr/>
      </dsp:nvSpPr>
      <dsp:spPr>
        <a:xfrm rot="21309134">
          <a:off x="834859" y="3214699"/>
          <a:ext cx="6978781" cy="341263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Участники семинара – совещания ассоциации «Согласие» – практическая часть</a:t>
          </a:r>
        </a:p>
      </dsp:txBody>
      <dsp:txXfrm>
        <a:off x="834859" y="3214699"/>
        <a:ext cx="6978781" cy="3412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2624E-7DB0-47CA-BCDC-A874D728CB12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EEBBC-D854-43DB-B270-1ED7813F93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53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EBBC-D854-43DB-B270-1ED7813F933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EBBC-D854-43DB-B270-1ED7813F933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58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EBBC-D854-43DB-B270-1ED7813F933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0"/>
            <a:ext cx="8143900" cy="3861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ПУБЛИЧНЫЙ  ОТЧЕТ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О практике работы  профсоюзного сообщества работников образования </a:t>
            </a:r>
            <a:r>
              <a:rPr lang="ru-RU" sz="3600" b="1" dirty="0" err="1" smtClean="0"/>
              <a:t>Кишертского</a:t>
            </a:r>
            <a:r>
              <a:rPr lang="ru-RU" sz="3600" b="1" dirty="0" smtClean="0"/>
              <a:t> муниципального района в 2018 году.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4071942"/>
            <a:ext cx="5338770" cy="114300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3"/>
                </a:solidFill>
              </a:rPr>
              <a:t>Председатель </a:t>
            </a:r>
            <a:r>
              <a:rPr lang="ru-RU" sz="2000" b="1" dirty="0" err="1" smtClean="0">
                <a:solidFill>
                  <a:schemeClr val="accent3"/>
                </a:solidFill>
              </a:rPr>
              <a:t>Кишертской</a:t>
            </a:r>
            <a:r>
              <a:rPr lang="ru-RU" sz="2000" b="1" dirty="0" smtClean="0">
                <a:solidFill>
                  <a:schemeClr val="accent3"/>
                </a:solidFill>
              </a:rPr>
              <a:t> районной территориальной организации профсоюза работников народного образования – Т.Н.Ермакова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E:\Users\ПК\Desktop\профсоюз\IMG_0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071942"/>
            <a:ext cx="1571636" cy="2143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2. </a:t>
            </a:r>
            <a:r>
              <a:rPr lang="ru-RU" sz="2200" dirty="0" smtClean="0"/>
              <a:t>Обсуждение вопросов по защите интересов работников в рамках ассоциации «Согласие» на межрайонных совещаниях представителей руководства ОО, муниципальной власти и профсоюзного сообщества, судебных органах;</a:t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Семинар-совещание на базе  МБОУ </a:t>
            </a:r>
            <a:r>
              <a:rPr lang="ru-RU" sz="1800" b="1" dirty="0" err="1" smtClean="0"/>
              <a:t>Шумковской</a:t>
            </a:r>
            <a:r>
              <a:rPr lang="ru-RU" sz="1800" b="1" dirty="0" smtClean="0"/>
              <a:t> ООШ  (декабрь,2018г.)</a:t>
            </a:r>
          </a:p>
          <a:p>
            <a:r>
              <a:rPr lang="ru-RU" sz="1800" b="1" dirty="0" smtClean="0"/>
              <a:t> Тема:«Создание оптимальных условий </a:t>
            </a:r>
            <a:r>
              <a:rPr lang="ru-RU" sz="1800" b="1" dirty="0" err="1" smtClean="0"/>
              <a:t>здоровьесбережения</a:t>
            </a:r>
            <a:r>
              <a:rPr lang="ru-RU" sz="1800" b="1" dirty="0" smtClean="0"/>
              <a:t> работников в системе управления охраной труда ОО»</a:t>
            </a:r>
          </a:p>
          <a:p>
            <a:endParaRPr lang="ru-RU" sz="1800" dirty="0" smtClean="0"/>
          </a:p>
          <a:p>
            <a:r>
              <a:rPr lang="ru-RU" sz="2000" b="1" dirty="0" smtClean="0"/>
              <a:t>В семинаре приняли участие  42 представителя </a:t>
            </a:r>
            <a:r>
              <a:rPr lang="ru-RU" sz="2000" b="1" dirty="0" err="1" smtClean="0"/>
              <a:t>Кишертского</a:t>
            </a:r>
            <a:r>
              <a:rPr lang="ru-RU" sz="2000" b="1" dirty="0" smtClean="0"/>
              <a:t>,  </a:t>
            </a:r>
            <a:r>
              <a:rPr lang="ru-RU" sz="2000" b="1" dirty="0" err="1" smtClean="0"/>
              <a:t>Березовского,Кунгурского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Ординского</a:t>
            </a:r>
            <a:r>
              <a:rPr lang="ru-RU" sz="2000" b="1" dirty="0" smtClean="0"/>
              <a:t>  и Пермского районов</a:t>
            </a:r>
          </a:p>
          <a:p>
            <a:r>
              <a:rPr lang="ru-RU" sz="2000" b="1" dirty="0" smtClean="0"/>
              <a:t>Семинар-совещание  г. Кунгур по вопросам социального партнерства в повышении качества жизни Учителя.</a:t>
            </a:r>
          </a:p>
          <a:p>
            <a:r>
              <a:rPr lang="ru-RU" sz="2000" b="1" dirty="0" smtClean="0"/>
              <a:t>Рассмотрены заявления личного характера членов профсоюза, два из которых с участием правового инспектора Крайкома профсоюза в судебном порядке.</a:t>
            </a:r>
            <a:endParaRPr lang="ru-RU" sz="2000" b="1" dirty="0"/>
          </a:p>
        </p:txBody>
      </p:sp>
      <p:pic>
        <p:nvPicPr>
          <p:cNvPr id="1026" name="Picture 2" descr="C:\Users\Ермаковы\Desktop\фото 2018\IMG_20181204_112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16722" y="6858000"/>
            <a:ext cx="11072858" cy="1062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8005026" cy="571504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Практическая часть семинара-совещания</a:t>
            </a:r>
            <a:br>
              <a:rPr lang="ru-RU" sz="1400" dirty="0" smtClean="0"/>
            </a:br>
            <a:r>
              <a:rPr lang="ru-RU" sz="1400" dirty="0" err="1" smtClean="0"/>
              <a:t>Шумковская</a:t>
            </a:r>
            <a:r>
              <a:rPr lang="ru-RU" sz="1400" dirty="0" smtClean="0"/>
              <a:t> ООШ – декабрь,2018г.</a:t>
            </a:r>
            <a:endParaRPr lang="ru-RU" sz="1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0"/>
          <a:ext cx="81439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43956" cy="102044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3. Обсуждение вопросов по защите интересов работников  ассоциации «Согласие» -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г.Кунгур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285720" y="3929066"/>
            <a:ext cx="3179793" cy="2197097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Руководители образовательных организаций, представители исполнительной власти, члены профсоюзного сообщества.</a:t>
            </a:r>
            <a:endParaRPr lang="ru-RU" sz="1800" b="1" dirty="0"/>
          </a:p>
        </p:txBody>
      </p:sp>
      <p:pic>
        <p:nvPicPr>
          <p:cNvPr id="1026" name="Picture 2" descr="C:\Users\Ермаковы\Desktop\авг.презент\IMG_27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14282" y="1285861"/>
            <a:ext cx="5000660" cy="2571768"/>
          </a:xfrm>
          <a:prstGeom prst="rect">
            <a:avLst/>
          </a:prstGeom>
          <a:noFill/>
        </p:spPr>
      </p:pic>
      <p:pic>
        <p:nvPicPr>
          <p:cNvPr id="1027" name="Picture 3" descr="C:\Users\Ермаковы\Desktop\авг.презент\IMG_2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0450">
            <a:off x="5183065" y="1388384"/>
            <a:ext cx="3850527" cy="2548123"/>
          </a:xfrm>
          <a:prstGeom prst="rect">
            <a:avLst/>
          </a:prstGeom>
          <a:noFill/>
        </p:spPr>
      </p:pic>
      <p:pic>
        <p:nvPicPr>
          <p:cNvPr id="3" name="Picture 2" descr="C:\Users\Ермаковы\Desktop\авг.презент\IMG_2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6661" y="3929066"/>
            <a:ext cx="3764429" cy="2786082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 flipV="1">
            <a:off x="0" y="307777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8072462" cy="128588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3. Проведение мониторингов, направленных на изучение существующих проблем, информирование властных структур о полученных результатах, формирование общественного мнения.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Поиск ответов на вопросы: «Каково качество жизни педагогов в реальности? В каком состоянии они находятся по отношению к своей профессиональной деятельности?»- был положен  в основу проведенного исследования: «Качество жизни сельского учителя» </a:t>
            </a:r>
          </a:p>
          <a:p>
            <a:r>
              <a:rPr lang="ru-RU" sz="1800" b="1" dirty="0" smtClean="0">
                <a:solidFill>
                  <a:srgbClr val="0070C0"/>
                </a:solidFill>
              </a:rPr>
              <a:t>В исследовании приняли участие 106 педагогов ассоциации «Согласие», в т.ч. представители </a:t>
            </a:r>
            <a:r>
              <a:rPr lang="ru-RU" sz="1800" b="1" dirty="0" err="1" smtClean="0">
                <a:solidFill>
                  <a:srgbClr val="0070C0"/>
                </a:solidFill>
              </a:rPr>
              <a:t>Кишерского</a:t>
            </a:r>
            <a:r>
              <a:rPr lang="ru-RU" sz="1800" b="1" dirty="0" smtClean="0">
                <a:solidFill>
                  <a:srgbClr val="0070C0"/>
                </a:solidFill>
              </a:rPr>
              <a:t> района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588" y="300471"/>
            <a:ext cx="7554089" cy="2629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Финансовое благополучие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614218"/>
            <a:ext cx="8243453" cy="6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0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Финансовое благополучие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28" y="1142984"/>
            <a:ext cx="8791972" cy="57150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814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Социальное благополучие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908720"/>
            <a:ext cx="8172400" cy="58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4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 fontScale="90000"/>
          </a:bodyPr>
          <a:lstStyle/>
          <a:p>
            <a:pPr marL="36000">
              <a:spcBef>
                <a:spcPts val="600"/>
              </a:spcBef>
            </a:pPr>
            <a:r>
              <a:rPr lang="ru-RU" sz="1800" dirty="0" smtClean="0"/>
              <a:t>4</a:t>
            </a:r>
            <a:r>
              <a:rPr lang="ru-RU" sz="2000" dirty="0" smtClean="0"/>
              <a:t>. </a:t>
            </a:r>
            <a:r>
              <a:rPr lang="ru-RU" sz="2200" dirty="0" smtClean="0"/>
              <a:t>Ежегодное </a:t>
            </a:r>
            <a:r>
              <a:rPr lang="ru-RU" sz="2200" dirty="0"/>
              <a:t>проведение тематических Пленумов РК профсоюза, </a:t>
            </a:r>
            <a:r>
              <a:rPr lang="ru-RU" sz="2200" dirty="0" smtClean="0"/>
              <a:t>определяющих  </a:t>
            </a:r>
            <a:r>
              <a:rPr lang="ru-RU" sz="2200" dirty="0"/>
              <a:t>решение проблемных </a:t>
            </a:r>
            <a:r>
              <a:rPr lang="ru-RU" sz="2200" dirty="0" smtClean="0"/>
              <a:t>вопросов;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71546"/>
            <a:ext cx="7890080" cy="550072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тема Пленума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«О задачах РТО профсоюза и состоянии охраны труда в новых социально – экономических условиях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»  (25.04.2018 года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.)</a:t>
            </a:r>
          </a:p>
          <a:p>
            <a:endParaRPr lang="ru-RU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00100" y="2357430"/>
            <a:ext cx="77153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Приняли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районном и краевом  смотрах-конкурсах плакатов -5 учреждений образования.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Приняли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организации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общепрофсоюзной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тематической проверке  по безопасной эксплуатации зданий и сооружений путем визуального осмотра строительных конструкций образовательных организаций (август,2018г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Принят план мероприятий по выполнению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Постановления Пленума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56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6429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</a:rPr>
              <a:t>Участники Конкурса плакатов по охране труда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86478"/>
          </a:xfrm>
        </p:spPr>
        <p:txBody>
          <a:bodyPr>
            <a:normAutofit/>
          </a:bodyPr>
          <a:lstStyle/>
          <a:p>
            <a:r>
              <a:rPr lang="ru-RU" sz="5600" b="1" dirty="0" smtClean="0"/>
              <a:t> </a:t>
            </a:r>
            <a:endParaRPr lang="ru-RU" sz="6400" dirty="0"/>
          </a:p>
        </p:txBody>
      </p:sp>
      <p:pic>
        <p:nvPicPr>
          <p:cNvPr id="1026" name="Picture 2" descr="C:\Users\31E6~1\AppData\Local\Temp\Rar$DI13.802\Плакат ОТ 1 Палкина Г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915" y="3781476"/>
            <a:ext cx="2714645" cy="3000396"/>
          </a:xfrm>
          <a:prstGeom prst="rect">
            <a:avLst/>
          </a:prstGeom>
          <a:noFill/>
        </p:spPr>
      </p:pic>
      <p:pic>
        <p:nvPicPr>
          <p:cNvPr id="1027" name="Picture 3" descr="C:\Users\31E6~1\AppData\Local\Temp\Rar$DI00.971\Плакат ОТ 2 Палкина Г.В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629" y="908720"/>
            <a:ext cx="3786182" cy="2376264"/>
          </a:xfrm>
          <a:prstGeom prst="rect">
            <a:avLst/>
          </a:prstGeom>
          <a:noFill/>
        </p:spPr>
      </p:pic>
      <p:pic>
        <p:nvPicPr>
          <p:cNvPr id="1028" name="Picture 4" descr="C:\Users\31E6~1\AppData\Local\Temp\Rar$DI10.636\Плакат ОТ 3 Палкина Г.В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5255">
            <a:off x="4758324" y="3206363"/>
            <a:ext cx="3964911" cy="3341101"/>
          </a:xfrm>
          <a:prstGeom prst="rect">
            <a:avLst/>
          </a:prstGeom>
          <a:noFill/>
        </p:spPr>
      </p:pic>
      <p:pic>
        <p:nvPicPr>
          <p:cNvPr id="4" name="Picture 2" descr="C:\Users\gochs\Desktop\материалы 2018\плака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73615"/>
            <a:ext cx="3846799" cy="30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31E6~1\AppData\Local\Temp\Rar$DI13.802\Плакат ОТ 1 Палкина Г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857604"/>
            <a:ext cx="2714645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УЧАСТИЕ В </a:t>
            </a:r>
            <a:r>
              <a:rPr lang="ru-RU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ПроектАХ</a:t>
            </a:r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Профсоюза</a:t>
            </a:r>
            <a:endParaRPr lang="ru-RU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«Путешествуй с Профсоюзом!»</a:t>
            </a:r>
          </a:p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«Учись с Профсоюзом!»</a:t>
            </a:r>
          </a:p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«Отдыхай с Профсоюзом»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(театры, кино, концерты, цирк)</a:t>
            </a:r>
          </a:p>
          <a:p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ru-RU" b="1" dirty="0"/>
              <a:t>Плюсы:</a:t>
            </a:r>
            <a:r>
              <a:rPr lang="ru-RU" dirty="0"/>
              <a:t> региональные проекты, экономия семейного бюджета, </a:t>
            </a:r>
            <a:r>
              <a:rPr lang="ru-RU" dirty="0" smtClean="0"/>
              <a:t>сотрудничество</a:t>
            </a:r>
            <a:r>
              <a:rPr lang="ru-RU" dirty="0"/>
              <a:t>, совместные проекты.</a:t>
            </a:r>
          </a:p>
          <a:p>
            <a:pPr>
              <a:buFontTx/>
              <a:buNone/>
            </a:pPr>
            <a:endParaRPr lang="ru-RU" dirty="0"/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33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6972320" cy="17145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Самой главной особенностью профсоюзной организации как общественного объединения является свобода деятельности, гарантированная ст.30 разд.1 Конституции Российской Федерации.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 descr="C:\Users\Ермаковы\Desktop\проф.в картинках\slide_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488" y="7715280"/>
            <a:ext cx="250033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:\проф.в картинках\slide_9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357430"/>
            <a:ext cx="8143900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5. </a:t>
            </a:r>
            <a:r>
              <a:rPr lang="ru-RU" sz="2200" b="1" dirty="0" smtClean="0">
                <a:solidFill>
                  <a:schemeClr val="accent3"/>
                </a:solidFill>
              </a:rPr>
              <a:t>Р</a:t>
            </a:r>
            <a:r>
              <a:rPr lang="ru-RU" sz="2700" b="1" dirty="0" smtClean="0">
                <a:solidFill>
                  <a:schemeClr val="accent3"/>
                </a:solidFill>
              </a:rPr>
              <a:t>асширение сферы услуг, вовлечение членов профсоюза в разного рода мероприятия в целях повышения их профессионального уровня, формирование кругозора педагога в различных областях знаний. </a:t>
            </a:r>
            <a:endParaRPr lang="ru-RU" sz="2700" b="1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928802"/>
            <a:ext cx="7498080" cy="431959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Экскурсия: «По литературным местам г.Перми»</a:t>
            </a:r>
            <a:endParaRPr lang="ru-RU" sz="2000" b="1" dirty="0"/>
          </a:p>
        </p:txBody>
      </p:sp>
      <p:pic>
        <p:nvPicPr>
          <p:cNvPr id="2050" name="Picture 2" descr="C:\Users\gochs\AppData\Local\Temp\Rar$DIa0.100\IMG_20180517_113551_resized_20180827_114058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chs\AppData\Local\Temp\Rar$DIa0.855\IMG_20180517_114036_resized_20180827_114057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13042"/>
            <a:ext cx="2411760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chs\AppData\Local\Temp\Rar$DIa0.185\IMG_20180517_123554_BURST001_COVER_resized_20180827_114056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4313">
            <a:off x="4384950" y="2409182"/>
            <a:ext cx="2952328" cy="18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ochs\AppData\Local\Temp\Rar$DIa0.281\IMG_20180517_134929_resized_20180827_114054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0964">
            <a:off x="966309" y="4275771"/>
            <a:ext cx="3222238" cy="23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ochs\AppData\Local\Temp\Rar$DIa0.117\IMG_20180517_142803_BURST001_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28585"/>
            <a:ext cx="309634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Казань-Йошкар</a:t>
            </a:r>
            <a:r>
              <a:rPr lang="ru-RU" dirty="0" smtClean="0"/>
              <a:t> – Ола    </a:t>
            </a:r>
            <a:r>
              <a:rPr lang="ru-RU" sz="2700" dirty="0" smtClean="0"/>
              <a:t>(октябрь,2018г.)</a:t>
            </a:r>
            <a:endParaRPr lang="ru-RU" sz="2700" dirty="0"/>
          </a:p>
        </p:txBody>
      </p:sp>
      <p:pic>
        <p:nvPicPr>
          <p:cNvPr id="1026" name="Picture 2" descr="C:\Users\31E6~1\AppData\Local\Temp\Rar$DI01.238\P1170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52239">
            <a:off x="388689" y="3496054"/>
            <a:ext cx="3814781" cy="2939450"/>
          </a:xfrm>
          <a:prstGeom prst="rect">
            <a:avLst/>
          </a:prstGeom>
          <a:noFill/>
        </p:spPr>
      </p:pic>
      <p:sp>
        <p:nvSpPr>
          <p:cNvPr id="1028" name="AutoShape 4" descr="https://apf.mail.ru/cgi-bin/readmsg?id=1552839775000000078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552839775000000078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31E6~1\AppData\Local\Temp\Rar$DI01.146\P1170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0523">
            <a:off x="4708883" y="3475943"/>
            <a:ext cx="3960885" cy="3051385"/>
          </a:xfrm>
          <a:prstGeom prst="rect">
            <a:avLst/>
          </a:prstGeom>
          <a:noFill/>
        </p:spPr>
      </p:pic>
      <p:pic>
        <p:nvPicPr>
          <p:cNvPr id="1032" name="Picture 8" descr="C:\Users\31E6~1\AppData\Local\Temp\Rar$DI00.792\P1170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357298"/>
            <a:ext cx="3190074" cy="2500332"/>
          </a:xfrm>
          <a:prstGeom prst="rect">
            <a:avLst/>
          </a:prstGeom>
          <a:noFill/>
        </p:spPr>
      </p:pic>
      <p:pic>
        <p:nvPicPr>
          <p:cNvPr id="1033" name="Picture 9" descr="C:\Users\31E6~1\AppData\Local\Temp\Rar$DI00.041\P1170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000108"/>
            <a:ext cx="4572032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198985" y="1447799"/>
          <a:ext cx="3971579" cy="4800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670"/>
                <a:gridCol w="676715"/>
                <a:gridCol w="362976"/>
                <a:gridCol w="463893"/>
                <a:gridCol w="577018"/>
                <a:gridCol w="463893"/>
                <a:gridCol w="403669"/>
                <a:gridCol w="403669"/>
                <a:gridCol w="404076"/>
              </a:tblGrid>
              <a:tr h="865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№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п/п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Команда ОО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Тур-слет.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июнь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Волей-бол,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ноябрь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Конкурс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Агитбригад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Ассоциация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«Согласие»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09.12.2017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Интеллектуальная игра,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май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Лыжная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эстафе-та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февр.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Общекоманд-ный резуль-тат по сумме баллов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Обще-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командное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место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МБОУ «Кишертская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6,8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III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МБОУ «Посадская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5,8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МКОУ «Посадская ОШИ для обуч. С ОВЗ»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МБОУ «Шумковская ООШ»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14,7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МБОУ «Осинцевская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14,0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IV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Управление муниципаль-ными учреждениями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11,4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II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МКДОУ «Кишертский д/с №4»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МКДОУ «Осинцевский  д/с»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224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МКДОУ «Посадский д/с»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2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37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smtClean="0">
                          <a:effectLst/>
                        </a:rPr>
                        <a:t>МКДОУ «Шумковский д/с»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smtClean="0">
                          <a:effectLst/>
                        </a:rPr>
                        <a:t>1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44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МКДОУ</a:t>
                      </a:r>
                      <a:endParaRPr lang="ru-RU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« Центр детского творчества»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 чел.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-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8813" y="144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Сводная Таблица участия в Спартакиаде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первичных профсоюзных организаций в 2017-1018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уч.году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3073169"/>
              </p:ext>
            </p:extLst>
          </p:nvPr>
        </p:nvGraphicFramePr>
        <p:xfrm>
          <a:off x="1115616" y="1052736"/>
          <a:ext cx="7920880" cy="571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861"/>
                <a:gridCol w="1386443"/>
                <a:gridCol w="743659"/>
                <a:gridCol w="950416"/>
                <a:gridCol w="1182185"/>
                <a:gridCol w="950416"/>
                <a:gridCol w="827030"/>
                <a:gridCol w="827030"/>
                <a:gridCol w="611840"/>
              </a:tblGrid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Команда ОО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Тур-слет,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июнь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Волей-бол,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ноябрь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Конкурс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Агитбригад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Ассоциация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«Согласие»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09.12.2017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Интеллектуальная игра,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Лыжная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эстафе</a:t>
                      </a:r>
                      <a:r>
                        <a:rPr lang="ru-RU" sz="1400" dirty="0">
                          <a:effectLst/>
                        </a:rPr>
                        <a:t>-та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Фев</a:t>
                      </a:r>
                      <a:r>
                        <a:rPr lang="ru-RU" sz="1400" dirty="0" smtClean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раль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Общекоманд-ный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резуль</a:t>
                      </a:r>
                      <a:r>
                        <a:rPr lang="ru-RU" sz="1400" dirty="0">
                          <a:effectLst/>
                        </a:rPr>
                        <a:t>-тат по сумме баллов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командное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7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МБОУ «</a:t>
                      </a:r>
                      <a:r>
                        <a:rPr lang="ru-RU" sz="1200" dirty="0" err="1">
                          <a:effectLst/>
                        </a:rPr>
                        <a:t>Кишертская</a:t>
                      </a:r>
                      <a:r>
                        <a:rPr lang="ru-RU" sz="1200" dirty="0">
                          <a:effectLst/>
                        </a:rPr>
                        <a:t> СОШ»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11,4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7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«Посадская СОШ»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493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МКОУ «Посадская ОШИ для обуч. С ОВЗ»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чел.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7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«Шумковская ООШ»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14,7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7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«Осинцевская СОШ»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14,0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IV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493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Управление </a:t>
                      </a:r>
                      <a:r>
                        <a:rPr lang="ru-RU" sz="1200" dirty="0" smtClean="0">
                          <a:effectLst/>
                        </a:rPr>
                        <a:t>муниципальными </a:t>
                      </a:r>
                      <a:r>
                        <a:rPr lang="ru-RU" sz="1200" dirty="0">
                          <a:effectLst/>
                        </a:rPr>
                        <a:t>учреждениями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  <a:tr h="370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МКДОУ «Осинцевский  д/с»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чел.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чел.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993" marR="43993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188640"/>
            <a:ext cx="677224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Сводная Таблица участия в Спартакиаде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первичных профсоюзных организаций в 2017-1018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уч.году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СПАРТАКИАДА</a:t>
            </a:r>
            <a:r>
              <a:rPr lang="ru-RU" sz="2000" dirty="0" smtClean="0"/>
              <a:t>  среди  первичных профсоюзных организаций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857232"/>
            <a:ext cx="7498080" cy="53911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Волейбол – декабрь,2018г.</a:t>
            </a:r>
            <a:endParaRPr lang="ru-RU" sz="2800" dirty="0"/>
          </a:p>
        </p:txBody>
      </p:sp>
      <p:pic>
        <p:nvPicPr>
          <p:cNvPr id="1026" name="Picture 2" descr="H:\фото 2018\DSCN2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62048">
            <a:off x="1071538" y="4500570"/>
            <a:ext cx="2928957" cy="2357430"/>
          </a:xfrm>
          <a:prstGeom prst="rect">
            <a:avLst/>
          </a:prstGeom>
          <a:noFill/>
        </p:spPr>
      </p:pic>
      <p:pic>
        <p:nvPicPr>
          <p:cNvPr id="1027" name="Picture 3" descr="H:\фото 2018\DSCN2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857233"/>
            <a:ext cx="3214677" cy="2786081"/>
          </a:xfrm>
          <a:prstGeom prst="rect">
            <a:avLst/>
          </a:prstGeom>
          <a:noFill/>
        </p:spPr>
      </p:pic>
      <p:pic>
        <p:nvPicPr>
          <p:cNvPr id="1028" name="Picture 4" descr="H:\фото 2018\DSCN2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571876"/>
            <a:ext cx="4929222" cy="3286124"/>
          </a:xfrm>
          <a:prstGeom prst="rect">
            <a:avLst/>
          </a:prstGeom>
          <a:noFill/>
        </p:spPr>
      </p:pic>
      <p:pic>
        <p:nvPicPr>
          <p:cNvPr id="1029" name="Picture 5" descr="H:\фото 2018\DSCN2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285859"/>
            <a:ext cx="4214842" cy="3242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pPr algn="ctr"/>
            <a:r>
              <a:rPr lang="ru-RU" dirty="0" smtClean="0"/>
              <a:t>Лыжная  эстафета</a:t>
            </a:r>
            <a:endParaRPr lang="ru-RU" dirty="0"/>
          </a:p>
        </p:txBody>
      </p:sp>
      <p:pic>
        <p:nvPicPr>
          <p:cNvPr id="1026" name="Picture 2" descr="C:\Users\Ермаковы\Desktop\DSCN3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2597709" cy="2146715"/>
          </a:xfrm>
          <a:prstGeom prst="rect">
            <a:avLst/>
          </a:prstGeom>
          <a:noFill/>
        </p:spPr>
      </p:pic>
      <p:pic>
        <p:nvPicPr>
          <p:cNvPr id="3" name="Picture 2" descr="C:\Users\31E6~1\AppData\Local\Temp\Rar$DI01.328\DSCN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3594">
            <a:off x="620992" y="2995263"/>
            <a:ext cx="4461100" cy="3576798"/>
          </a:xfrm>
          <a:prstGeom prst="rect">
            <a:avLst/>
          </a:prstGeom>
          <a:noFill/>
        </p:spPr>
      </p:pic>
      <p:pic>
        <p:nvPicPr>
          <p:cNvPr id="1027" name="Picture 3" descr="C:\Users\31E6~1\AppData\Local\Temp\Rar$DI02.641\DSCN3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892950"/>
            <a:ext cx="3881463" cy="2482469"/>
          </a:xfrm>
          <a:prstGeom prst="rect">
            <a:avLst/>
          </a:prstGeom>
          <a:noFill/>
        </p:spPr>
      </p:pic>
      <p:pic>
        <p:nvPicPr>
          <p:cNvPr id="1028" name="Picture 4" descr="C:\Users\31E6~1\AppData\Local\Temp\Rar$DI00.010\DSCN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500438"/>
            <a:ext cx="4000496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r>
              <a:rPr lang="ru-RU" dirty="0" smtClean="0"/>
              <a:t>Районный </a:t>
            </a:r>
            <a:r>
              <a:rPr lang="ru-RU" dirty="0" err="1" smtClean="0"/>
              <a:t>турслет</a:t>
            </a:r>
            <a:r>
              <a:rPr lang="ru-RU" dirty="0" smtClean="0"/>
              <a:t> - июнь</a:t>
            </a:r>
            <a:endParaRPr lang="ru-RU" dirty="0"/>
          </a:p>
        </p:txBody>
      </p:sp>
      <p:pic>
        <p:nvPicPr>
          <p:cNvPr id="1026" name="Picture 2" descr="C:\Users\31E6~1\AppData\Local\Temp\Rar$DI00.740\IMG_20180629_133157_resized_20180826_101440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69" y="1428736"/>
            <a:ext cx="3238523" cy="2143140"/>
          </a:xfrm>
          <a:prstGeom prst="rect">
            <a:avLst/>
          </a:prstGeom>
          <a:noFill/>
        </p:spPr>
      </p:pic>
      <p:pic>
        <p:nvPicPr>
          <p:cNvPr id="1027" name="Picture 3" descr="C:\Users\31E6~1\AppData\Local\Temp\Rar$DI15.601\IMG_20180629_140743_resized_20180826_101439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5032">
            <a:off x="4770294" y="1237435"/>
            <a:ext cx="3525741" cy="3018256"/>
          </a:xfrm>
          <a:prstGeom prst="rect">
            <a:avLst/>
          </a:prstGeom>
          <a:noFill/>
        </p:spPr>
      </p:pic>
      <p:pic>
        <p:nvPicPr>
          <p:cNvPr id="1028" name="Picture 4" descr="C:\Users\31E6~1\AppData\Local\Temp\Rar$DI20.118\IMG_20180629_150532_resized_20180826_101437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2886" y="3357562"/>
            <a:ext cx="3161114" cy="3500438"/>
          </a:xfrm>
          <a:prstGeom prst="rect">
            <a:avLst/>
          </a:prstGeom>
          <a:noFill/>
        </p:spPr>
      </p:pic>
      <p:pic>
        <p:nvPicPr>
          <p:cNvPr id="1029" name="Picture 5" descr="C:\Users\Ермаковы\Downloads\IMG_20180629_122454_resized_20180826_102039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500438"/>
            <a:ext cx="4786346" cy="3357562"/>
          </a:xfrm>
          <a:prstGeom prst="rect">
            <a:avLst/>
          </a:prstGeom>
          <a:noFill/>
        </p:spPr>
      </p:pic>
      <p:pic>
        <p:nvPicPr>
          <p:cNvPr id="3" name="Picture 2" descr="H:\фото 2018\IMG_20180629_140743_resized_20180826_1014394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9678">
            <a:off x="6712228" y="1043060"/>
            <a:ext cx="2287521" cy="2137388"/>
          </a:xfrm>
          <a:prstGeom prst="rect">
            <a:avLst/>
          </a:prstGeom>
          <a:noFill/>
        </p:spPr>
      </p:pic>
      <p:pic>
        <p:nvPicPr>
          <p:cNvPr id="4" name="Picture 2" descr="H:\фото 2018\IMG_20180629_140234_resized_20180826_1014402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928671"/>
            <a:ext cx="328614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60338"/>
            <a:ext cx="7498080" cy="110842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> </a:t>
            </a:r>
            <a:r>
              <a:rPr lang="ru-RU" sz="2000" dirty="0" smtClean="0">
                <a:solidFill>
                  <a:schemeClr val="accent3"/>
                </a:solidFill>
                <a:effectLst/>
              </a:rPr>
              <a:t>6</a:t>
            </a:r>
            <a:r>
              <a:rPr lang="ru-RU" sz="2000" dirty="0" smtClean="0">
                <a:effectLst/>
              </a:rPr>
              <a:t>.</a:t>
            </a:r>
            <a:r>
              <a:rPr lang="ru-RU" sz="2000" dirty="0" smtClean="0">
                <a:solidFill>
                  <a:schemeClr val="accent3"/>
                </a:solidFill>
                <a:effectLst/>
              </a:rPr>
              <a:t>Вовлечение </a:t>
            </a:r>
            <a:r>
              <a:rPr lang="ru-RU" sz="2000" dirty="0">
                <a:solidFill>
                  <a:schemeClr val="accent3"/>
                </a:solidFill>
                <a:effectLst/>
              </a:rPr>
              <a:t>молодых педагогов в профсоюзную деятельность; руководит процессом Совет молодых педагогов. </a:t>
            </a:r>
            <a:r>
              <a:rPr lang="ru-RU" sz="2000" dirty="0" smtClean="0">
                <a:solidFill>
                  <a:schemeClr val="accent3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3"/>
                </a:solidFill>
                <a:effectLst/>
              </a:rPr>
            </a:br>
            <a:r>
              <a:rPr lang="ru-RU" sz="2000" dirty="0" smtClean="0">
                <a:solidFill>
                  <a:schemeClr val="accent3"/>
                </a:solidFill>
                <a:effectLst/>
              </a:rPr>
              <a:t> </a:t>
            </a:r>
            <a:r>
              <a:rPr lang="ru-RU" sz="2000" dirty="0">
                <a:solidFill>
                  <a:schemeClr val="accent3"/>
                </a:solidFill>
                <a:effectLst/>
              </a:rPr>
              <a:t>Задача: обновление кадрового состава </a:t>
            </a:r>
            <a:r>
              <a:rPr lang="ru-RU" sz="2000" dirty="0" smtClean="0">
                <a:solidFill>
                  <a:schemeClr val="accent3"/>
                </a:solidFill>
                <a:effectLst/>
              </a:rPr>
              <a:t>педагогических коллективов</a:t>
            </a:r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1034" name="Picture 10" descr="C:\Users\gochs\Desktop\теплох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3331" y="4121297"/>
            <a:ext cx="3113540" cy="228601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chs\AppData\Local\Temp\Rar$DIa0.158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6417" y="1472295"/>
            <a:ext cx="3342383" cy="264900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https://apf.mail.ru/cgi-bin/readmsg/2%20%D1%84%D0%BE%D1%80%D1%83%D0%BC%20%D0%BC%D0%BE%D0%BB%D0%BE%D0%B4%D1%8B%D1%85%20%D0%BF%D0%B5%D0%B4%D0%B0%D0%B3%D0%BE%D0%B3%D0%BE%D0%B2%20%D0%B2%20%D1%81.%20%D0%A3%D1%81%D1%82%D1%8C-%D0%A2%D1%83%D1%80%D0%BA%D0%B0%2C%2026%20%D0%BC%D0%B0%D1%80%D1%82%D0%B0.jpg?id=15353578570000000505%3B0%3B1&amp;x-email=vesnaetn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apf.mail.ru/cgi-bin/readmsg/2%20%D1%84%D0%BE%D1%80%D1%83%D0%BC%20%D0%BC%D0%BE%D0%BB%D0%BE%D0%B4%D1%8B%D1%85%20%D0%BF%D0%B5%D0%B4%D0%B0%D0%B3%D0%BE%D0%B3%D0%BE%D0%B2%20%D0%B2%20%D1%81.%20%D0%A3%D1%81%D1%82%D1%8C-%D0%A2%D1%83%D1%80%D0%BA%D0%B0%2C%2026%20%D0%BC%D0%B0%D1%80%D1%82%D0%B0.jpg?id=15353578570000000505%3B0%3B1&amp;x-email=vesnaetn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gochs\Desktop\теплоход.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" t="6622" r="11611"/>
          <a:stretch/>
        </p:blipFill>
        <p:spPr bwMode="auto">
          <a:xfrm>
            <a:off x="930773" y="1471444"/>
            <a:ext cx="4206098" cy="2649853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 flipH="1">
            <a:off x="49460" y="4778088"/>
            <a:ext cx="1907704" cy="1629225"/>
          </a:xfrm>
          <a:prstGeom prst="wedgeRoundRectCallout">
            <a:avLst>
              <a:gd name="adj1" fmla="val -48515"/>
              <a:gd name="adj2" fmla="val -829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6084168" y="4762054"/>
            <a:ext cx="2634632" cy="1343179"/>
          </a:xfrm>
          <a:prstGeom prst="wedgeRoundRectCallout">
            <a:avLst>
              <a:gd name="adj1" fmla="val 3067"/>
              <a:gd name="adj2" fmla="val -93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65917" y="4782248"/>
            <a:ext cx="201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bg1"/>
                </a:solidFill>
              </a:rPr>
              <a:t>01.06.2018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поездке </a:t>
            </a:r>
            <a:r>
              <a:rPr lang="ru-RU" sz="1400" b="1" dirty="0">
                <a:solidFill>
                  <a:schemeClr val="bg1"/>
                </a:solidFill>
              </a:rPr>
              <a:t>на теплоходе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для молодых работников образования Пермского </a:t>
            </a:r>
            <a:r>
              <a:rPr lang="ru-RU" sz="1400" b="1" dirty="0" smtClean="0">
                <a:solidFill>
                  <a:schemeClr val="bg1"/>
                </a:solidFill>
              </a:rPr>
              <a:t>края </a:t>
            </a:r>
            <a:r>
              <a:rPr lang="ru-RU" sz="1200" b="1" dirty="0" smtClean="0">
                <a:solidFill>
                  <a:schemeClr val="bg1"/>
                </a:solidFill>
              </a:rPr>
              <a:t>(4 чел.)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4749439"/>
            <a:ext cx="2634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bg1"/>
                </a:solidFill>
              </a:rPr>
              <a:t>Тренинг с элементами веревочного курса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для командообразования молодых педагогов Кишертского района</a:t>
            </a: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794714" cy="12241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effectLst/>
              </a:rPr>
              <a:t/>
            </a:r>
            <a:br>
              <a:rPr lang="ru-RU" sz="2800" b="1" dirty="0" smtClean="0">
                <a:effectLst/>
              </a:rPr>
            </a:br>
            <a:r>
              <a:rPr lang="ru-RU" sz="3200" dirty="0" smtClean="0">
                <a:effectLst/>
              </a:rPr>
              <a:t>VI Форум </a:t>
            </a:r>
            <a:r>
              <a:rPr lang="ru-RU" sz="3200" dirty="0">
                <a:effectLst/>
              </a:rPr>
              <a:t>молодых педагогов </a:t>
            </a: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effectLst/>
              </a:rPr>
              <a:t>Пермского края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/>
              <a:t> </a:t>
            </a:r>
            <a:r>
              <a:rPr lang="ru-RU" sz="2800" b="1" dirty="0">
                <a:effectLst/>
              </a:rPr>
              <a:t>20-22 апреля 2018 года </a:t>
            </a:r>
            <a:r>
              <a:rPr lang="ru-RU" sz="2800" b="1" dirty="0" smtClean="0">
                <a:effectLst/>
              </a:rPr>
              <a:t>г. Пермь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400" dirty="0" smtClean="0">
                <a:effectLst/>
              </a:rPr>
              <a:t>Приняли участие: </a:t>
            </a:r>
            <a:r>
              <a:rPr lang="ru-RU" sz="2400" dirty="0">
                <a:effectLst/>
              </a:rPr>
              <a:t>Попова Н.Г., </a:t>
            </a:r>
            <a:r>
              <a:rPr lang="ru-RU" sz="2400" dirty="0" smtClean="0">
                <a:effectLst/>
              </a:rPr>
              <a:t>Мазенина </a:t>
            </a:r>
            <a:r>
              <a:rPr lang="ru-RU" sz="2400" dirty="0">
                <a:effectLst/>
              </a:rPr>
              <a:t>О.П., </a:t>
            </a:r>
            <a:r>
              <a:rPr lang="ru-RU" sz="2400" dirty="0" smtClean="0">
                <a:effectLst/>
              </a:rPr>
              <a:t>Желтовских </a:t>
            </a:r>
            <a:r>
              <a:rPr lang="ru-RU" sz="2400" dirty="0">
                <a:effectLst/>
              </a:rPr>
              <a:t>А.Ю., </a:t>
            </a:r>
            <a:r>
              <a:rPr lang="ru-RU" sz="2400" dirty="0" err="1">
                <a:effectLst/>
              </a:rPr>
              <a:t>Незнаева</a:t>
            </a:r>
            <a:r>
              <a:rPr lang="ru-RU" sz="2400" dirty="0">
                <a:effectLst/>
              </a:rPr>
              <a:t> Я.С.</a:t>
            </a:r>
            <a:br>
              <a:rPr lang="ru-RU" sz="2400" dirty="0">
                <a:effectLst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4012297" cy="2673820"/>
          </a:xfrm>
          <a:prstGeom prst="rect">
            <a:avLst/>
          </a:prstGeom>
          <a:ln w="28575">
            <a:solidFill>
              <a:srgbClr val="C00000"/>
            </a:solidFill>
            <a:prstDash val="sysDot"/>
          </a:ln>
        </p:spPr>
      </p:pic>
      <p:pic>
        <p:nvPicPr>
          <p:cNvPr id="6" name="Picture 2" descr="C:\Users\gochs\Desktop\молоды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2701"/>
            <a:ext cx="5210588" cy="295079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ot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3500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Перспективы развития молодежного движения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4" name="Объект 4" descr="C:\Users\Ермаковы\Desktop\проф.в картинках\slide_2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766155"/>
            <a:ext cx="3672408" cy="2877418"/>
          </a:xfrm>
          <a:prstGeom prst="round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5122" name="Picture 2" descr="C:\Users\gochs\Desktop\проек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40" t="4602"/>
          <a:stretch/>
        </p:blipFill>
        <p:spPr bwMode="auto">
          <a:xfrm>
            <a:off x="4072855" y="2204864"/>
            <a:ext cx="2817939" cy="421801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033027" y="731865"/>
            <a:ext cx="2012717" cy="1872208"/>
          </a:xfrm>
          <a:prstGeom prst="wedgeRoundRectCallout">
            <a:avLst>
              <a:gd name="adj1" fmla="val -49624"/>
              <a:gd name="adj2" fmla="val 679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941887" y="803635"/>
            <a:ext cx="21038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chemeClr val="bg1"/>
                </a:solidFill>
              </a:rPr>
              <a:t>22 </a:t>
            </a:r>
            <a:r>
              <a:rPr lang="ru-RU" sz="1400" b="1" u="sng" dirty="0" smtClean="0">
                <a:solidFill>
                  <a:schemeClr val="bg1"/>
                </a:solidFill>
              </a:rPr>
              <a:t>.12.2018  г.</a:t>
            </a:r>
            <a:endParaRPr lang="ru-RU" sz="1400" b="1" u="sng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Помощь в организации вечера встречи ветеранов педагогического труда Кишертского района «Я люблю </a:t>
            </a:r>
            <a:r>
              <a:rPr lang="ru-RU" sz="1400" b="1" dirty="0" smtClean="0">
                <a:solidFill>
                  <a:schemeClr val="bg1"/>
                </a:solidFill>
              </a:rPr>
              <a:t>тебя, </a:t>
            </a:r>
            <a:r>
              <a:rPr lang="ru-RU" sz="1400" b="1" dirty="0">
                <a:solidFill>
                  <a:schemeClr val="bg1"/>
                </a:solidFill>
              </a:rPr>
              <a:t>жизнь!»</a:t>
            </a:r>
          </a:p>
        </p:txBody>
      </p:sp>
    </p:spTree>
    <p:extLst>
      <p:ext uri="{BB962C8B-B14F-4D97-AF65-F5344CB8AC3E}">
        <p14:creationId xmlns="" xmlns:p14="http://schemas.microsoft.com/office/powerpoint/2010/main" val="269037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Новогодняя елка для детей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F:\Диск Д\фото телефон\фото\IMG_20181223_144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857604"/>
            <a:ext cx="3196424" cy="3000396"/>
          </a:xfrm>
          <a:prstGeom prst="rect">
            <a:avLst/>
          </a:prstGeom>
          <a:noFill/>
        </p:spPr>
      </p:pic>
      <p:pic>
        <p:nvPicPr>
          <p:cNvPr id="1027" name="Picture 3" descr="H:\фото волейбол 2018\IMG_20181223_14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71546"/>
            <a:ext cx="2303876" cy="3071834"/>
          </a:xfrm>
          <a:prstGeom prst="rect">
            <a:avLst/>
          </a:prstGeom>
          <a:noFill/>
        </p:spPr>
      </p:pic>
      <p:pic>
        <p:nvPicPr>
          <p:cNvPr id="3" name="Picture 2" descr="H:\фото 2018\IMG_20181223_140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851658"/>
            <a:ext cx="3929090" cy="2946818"/>
          </a:xfrm>
          <a:prstGeom prst="rect">
            <a:avLst/>
          </a:prstGeom>
          <a:noFill/>
        </p:spPr>
      </p:pic>
      <p:pic>
        <p:nvPicPr>
          <p:cNvPr id="4" name="Picture 2" descr="H:\фото 2018\IMG_20181223_144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5049">
            <a:off x="1555384" y="4072909"/>
            <a:ext cx="3917612" cy="2471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Сравнительная характеристика РТО профсоюза</a:t>
            </a:r>
            <a:br>
              <a:rPr lang="ru-RU" sz="2400" dirty="0" smtClean="0"/>
            </a:br>
            <a:r>
              <a:rPr lang="ru-RU" sz="2400" dirty="0" smtClean="0"/>
              <a:t>работников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6184299"/>
              </p:ext>
            </p:extLst>
          </p:nvPr>
        </p:nvGraphicFramePr>
        <p:xfrm>
          <a:off x="1142976" y="1214422"/>
          <a:ext cx="7739073" cy="54201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71900"/>
                <a:gridCol w="2571768"/>
                <a:gridCol w="1595405"/>
              </a:tblGrid>
              <a:tr h="14001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01.01.2018г.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01.01.2019г.</a:t>
                      </a:r>
                      <a:endParaRPr lang="ru-RU" dirty="0"/>
                    </a:p>
                  </a:txBody>
                  <a:tcPr/>
                </a:tc>
              </a:tr>
              <a:tr h="56975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Общее количество ОО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56975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работников в них, чел.( без совместителей)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437</a:t>
                      </a:r>
                      <a:endParaRPr lang="ru-RU" dirty="0"/>
                    </a:p>
                  </a:txBody>
                  <a:tcPr/>
                </a:tc>
              </a:tr>
              <a:tr h="81394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первичных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профсоюзных организаций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8139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Общее количество членов профсоюза,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/>
                </a:tc>
              </a:tr>
              <a:tr h="56975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Охват профсоюзным членством,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53,3 %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56,5 %</a:t>
                      </a:r>
                      <a:endParaRPr lang="ru-RU" dirty="0"/>
                    </a:p>
                  </a:txBody>
                  <a:tcPr/>
                </a:tc>
              </a:tr>
              <a:tr h="1302305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профсоюзных организаций, где заключен коллективный договор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98080" cy="5825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Вечер-встреча ветеранов педагогического труда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71546"/>
            <a:ext cx="7498080" cy="5176854"/>
          </a:xfrm>
        </p:spPr>
        <p:txBody>
          <a:bodyPr>
            <a:normAutofit/>
          </a:bodyPr>
          <a:lstStyle/>
          <a:p>
            <a:r>
              <a:rPr lang="ru-RU" dirty="0" smtClean="0"/>
              <a:t>« Я люблю тебя жизнь!..»</a:t>
            </a:r>
          </a:p>
          <a:p>
            <a:r>
              <a:rPr lang="ru-RU" sz="1700" dirty="0" smtClean="0"/>
              <a:t>Снова ощутили учителя себя единым коллективом, когда при активном участии Е.А.Девятковой, </a:t>
            </a:r>
            <a:r>
              <a:rPr lang="ru-RU" sz="1700" dirty="0" err="1" smtClean="0"/>
              <a:t>Падукова</a:t>
            </a:r>
            <a:r>
              <a:rPr lang="ru-RU" sz="1700" dirty="0" smtClean="0"/>
              <a:t> О.В., </a:t>
            </a:r>
            <a:r>
              <a:rPr lang="ru-RU" sz="1700" dirty="0" err="1" smtClean="0"/>
              <a:t>Сысолятина</a:t>
            </a:r>
            <a:r>
              <a:rPr lang="ru-RU" sz="1700" dirty="0" smtClean="0"/>
              <a:t> Н.Е., Палкина В.П.  подхватили  всем залом знакомые до боли песни, душа запела и зазвучал хор из 70 человек. Это было Здорово! В песне вновь возникло единение и приверженность к педагогическому коллективу района: вот мы тут, вот мы живем и любим жизнь по прежнему несмотря на трудности и возраст!</a:t>
            </a:r>
          </a:p>
          <a:p>
            <a:endParaRPr lang="ru-RU" dirty="0"/>
          </a:p>
        </p:txBody>
      </p:sp>
      <p:pic>
        <p:nvPicPr>
          <p:cNvPr id="1026" name="Picture 2" descr="H:\фото 2018\IMG_20181222_134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14686"/>
            <a:ext cx="3524243" cy="2643182"/>
          </a:xfrm>
          <a:prstGeom prst="rect">
            <a:avLst/>
          </a:prstGeom>
          <a:noFill/>
        </p:spPr>
      </p:pic>
      <p:pic>
        <p:nvPicPr>
          <p:cNvPr id="4" name="Picture 2" descr="H:\фото 2018\IMG_20181222_144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357562"/>
            <a:ext cx="4571968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/>
                </a:solidFill>
              </a:rPr>
              <a:t>Открытые сердца педагогов, светлые лица, доброжелательные улыбки, желание общаться – ведь некоторые так давно друг друга не видели, создали атмосферу уюта и тепла. Эта встреча для них стала как большое «августовское совещание»….</a:t>
            </a:r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051" name="Picture 3" descr="F:\Диск Д\фото телефон\фото\IMG_20181222_13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850351" cy="3800468"/>
          </a:xfrm>
          <a:prstGeom prst="rect">
            <a:avLst/>
          </a:prstGeom>
          <a:noFill/>
        </p:spPr>
      </p:pic>
      <p:pic>
        <p:nvPicPr>
          <p:cNvPr id="2054" name="Picture 6" descr="H:\фото 2018\IMG_20181222_133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928934"/>
            <a:ext cx="3143272" cy="3786189"/>
          </a:xfrm>
          <a:prstGeom prst="rect">
            <a:avLst/>
          </a:prstGeom>
          <a:noFill/>
        </p:spPr>
      </p:pic>
      <p:pic>
        <p:nvPicPr>
          <p:cNvPr id="2056" name="Picture 8" descr="H:\фото 2018\IMG_20181222_144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2857">
            <a:off x="4982392" y="3709117"/>
            <a:ext cx="3584334" cy="2848521"/>
          </a:xfrm>
          <a:prstGeom prst="rect">
            <a:avLst/>
          </a:prstGeom>
          <a:noFill/>
        </p:spPr>
      </p:pic>
      <p:pic>
        <p:nvPicPr>
          <p:cNvPr id="2057" name="Picture 9" descr="H:\фото 2018\IMG_20181222_144604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1" y="1571612"/>
            <a:ext cx="419099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3"/>
                </a:solidFill>
                <a:effectLst/>
              </a:rPr>
              <a:t>ОСНОВНЫЕ направления развития профсоюзного сообщества в </a:t>
            </a:r>
            <a:r>
              <a:rPr lang="ru-RU" sz="2400" b="1" dirty="0" smtClean="0">
                <a:solidFill>
                  <a:schemeClr val="accent3"/>
                </a:solidFill>
                <a:effectLst/>
              </a:rPr>
              <a:t>2019 году</a:t>
            </a:r>
            <a:r>
              <a:rPr lang="ru-RU" sz="2400" b="1" dirty="0">
                <a:solidFill>
                  <a:schemeClr val="accent3"/>
                </a:solidFill>
                <a:effectLst/>
              </a:rPr>
              <a:t>:</a:t>
            </a:r>
            <a:endParaRPr lang="ru-RU" sz="2400" dirty="0">
              <a:solidFill>
                <a:schemeClr val="accent3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071546"/>
            <a:ext cx="7498080" cy="559781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Введение в практику работы новых инструментов по мотивации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профсоюзного членства;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Укрепление профсоюзного сообщества через участие в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мероприятиях организуемых профсоюзом;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Защита интересов членов профсоюза (консультации,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представительство в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судебных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процессах, расширение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объема правовых знаний, повышение эффективности информационной работы и др.);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Развитие системы услуг, повышающих профессиональный уровень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педагога;</a:t>
            </a:r>
          </a:p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Организация отдыха, оздоровление работников, формирование потребности здорового образа жизни.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Продолжение работы по реализации мер, направленных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защиту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прав членов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профсоюза,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на охрану труда,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здоровья на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уровне территориальной и первичных профсоюзных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организаций;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Участие в формировании общественного мнения и принятия мер по реальному увеличению доли средств фонда оплаты труда организаций, направляемых на установление размеров окладов (должностных окладов), ставок заработной платы педагогических работников;</a:t>
            </a:r>
          </a:p>
          <a:p>
            <a:pPr lvl="0"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Организация мероприятий, направленных на подготовку и проведение отчетно-перевыборной конференции;</a:t>
            </a:r>
          </a:p>
          <a:p>
            <a:pPr lvl="0"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пилотном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проекте по введению единого электронного профсоюзного билета, автоматизации учета членов Профсоюза и сбора статистических данных.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xmlns="" val="796823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27363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/>
                </a:solidFill>
              </a:rPr>
              <a:t>Знайте что профсоюз: протягивает руку помощи!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Решает социальные проблемы!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Отстаивает права и интересы человека труда!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Формирует основные требования к работодателю!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Содействует росту заработной платы!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Юридически поддерживает и защищает!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Знает, что делать!</a:t>
            </a:r>
            <a:endParaRPr lang="ru-RU" sz="24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57685" y="2786058"/>
            <a:ext cx="311308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675093" cy="339634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Благодарю  всех  председателей профсоюзных организаций, руководителей ОО</a:t>
            </a:r>
            <a:br>
              <a:rPr lang="ru-RU" sz="3600" dirty="0" smtClean="0"/>
            </a:br>
            <a:r>
              <a:rPr lang="ru-RU" sz="3600" dirty="0" smtClean="0"/>
              <a:t> за совместную работу.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6" name="Picture 2" descr="http://infodoski.ru/d/1188067/d/10015009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973" y="3541060"/>
            <a:ext cx="5732319" cy="33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957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УТВЕРЖДЕНО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постановлением администрации </a:t>
            </a:r>
            <a:r>
              <a:rPr lang="ru-RU" sz="1800" dirty="0" err="1" smtClean="0"/>
              <a:t>Кишертского</a:t>
            </a:r>
            <a:r>
              <a:rPr lang="ru-RU" sz="1800" dirty="0" smtClean="0"/>
              <a:t> муниципального района Пермского края </a:t>
            </a:r>
            <a:r>
              <a:rPr lang="ru-RU" sz="1600" dirty="0" smtClean="0"/>
              <a:t>от 03.04.2017 № 123-252-01-03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700" b="1" dirty="0" smtClean="0"/>
              <a:t>П О Л О Ж Е Н И Е</a:t>
            </a:r>
            <a:endParaRPr lang="ru-RU" sz="1700" dirty="0" smtClean="0"/>
          </a:p>
          <a:p>
            <a:r>
              <a:rPr lang="ru-RU" sz="1700" b="1" dirty="0" smtClean="0"/>
              <a:t>«О порядке создания, реорганизации, ликвидации, изменения типа и утверждения уставов образовательных организации </a:t>
            </a:r>
            <a:r>
              <a:rPr lang="ru-RU" sz="1700" b="1" dirty="0" err="1" smtClean="0"/>
              <a:t>Кишертского</a:t>
            </a:r>
            <a:r>
              <a:rPr lang="ru-RU" sz="1700" b="1" dirty="0" smtClean="0"/>
              <a:t> муниципального района и внесения в них изменений»</a:t>
            </a:r>
            <a:endParaRPr lang="ru-RU" sz="1700" dirty="0" smtClean="0"/>
          </a:p>
          <a:p>
            <a:r>
              <a:rPr lang="ru-RU" sz="1700" b="1" dirty="0" smtClean="0"/>
              <a:t> </a:t>
            </a:r>
            <a:endParaRPr lang="ru-RU" sz="17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00100" y="2714619"/>
          <a:ext cx="8143900" cy="40005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9137"/>
                <a:gridCol w="2072993"/>
                <a:gridCol w="1702815"/>
                <a:gridCol w="1998955"/>
              </a:tblGrid>
              <a:tr h="1514565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</a:p>
                    <a:p>
                      <a:r>
                        <a:rPr lang="ru-RU" dirty="0" smtClean="0"/>
                        <a:t>Образовательной 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</a:p>
                    <a:p>
                      <a:r>
                        <a:rPr lang="ru-RU" dirty="0" smtClean="0"/>
                        <a:t>присоединенных</a:t>
                      </a:r>
                      <a:r>
                        <a:rPr lang="ru-RU" baseline="0" dirty="0" smtClean="0"/>
                        <a:t> ОО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первичных профсоюзных организаций 2018г.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первичных профсоюзных организаций на 01.01.2019г.</a:t>
                      </a:r>
                      <a:endParaRPr lang="ru-RU" dirty="0"/>
                    </a:p>
                  </a:txBody>
                  <a:tcPr/>
                </a:tc>
              </a:tr>
              <a:tr h="59951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</a:t>
                      </a:r>
                      <a:r>
                        <a:rPr lang="ru-RU" sz="1400" dirty="0" err="1" smtClean="0"/>
                        <a:t>Шумковская</a:t>
                      </a:r>
                      <a:r>
                        <a:rPr lang="ru-RU" sz="1400" dirty="0" smtClean="0"/>
                        <a:t> ООШ»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59951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«Посадская СОШ»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128693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</a:t>
                      </a:r>
                      <a:r>
                        <a:rPr lang="ru-RU" sz="1400" dirty="0" err="1" smtClean="0"/>
                        <a:t>Кордонская</a:t>
                      </a:r>
                      <a:r>
                        <a:rPr lang="ru-RU" sz="1400" dirty="0" smtClean="0"/>
                        <a:t> СОШ имени </a:t>
                      </a:r>
                      <a:r>
                        <a:rPr lang="ru-RU" sz="1400" dirty="0" err="1" smtClean="0"/>
                        <a:t>М.Ю.Шатунова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МБОУ «</a:t>
                      </a:r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 имени </a:t>
                      </a:r>
                      <a:r>
                        <a:rPr lang="ru-RU" sz="1400" dirty="0" err="1" smtClean="0"/>
                        <a:t>Л.П.Дробышевского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576064"/>
          </a:xfrm>
        </p:spPr>
        <p:txBody>
          <a:bodyPr>
            <a:noAutofit/>
          </a:bodyPr>
          <a:lstStyle/>
          <a:p>
            <a:pPr algn="ctr"/>
            <a:r>
              <a:rPr lang="ru-RU" sz="1600" dirty="0"/>
              <a:t>Профсоюз работников народного образования и науки РФ</a:t>
            </a:r>
            <a:br>
              <a:rPr lang="ru-RU" sz="1600" dirty="0"/>
            </a:br>
            <a:r>
              <a:rPr lang="ru-RU" sz="1600" dirty="0" err="1"/>
              <a:t>Кишертского</a:t>
            </a:r>
            <a:r>
              <a:rPr lang="ru-RU" sz="1600" dirty="0"/>
              <a:t> муниципального район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878436"/>
          </a:xfrm>
        </p:spPr>
        <p:txBody>
          <a:bodyPr>
            <a:normAutofit fontScale="32500" lnSpcReduction="20000"/>
          </a:bodyPr>
          <a:lstStyle/>
          <a:p>
            <a:pPr marL="82296" indent="0" algn="ctr">
              <a:buNone/>
            </a:pPr>
            <a:r>
              <a:rPr lang="ru-RU" sz="2900" b="1" dirty="0" smtClean="0"/>
              <a:t>ПРЕЗИДИУМ   </a:t>
            </a:r>
            <a:r>
              <a:rPr lang="ru-RU" sz="2900" b="1" dirty="0"/>
              <a:t>РК профсоюза</a:t>
            </a:r>
          </a:p>
          <a:p>
            <a:pPr marL="82296" indent="0" algn="ctr">
              <a:buNone/>
            </a:pPr>
            <a:r>
              <a:rPr lang="ru-RU" sz="2900" b="1" dirty="0"/>
              <a:t> </a:t>
            </a:r>
          </a:p>
          <a:p>
            <a:pPr marL="82296" indent="0" algn="ctr">
              <a:buNone/>
            </a:pPr>
            <a:r>
              <a:rPr lang="ru-RU" sz="2900" b="1" dirty="0" smtClean="0"/>
              <a:t>ПОСТАНОВЛЕНИЕ</a:t>
            </a:r>
            <a:endParaRPr lang="ru-RU" sz="1400" b="1" dirty="0" smtClean="0"/>
          </a:p>
          <a:p>
            <a:pPr marL="82296" indent="0" algn="ctr">
              <a:buNone/>
            </a:pPr>
            <a:endParaRPr lang="ru-RU" sz="1400" b="1" dirty="0"/>
          </a:p>
          <a:p>
            <a:pPr marL="82296" indent="0" algn="ctr">
              <a:buNone/>
            </a:pPr>
            <a:endParaRPr lang="ru-RU" sz="1400" b="1" dirty="0" smtClean="0"/>
          </a:p>
          <a:p>
            <a:pPr marL="82296" indent="0" algn="ctr">
              <a:buNone/>
            </a:pPr>
            <a:endParaRPr lang="ru-RU" sz="1400" b="1" dirty="0"/>
          </a:p>
          <a:p>
            <a:r>
              <a:rPr lang="ru-RU" sz="3700" b="1" dirty="0"/>
              <a:t>15.03.2018г. </a:t>
            </a:r>
            <a:r>
              <a:rPr lang="ru-RU" sz="3700" b="1" dirty="0" smtClean="0"/>
              <a:t>                           </a:t>
            </a:r>
            <a:r>
              <a:rPr lang="ru-RU" sz="3700" b="1" dirty="0" smtClean="0"/>
              <a:t>                                                                                                                       №2</a:t>
            </a:r>
            <a:endParaRPr lang="ru-RU" sz="3700" b="1" dirty="0"/>
          </a:p>
          <a:p>
            <a:r>
              <a:rPr lang="ru-RU" sz="3700" b="1" dirty="0"/>
              <a:t>О мерах по укрупнению первичных профсоюзных организаций</a:t>
            </a:r>
          </a:p>
          <a:p>
            <a:r>
              <a:rPr lang="ru-RU" sz="3700" b="1" dirty="0"/>
              <a:t>в условиях реорганизации ОО.</a:t>
            </a:r>
          </a:p>
          <a:p>
            <a:pPr marL="82296" indent="0">
              <a:buNone/>
            </a:pPr>
            <a:r>
              <a:rPr lang="ru-RU" sz="2500" dirty="0"/>
              <a:t> </a:t>
            </a:r>
          </a:p>
          <a:p>
            <a:pPr algn="just"/>
            <a:r>
              <a:rPr lang="ru-RU" sz="3700" dirty="0"/>
              <a:t>На основании Постановлений администрации </a:t>
            </a:r>
            <a:r>
              <a:rPr lang="ru-RU" sz="3700" dirty="0" err="1"/>
              <a:t>Кишертского</a:t>
            </a:r>
            <a:r>
              <a:rPr lang="ru-RU" sz="3700" dirty="0"/>
              <a:t> муниципального района Пермского края от 27.10.2017г. №321-252-01.03; 319-252-01-03; 322-252-01-03; 323-252-01-03 «О реорганизации образовательных организаций…» в целях повышения эффективности профсоюзной деятельности, мотивации профсоюзного членства, укрепления первичных профсоюзных организаций, повышения уровня общественной активности и участия в мероприятиях районного уровня  Президиум работников народного образования </a:t>
            </a:r>
            <a:r>
              <a:rPr lang="ru-RU" sz="3700" b="1" dirty="0"/>
              <a:t>рекомендует:</a:t>
            </a:r>
            <a:endParaRPr lang="ru-RU" sz="3700" dirty="0"/>
          </a:p>
          <a:p>
            <a:pPr algn="just"/>
            <a:r>
              <a:rPr lang="ru-RU" sz="3700" dirty="0"/>
              <a:t>1.Провести профсоюзное собрание с приглашением всех членов коллектива  по вопросу укрупнения первичной профсоюзной организации путем присоединения, оформления заявлений вновь вступающих в профсоюзную организацию.</a:t>
            </a:r>
          </a:p>
          <a:p>
            <a:pPr algn="just"/>
            <a:r>
              <a:rPr lang="ru-RU" sz="3700" dirty="0"/>
              <a:t>2.Решить организационные вопросы  по объединению имеющихся профсоюзных комитетов в прежнем составе.</a:t>
            </a:r>
          </a:p>
          <a:p>
            <a:pPr algn="just"/>
            <a:r>
              <a:rPr lang="ru-RU" sz="3700" dirty="0"/>
              <a:t>3.Провести согласование по кандидатуре председателя ППО от школы, заместителя председателя ППО от дошкольной образовательной организации.</a:t>
            </a:r>
          </a:p>
          <a:p>
            <a:pPr algn="just"/>
            <a:r>
              <a:rPr lang="ru-RU" sz="3700" dirty="0"/>
              <a:t>4 Уведомить райком профсоюза работников образования о реорганизации первичных профсоюзных организаций для внесения соответствующих изменений в реестр районной профсоюзной организации.</a:t>
            </a:r>
          </a:p>
          <a:p>
            <a:pPr algn="just"/>
            <a:r>
              <a:rPr lang="ru-RU" sz="3700" dirty="0"/>
              <a:t>5. На основании решения организационных вопросов внести дополнения, изменения в коллективный договор образовательной организации, отправить на экспертизу в Крайком профсоюза на имя Спицына С.С. и провести уведомительную регистрацию документа.</a:t>
            </a:r>
          </a:p>
          <a:p>
            <a:pPr marL="82296" indent="0">
              <a:buNone/>
            </a:pPr>
            <a:r>
              <a:rPr lang="ru-RU" sz="3700" dirty="0"/>
              <a:t> </a:t>
            </a:r>
          </a:p>
          <a:p>
            <a:pPr marL="82296" indent="0">
              <a:buNone/>
            </a:pPr>
            <a:r>
              <a:rPr lang="ru-RU" sz="2500" dirty="0"/>
              <a:t> </a:t>
            </a: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52462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"/>
            <a:ext cx="8100392" cy="90872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accent3"/>
                </a:solidFill>
                <a:effectLst/>
              </a:rPr>
              <a:t>ПРОФСОЮЗНАЯ  ДЕЯТЕЛЬНОСТЬ</a:t>
            </a:r>
            <a:r>
              <a:rPr lang="ru-RU" sz="1800" dirty="0">
                <a:solidFill>
                  <a:schemeClr val="accent3"/>
                </a:solidFill>
                <a:effectLst/>
              </a:rPr>
              <a:t/>
            </a:r>
            <a:br>
              <a:rPr lang="ru-RU" sz="1800" dirty="0">
                <a:solidFill>
                  <a:schemeClr val="accent3"/>
                </a:solidFill>
                <a:effectLst/>
              </a:rPr>
            </a:br>
            <a:r>
              <a:rPr lang="ru-RU" sz="1600" b="1" dirty="0">
                <a:solidFill>
                  <a:schemeClr val="accent3"/>
                </a:solidFill>
                <a:effectLst/>
              </a:rPr>
              <a:t>Некоторые итоги работы РК профсоюза </a:t>
            </a:r>
            <a:r>
              <a:rPr lang="ru-RU" sz="1600" b="1" dirty="0" smtClean="0">
                <a:solidFill>
                  <a:schemeClr val="accent3"/>
                </a:solidFill>
                <a:effectLst/>
              </a:rPr>
              <a:t> </a:t>
            </a:r>
            <a:r>
              <a:rPr lang="ru-RU" sz="1600" b="1" smtClean="0">
                <a:solidFill>
                  <a:schemeClr val="accent3"/>
                </a:solidFill>
                <a:effectLst/>
              </a:rPr>
              <a:t>образования 2018 </a:t>
            </a:r>
            <a:r>
              <a:rPr lang="ru-RU" sz="1600" b="1" dirty="0" err="1">
                <a:solidFill>
                  <a:schemeClr val="accent3"/>
                </a:solidFill>
                <a:effectLst/>
              </a:rPr>
              <a:t>уч.год</a:t>
            </a:r>
            <a:endParaRPr lang="ru-RU" sz="1600" dirty="0"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0519319"/>
              </p:ext>
            </p:extLst>
          </p:nvPr>
        </p:nvGraphicFramePr>
        <p:xfrm>
          <a:off x="1000101" y="857233"/>
          <a:ext cx="8001056" cy="5786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7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7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5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91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9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68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21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98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034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6738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п/п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Наименова-ние</a:t>
                      </a:r>
                      <a:r>
                        <a:rPr lang="ru-RU" sz="1200" dirty="0" smtClean="0">
                          <a:effectLst/>
                        </a:rPr>
                        <a:t> ОО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Руководи-</a:t>
                      </a:r>
                      <a:r>
                        <a:rPr lang="ru-RU" sz="1200" dirty="0" err="1" smtClean="0">
                          <a:effectLst/>
                        </a:rPr>
                        <a:t>тели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Наличие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Коллектив-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ного</a:t>
                      </a:r>
                      <a:endParaRPr lang="ru-RU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договора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шк</a:t>
                      </a:r>
                      <a:r>
                        <a:rPr lang="ru-RU" sz="700" dirty="0">
                          <a:effectLst/>
                        </a:rPr>
                        <a:t>./</a:t>
                      </a:r>
                      <a:r>
                        <a:rPr lang="ru-RU" sz="700" dirty="0" err="1">
                          <a:effectLst/>
                        </a:rPr>
                        <a:t>дет.сад</a:t>
                      </a:r>
                      <a:r>
                        <a:rPr lang="ru-RU" sz="700" dirty="0">
                          <a:effectLst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нач.шк</a:t>
                      </a:r>
                      <a:r>
                        <a:rPr lang="ru-RU" sz="700" dirty="0">
                          <a:effectLst/>
                        </a:rPr>
                        <a:t>.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Участие в  жизни организации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7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</a:rPr>
                        <a:t>Монито</a:t>
                      </a:r>
                      <a:r>
                        <a:rPr lang="ru-RU" sz="900" dirty="0" smtClean="0">
                          <a:effectLst/>
                        </a:rPr>
                        <a:t>-ринг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«Качество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жизни…»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Пленум РК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апрель,2018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Экскурсия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литературным </a:t>
                      </a:r>
                      <a:r>
                        <a:rPr lang="ru-RU" sz="900" dirty="0" smtClean="0">
                          <a:effectLst/>
                        </a:rPr>
                        <a:t>местам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9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Сргласие</a:t>
                      </a:r>
                      <a:r>
                        <a:rPr lang="ru-RU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Протестная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акция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июль,2018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Конкурс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плакатов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 охране труда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«Кишертская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Вятченина</a:t>
                      </a:r>
                      <a:r>
                        <a:rPr lang="ru-RU" sz="800" dirty="0">
                          <a:effectLst/>
                        </a:rPr>
                        <a:t> М.И.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Редькина Л.Ю.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5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«Посадская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Комягин А.А.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Чугайнова</a:t>
                      </a:r>
                      <a:r>
                        <a:rPr lang="ru-RU" sz="800" dirty="0">
                          <a:effectLst/>
                        </a:rPr>
                        <a:t> М.Н.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МКОУ «Посадская ОШИ для обучающихся с ОВЗ»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Желтовских</a:t>
                      </a:r>
                      <a:r>
                        <a:rPr lang="ru-RU" sz="800" dirty="0">
                          <a:effectLst/>
                        </a:rPr>
                        <a:t> Л.Д.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Палкина Г.В.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«Осинцевская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Бачурина Н.Н.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Кашляева</a:t>
                      </a:r>
                      <a:r>
                        <a:rPr lang="ru-RU" sz="800" dirty="0">
                          <a:effectLst/>
                        </a:rPr>
                        <a:t> А.П.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«Кордонская СОШ»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Трапезникова С.Н.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Мокроусова И.Н.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«Шумковская ООШ»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Медведева Р.Х.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Шемелина</a:t>
                      </a:r>
                      <a:r>
                        <a:rPr lang="ru-RU" sz="800" dirty="0">
                          <a:effectLst/>
                        </a:rPr>
                        <a:t> А.М.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3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«Мазуевская школа-д/с»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Байдакова</a:t>
                      </a:r>
                      <a:r>
                        <a:rPr lang="ru-RU" sz="800" dirty="0">
                          <a:effectLst/>
                        </a:rPr>
                        <a:t> Т.В.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Шаньгина А.Н.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3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МБОУ « Мечинская школа-д/с»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Сазанова</a:t>
                      </a:r>
                      <a:r>
                        <a:rPr lang="ru-RU" sz="800" dirty="0">
                          <a:effectLst/>
                        </a:rPr>
                        <a:t> С.В.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Россохина</a:t>
                      </a:r>
                      <a:r>
                        <a:rPr lang="ru-RU" sz="800" dirty="0">
                          <a:effectLst/>
                        </a:rPr>
                        <a:t> Г.Н.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МКДОУ «Центр детского творчества»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Медведев В.А.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Пронина С.А.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9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МКДОУ «Кишертский д/с №4»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Новоселова С.Ю.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Бачурина М.А.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37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Объединенный профсоюз «УМУ,РИМЦ,ЦБ»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Падуков</a:t>
                      </a:r>
                      <a:r>
                        <a:rPr lang="ru-RU" sz="800" dirty="0">
                          <a:effectLst/>
                        </a:rPr>
                        <a:t> О.В</a:t>
                      </a:r>
                      <a:r>
                        <a:rPr lang="ru-RU" sz="800" dirty="0" smtClean="0">
                          <a:effectLst/>
                        </a:rPr>
                        <a:t>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Кинева</a:t>
                      </a:r>
                      <a:r>
                        <a:rPr lang="ru-RU" sz="800" dirty="0">
                          <a:effectLst/>
                        </a:rPr>
                        <a:t> Е.В.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Гилева</a:t>
                      </a:r>
                      <a:r>
                        <a:rPr lang="ru-RU" sz="800" dirty="0">
                          <a:effectLst/>
                        </a:rPr>
                        <a:t> А.И.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52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проф.в картинках\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0012"/>
            <a:ext cx="9432552" cy="68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 flipH="1">
            <a:off x="1619672" y="3365255"/>
            <a:ext cx="1440160" cy="569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49666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9632" y="5085184"/>
            <a:ext cx="11521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15000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5999584"/>
            <a:ext cx="1656184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127437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7120" y="3502695"/>
            <a:ext cx="909936" cy="864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24561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12360" y="5999584"/>
            <a:ext cx="1490464" cy="858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115200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1268760"/>
            <a:ext cx="165618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331 864 (70%)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1293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42852"/>
            <a:ext cx="6858048" cy="86834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/>
                </a:solidFill>
              </a:rPr>
              <a:t>За истекший период совершенствовалась практика работы профсоюзной организации по следующим направлениям деятельности:</a:t>
            </a: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000108"/>
            <a:ext cx="7933588" cy="5715040"/>
          </a:xfrm>
        </p:spPr>
        <p:txBody>
          <a:bodyPr>
            <a:normAutofit lnSpcReduction="10000"/>
          </a:bodyPr>
          <a:lstStyle/>
          <a:p>
            <a:endParaRPr lang="ru-RU" sz="1600" dirty="0" smtClean="0"/>
          </a:p>
          <a:p>
            <a:r>
              <a:rPr lang="ru-RU" sz="1600" dirty="0" smtClean="0"/>
              <a:t>информирование членов профсоюза и работников ОО о деятельности профсоюза на всех уровнях, начиная с районного через периодическую печать, электронные издания, информационные листки, профсоюзные уголки, участие в разного рода мероприятиях, обучение кадров и др.;</a:t>
            </a:r>
          </a:p>
          <a:p>
            <a:r>
              <a:rPr lang="ru-RU" sz="1600" dirty="0" smtClean="0"/>
              <a:t>- обсуждение вопросов по защите интересов работников в рамках ассоциации «Согласие» на межрайонных совещаниях представителей руководства ОО, муниципальной власти и профсоюзного сообщества, судебных органах;</a:t>
            </a:r>
          </a:p>
          <a:p>
            <a:r>
              <a:rPr lang="ru-RU" sz="1600" dirty="0" smtClean="0"/>
              <a:t>- организация и участие в проведении мониторингов, направленных на изучение существующих проблем, информирование властных структур о полученных результатах, формирование общественного мнения. Пример: «Качество жизни сельского учителя»;</a:t>
            </a:r>
          </a:p>
          <a:p>
            <a:r>
              <a:rPr lang="ru-RU" sz="1600" dirty="0" smtClean="0"/>
              <a:t>- ежегодное проведение тематических Пленумов РК профсоюза, определяющих  решение проблемных вопросов; </a:t>
            </a:r>
          </a:p>
          <a:p>
            <a:r>
              <a:rPr lang="ru-RU" sz="1600" dirty="0" smtClean="0"/>
              <a:t>- расширение сферы услуг, вовлечение членов профсоюза в разного рода мероприятия в целях повышения их профессионального уровня , содействие расширению кругозора педагога в различных областях знаний, организация отдыха, укрепления здоровья , формирование потребности в положительных эмоциях;</a:t>
            </a:r>
          </a:p>
          <a:p>
            <a:r>
              <a:rPr lang="ru-RU" sz="1600" dirty="0" smtClean="0"/>
              <a:t>вовлечение молодых педагогов в профсоюзную деятельность; 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Данные направления деятельности ориентированы на мотивацию профсоюзного членства.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деятельности: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нформирование членов профсоюза и работников ОО о деятельности профсоюза через -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9591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Периодическую печать ( газета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Сылвенские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зори», «Профсоюзный Курьер»)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Профсоюзные уголки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Информационные вестники ( Крайком профсоюза)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Обучение членов профсоюза, профсоюзного актива (курсы подготовки, семинары, совещания, форумы)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Встречи с коллективами, участие в совещаниях руководителей ОО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Открытый публичный отчет (через встречи, сайт, группу в «Контакте»)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в «Контакте» – « Наш профсоюз»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1860</Words>
  <Application>Microsoft Office PowerPoint</Application>
  <PresentationFormat>Экран (4:3)</PresentationFormat>
  <Paragraphs>566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Солнцестояние</vt:lpstr>
      <vt:lpstr>  ПУБЛИЧНЫЙ  ОТЧЕТ  О практике работы  профсоюзного сообщества работников образования Кишертского муниципального района в 2018 году. </vt:lpstr>
      <vt:lpstr>Самой главной особенностью профсоюзной организации как общественного объединения является свобода деятельности, гарантированная ст.30 разд.1 Конституции Российской Федерации.</vt:lpstr>
      <vt:lpstr>Сравнительная характеристика РТО профсоюза работников образования </vt:lpstr>
      <vt:lpstr>    УТВЕРЖДЕНО постановлением администрации Кишертского муниципального района Пермского края от 03.04.2017 № 123-252-01-03  </vt:lpstr>
      <vt:lpstr>Профсоюз работников народного образования и науки РФ Кишертского муниципального район </vt:lpstr>
      <vt:lpstr>ПРОФСОЮЗНАЯ  ДЕЯТЕЛЬНОСТЬ Некоторые итоги работы РК профсоюза  образования 2018 уч.год</vt:lpstr>
      <vt:lpstr>Слайд 7</vt:lpstr>
      <vt:lpstr>За истекший период совершенствовалась практика работы профсоюзной организации по следующим направлениям деятельности:</vt:lpstr>
      <vt:lpstr>Основные направления деятельности: 1.Информирование членов профсоюза и работников ОО о деятельности профсоюза через -</vt:lpstr>
      <vt:lpstr>2. Обсуждение вопросов по защите интересов работников в рамках ассоциации «Согласие» на межрайонных совещаниях представителей руководства ОО, муниципальной власти и профсоюзного сообщества, судебных органах; </vt:lpstr>
      <vt:lpstr>Практическая часть семинара-совещания Шумковская ООШ – декабрь,2018г.</vt:lpstr>
      <vt:lpstr>3. Обсуждение вопросов по защите интересов работников  ассоциации «Согласие» - г.Кунгур</vt:lpstr>
      <vt:lpstr>3. Проведение мониторингов, направленных на изучение существующих проблем, информирование властных структур о полученных результатах, формирование общественного мнения. </vt:lpstr>
      <vt:lpstr>Финансовое благополучие</vt:lpstr>
      <vt:lpstr>Финансовое благополучие</vt:lpstr>
      <vt:lpstr>Социальное благополучие</vt:lpstr>
      <vt:lpstr>4. Ежегодное проведение тематических Пленумов РК профсоюза, определяющих  решение проблемных вопросов; </vt:lpstr>
      <vt:lpstr>Участники Конкурса плакатов по охране труда</vt:lpstr>
      <vt:lpstr>УЧАСТИЕ В ПроектАХ Профсоюза</vt:lpstr>
      <vt:lpstr>5. Расширение сферы услуг, вовлечение членов профсоюза в разного рода мероприятия в целях повышения их профессионального уровня, формирование кругозора педагога в различных областях знаний. </vt:lpstr>
      <vt:lpstr>Казань-Йошкар – Ола    (октябрь,2018г.)</vt:lpstr>
      <vt:lpstr>Сводная Таблица участия в Спартакиаде первичных профсоюзных организаций в 2017-1018 уч.году </vt:lpstr>
      <vt:lpstr>СПАРТАКИАДА  среди  первичных профсоюзных организаций</vt:lpstr>
      <vt:lpstr>Лыжная  эстафета</vt:lpstr>
      <vt:lpstr>Районный турслет - июнь</vt:lpstr>
      <vt:lpstr> 6.Вовлечение молодых педагогов в профсоюзную деятельность; руководит процессом Совет молодых педагогов.   Задача: обновление кадрового состава педагогических коллективов</vt:lpstr>
      <vt:lpstr>  VI Форум молодых педагогов  Пермского края  20-22 апреля 2018 года г. Пермь Приняли участие: Попова Н.Г., Мазенина О.П., Желтовских А.Ю., Незнаева Я.С. </vt:lpstr>
      <vt:lpstr>Перспективы развития молодежного движения</vt:lpstr>
      <vt:lpstr>Новогодняя елка для детей</vt:lpstr>
      <vt:lpstr>Вечер-встреча ветеранов педагогического труда</vt:lpstr>
      <vt:lpstr>Открытые сердца педагогов, светлые лица, доброжелательные улыбки, желание общаться – ведь некоторые так давно друг друга не видели, создали атмосферу уюта и тепла. Эта встреча для них стала как большое «августовское совещание»….</vt:lpstr>
      <vt:lpstr>ОСНОВНЫЕ направления развития профсоюзного сообщества в 2019 году:</vt:lpstr>
      <vt:lpstr>Знайте что профсоюз: протягивает руку помощи! Решает социальные проблемы! Отстаивает права и интересы человека труда! Формирует основные требования к работодателю! Содействует росту заработной платы! Юридически поддерживает и защищает! Знает, что делать!</vt:lpstr>
      <vt:lpstr>Благодарю  всех  председателей профсоюзных организаций, руководителей ОО  за совместную работу.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практике работы и перспективах развития профсоюзного сообщества работников образования Кишертского муниципального района.  </dc:title>
  <dc:creator>Ермаковы</dc:creator>
  <cp:lastModifiedBy>Ермаковы</cp:lastModifiedBy>
  <cp:revision>172</cp:revision>
  <dcterms:created xsi:type="dcterms:W3CDTF">2018-08-23T15:31:54Z</dcterms:created>
  <dcterms:modified xsi:type="dcterms:W3CDTF">2019-03-21T04:25:21Z</dcterms:modified>
</cp:coreProperties>
</file>