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35" r:id="rId3"/>
    <p:sldId id="329" r:id="rId4"/>
    <p:sldId id="336" r:id="rId5"/>
    <p:sldId id="337" r:id="rId6"/>
    <p:sldId id="330" r:id="rId7"/>
    <p:sldId id="333" r:id="rId8"/>
    <p:sldId id="327" r:id="rId9"/>
    <p:sldId id="332" r:id="rId10"/>
    <p:sldId id="338" r:id="rId11"/>
    <p:sldId id="325" r:id="rId12"/>
    <p:sldId id="326" r:id="rId13"/>
    <p:sldId id="328" r:id="rId14"/>
    <p:sldId id="33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C"/>
    <a:srgbClr val="CCECFF"/>
    <a:srgbClr val="CCCCFF"/>
    <a:srgbClr val="CC0000"/>
    <a:srgbClr val="FFFF66"/>
    <a:srgbClr val="FFFF00"/>
    <a:srgbClr val="FFFFCC"/>
    <a:srgbClr val="FFFF99"/>
    <a:srgbClr val="FF99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/>
    <p:restoredTop sz="94679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650CF-66C1-D549-80E1-EAA2C63765C9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2ABA2-0A71-0149-8C19-97A6FC2DE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1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20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69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13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43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9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20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27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1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2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643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1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4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7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1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2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9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7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3EF8-4D1E-4C41-8D95-7523E5F8FF06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png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hyperlink" Target="http://vospitatel-goda.ru/" TargetMode="External"/><Relationship Id="rId4" Type="http://schemas.openxmlformats.org/officeDocument/2006/relationships/image" Target="../media/image32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ldtimewallpapers.com/wallpapers/201204/13347582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127" t="32988" r="43229" b="26753"/>
          <a:stretch/>
        </p:blipFill>
        <p:spPr>
          <a:xfrm>
            <a:off x="7174231" y="2068983"/>
            <a:ext cx="4809279" cy="3441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008120" y="2023187"/>
            <a:ext cx="4221480" cy="35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rgbClr val="001F5C"/>
              </a:gs>
              <a:gs pos="75000">
                <a:srgbClr val="CC0000"/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>
                <a:solidFill>
                  <a:srgbClr val="FFC000"/>
                </a:solidFill>
              </a:rPr>
              <a:t/>
            </a:r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1050" b="1" dirty="0">
                <a:solidFill>
                  <a:srgbClr val="FFC000"/>
                </a:solidFill>
              </a:rPr>
              <a:t/>
            </a:r>
            <a:br>
              <a:rPr lang="ru-RU" sz="105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" y="543854"/>
            <a:ext cx="12191999" cy="2384949"/>
          </a:xfrm>
          <a:prstGeom prst="rect">
            <a:avLst/>
          </a:prstGeom>
          <a:gradFill flip="none" rotWithShape="1">
            <a:gsLst>
              <a:gs pos="0">
                <a:srgbClr val="392117">
                  <a:alpha val="50000"/>
                </a:srgbClr>
              </a:gs>
              <a:gs pos="50000">
                <a:srgbClr val="800000"/>
              </a:gs>
              <a:gs pos="100000">
                <a:srgbClr val="FF0000">
                  <a:shade val="100000"/>
                  <a:satMod val="115000"/>
                  <a:alpha val="29000"/>
                </a:srgb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>
                <a:solidFill>
                  <a:srgbClr val="FFC000"/>
                </a:solidFill>
              </a:rPr>
              <a:t/>
            </a:r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1050" b="1" dirty="0">
                <a:solidFill>
                  <a:srgbClr val="FFC000"/>
                </a:solidFill>
              </a:rPr>
              <a:t/>
            </a:r>
            <a:br>
              <a:rPr lang="ru-RU" sz="105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6154" r="15356" b="19487"/>
          <a:stretch/>
        </p:blipFill>
        <p:spPr bwMode="auto">
          <a:xfrm>
            <a:off x="4811690" y="2922287"/>
            <a:ext cx="2614340" cy="194400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alphaModFix/>
          </a:blip>
          <a:srcRect b="7229"/>
          <a:stretch/>
        </p:blipFill>
        <p:spPr>
          <a:xfrm>
            <a:off x="-132591" y="2259793"/>
            <a:ext cx="4944281" cy="343996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801" y="615456"/>
            <a:ext cx="11464118" cy="2235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Актуальные проблемы и перспективы применения профессиональных стандартов для воспитателей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90600" y="4929451"/>
            <a:ext cx="10226040" cy="1950048"/>
          </a:xfrm>
          <a:prstGeom prst="rect">
            <a:avLst/>
          </a:prstGeom>
          <a:gradFill flip="none" rotWithShape="1">
            <a:gsLst>
              <a:gs pos="0">
                <a:srgbClr val="392117">
                  <a:alpha val="68000"/>
                </a:srgbClr>
              </a:gs>
              <a:gs pos="48000">
                <a:srgbClr val="800000"/>
              </a:gs>
              <a:gs pos="100000">
                <a:srgbClr val="FF0000">
                  <a:alpha val="50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>
                <a:solidFill>
                  <a:srgbClr val="FFC000"/>
                </a:solidFill>
              </a:rPr>
              <a:t/>
            </a:r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1050" b="1" dirty="0">
                <a:solidFill>
                  <a:srgbClr val="FFC000"/>
                </a:solidFill>
              </a:rPr>
              <a:t/>
            </a:r>
            <a:br>
              <a:rPr lang="ru-RU" sz="105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41082" y="4101823"/>
            <a:ext cx="11464118" cy="2504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9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1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8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Алёшина Татьяна Михайловна</a:t>
            </a:r>
            <a:r>
              <a:rPr lang="ru-RU" sz="3800" b="1" i="1" dirty="0">
                <a:solidFill>
                  <a:schemeClr val="bg1"/>
                </a:solidFill>
              </a:rPr>
              <a:t>,</a:t>
            </a:r>
            <a:endParaRPr lang="ru-RU" sz="900" b="1" i="1" dirty="0">
              <a:solidFill>
                <a:schemeClr val="bg1"/>
              </a:solidFill>
            </a:endParaRPr>
          </a:p>
          <a:p>
            <a:endParaRPr lang="ru-RU" sz="600" b="1" i="1" dirty="0">
              <a:solidFill>
                <a:schemeClr val="bg1"/>
              </a:solidFill>
            </a:endParaRPr>
          </a:p>
          <a:p>
            <a:r>
              <a:rPr lang="ru-RU" sz="3300" i="1" dirty="0">
                <a:solidFill>
                  <a:schemeClr val="bg1"/>
                </a:solidFill>
              </a:rPr>
              <a:t>заведующая отделом по вопросам общего образования</a:t>
            </a:r>
          </a:p>
          <a:p>
            <a:r>
              <a:rPr lang="ru-RU" sz="3300" i="1" dirty="0">
                <a:solidFill>
                  <a:schemeClr val="bg1"/>
                </a:solidFill>
              </a:rPr>
              <a:t>аппарата Общероссийского Профсоюза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5520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63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210" y="3104419"/>
            <a:ext cx="11808647" cy="62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не является документом, подтверждающим получение среднего профессионального или высшего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5562" y="5417810"/>
            <a:ext cx="9392769" cy="1323439"/>
          </a:xfrm>
          <a:prstGeom prst="rect">
            <a:avLst/>
          </a:prstGeom>
          <a:solidFill>
            <a:schemeClr val="bg1">
              <a:alpha val="1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планах образовательных организаций по организации применения профессиональных стандартов     (до 1 января 2020 г.) необходимо предусмотреть мероприятия по особой ускоренной профессиональной подготовке работающих воспитателей из числа слушателей педагогических классов,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была присвоена квалификация «Воспитатель детского сада»,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имеющих среднего профессионального или высшего образования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210067"/>
            <a:ext cx="12191999" cy="6816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/>
            <a:r>
              <a:rPr lang="ru-RU" sz="3400" b="1" dirty="0">
                <a:solidFill>
                  <a:schemeClr val="accent5"/>
                </a:solidFill>
              </a:rPr>
              <a:t>Проблема профессиональной подготовки воспитателей</a:t>
            </a:r>
            <a:br>
              <a:rPr lang="ru-RU" sz="3400" b="1" dirty="0">
                <a:solidFill>
                  <a:schemeClr val="accent5"/>
                </a:solidFill>
              </a:rPr>
            </a:br>
            <a:r>
              <a:rPr lang="ru-RU" sz="3400" b="1" dirty="0">
                <a:solidFill>
                  <a:schemeClr val="accent5"/>
                </a:solidFill>
              </a:rPr>
              <a:t>из числа слушателей педагогических классов</a:t>
            </a:r>
            <a:endParaRPr lang="ru-RU" sz="3400" b="1" i="1" dirty="0">
              <a:solidFill>
                <a:schemeClr val="accent5"/>
              </a:solidFill>
            </a:endParaRPr>
          </a:p>
        </p:txBody>
      </p:sp>
      <p:sp>
        <p:nvSpPr>
          <p:cNvPr id="7" name="Прямоугольник с двумя усеченными противолежащими углами 5"/>
          <p:cNvSpPr/>
          <p:nvPr/>
        </p:nvSpPr>
        <p:spPr>
          <a:xfrm>
            <a:off x="2595562" y="3844286"/>
            <a:ext cx="9389295" cy="1489123"/>
          </a:xfrm>
          <a:prstGeom prst="snip2Diag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Федерального закона от 29 декабря 2012 г. № 273-ФЗ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 (статья 46, часть 1):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 на занятие педагогической деятельностью имеют лица, имеющие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 или высшее образование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отвечающие квалификационным требованиям, указанным в квалификационных справочниках, и (или)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профессиональным стандартам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531" t="32916" r="29297" b="16806"/>
          <a:stretch/>
        </p:blipFill>
        <p:spPr>
          <a:xfrm>
            <a:off x="9422244" y="1411899"/>
            <a:ext cx="2566087" cy="175680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трелка вниз 12"/>
          <p:cNvSpPr/>
          <p:nvPr/>
        </p:nvSpPr>
        <p:spPr>
          <a:xfrm rot="16200000">
            <a:off x="9254716" y="2084912"/>
            <a:ext cx="335060" cy="35242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2"/>
          <p:cNvSpPr/>
          <p:nvPr/>
        </p:nvSpPr>
        <p:spPr>
          <a:xfrm rot="16200000">
            <a:off x="2224819" y="4267516"/>
            <a:ext cx="335060" cy="40642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http://www.mdk-arbat.ru/main-book-image/56072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179683" y="3856344"/>
            <a:ext cx="2093176" cy="27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усеченными противолежащими углами 5"/>
          <p:cNvSpPr/>
          <p:nvPr/>
        </p:nvSpPr>
        <p:spPr>
          <a:xfrm>
            <a:off x="179684" y="1412291"/>
            <a:ext cx="9061220" cy="1756408"/>
          </a:xfrm>
          <a:prstGeom prst="snip2Diag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Временного положения об одногодичных педагогических классах при средних общеобразовательных школах по подготовке воспитателей дошкольных учреждений, утверждённого приказом Министерства просвещения СССР от 14 января 1981 г. № 6 (пункт 9):</a:t>
            </a:r>
          </a:p>
          <a:p>
            <a:endParaRPr lang="ru-RU" sz="500" dirty="0">
              <a:solidFill>
                <a:srgbClr val="001F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«Слушателям педагогических классов, успешно выполнившим учебный план и сдавшим выпускные экзамены, присваивается квалификация </a:t>
            </a:r>
            <a:r>
              <a:rPr lang="en-US" sz="16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</a:t>
            </a:r>
            <a:r>
              <a:rPr lang="en-US" sz="16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выдается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</a:t>
            </a:r>
            <a:r>
              <a:rPr lang="ru-RU" sz="16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установленного образца согласно Приложению»</a:t>
            </a:r>
          </a:p>
        </p:txBody>
      </p:sp>
      <p:pic>
        <p:nvPicPr>
          <p:cNvPr id="14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4" y="3244981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49" y="5417810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63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3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171760"/>
            <a:ext cx="12163552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chemeClr val="accent5"/>
                </a:solidFill>
              </a:rPr>
              <a:t>Организация и проведение Всероссийского профессионального конкурса «Воспитатель года России»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00313" y="1261572"/>
            <a:ext cx="306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оргкомитета конкурса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69870" y="5103674"/>
            <a:ext cx="25241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МЕРКУЛОВА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Галина Ивановна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учитель Российской Федерации, отличник народного просвещения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Всеросийский профессиональный конкурс «Воспитатель года России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0" y="1622707"/>
            <a:ext cx="3259241" cy="435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усеченными противолежащими углами 4"/>
          <p:cNvSpPr/>
          <p:nvPr/>
        </p:nvSpPr>
        <p:spPr>
          <a:xfrm>
            <a:off x="3599201" y="1609143"/>
            <a:ext cx="4979368" cy="4014417"/>
          </a:xfrm>
          <a:prstGeom prst="snip2DiagRect">
            <a:avLst/>
          </a:prstGeom>
          <a:solidFill>
            <a:srgbClr val="FFFFCC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chemeClr val="accent5"/>
                </a:solidFill>
              </a:rPr>
              <a:t>Из истории конкурса:</a:t>
            </a:r>
          </a:p>
          <a:p>
            <a:endParaRPr lang="ru-RU" sz="800" b="1" i="1" dirty="0">
              <a:solidFill>
                <a:schemeClr val="accent5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    2009 г.</a:t>
            </a:r>
            <a:r>
              <a:rPr lang="ru-RU" sz="2000" dirty="0">
                <a:solidFill>
                  <a:srgbClr val="FF0000"/>
                </a:solidFill>
              </a:rPr>
              <a:t> – учреждение конкурса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 (утверждение Положения)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     2010 г.</a:t>
            </a:r>
            <a:r>
              <a:rPr lang="ru-RU" sz="2000" dirty="0">
                <a:solidFill>
                  <a:srgbClr val="FF0000"/>
                </a:solidFill>
              </a:rPr>
              <a:t> – проведение </a:t>
            </a:r>
            <a:r>
              <a:rPr lang="en-US" sz="2000" dirty="0">
                <a:solidFill>
                  <a:srgbClr val="FF0000"/>
                </a:solidFill>
              </a:rPr>
              <a:t>I </a:t>
            </a:r>
            <a:r>
              <a:rPr lang="ru-RU" sz="2000" dirty="0">
                <a:solidFill>
                  <a:srgbClr val="FF0000"/>
                </a:solidFill>
              </a:rPr>
              <a:t>конкурса</a:t>
            </a:r>
            <a:r>
              <a:rPr lang="ru-RU" sz="2000" dirty="0">
                <a:solidFill>
                  <a:srgbClr val="002060"/>
                </a:solidFill>
              </a:rPr>
              <a:t>,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 </a:t>
            </a:r>
            <a:r>
              <a:rPr lang="ru-RU" sz="2000" dirty="0">
                <a:solidFill>
                  <a:srgbClr val="FF0000"/>
                </a:solidFill>
              </a:rPr>
              <a:t>создание Всероссийского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                    клуба «Воспитатель года»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    2011 г.</a:t>
            </a:r>
            <a:r>
              <a:rPr lang="ru-RU" sz="2000" dirty="0">
                <a:solidFill>
                  <a:srgbClr val="002060"/>
                </a:solidFill>
              </a:rPr>
              <a:t> – проведение </a:t>
            </a:r>
            <a:r>
              <a:rPr lang="en-US" sz="2000" dirty="0">
                <a:solidFill>
                  <a:srgbClr val="002060"/>
                </a:solidFill>
              </a:rPr>
              <a:t>II </a:t>
            </a:r>
            <a:r>
              <a:rPr lang="ru-RU" sz="2000" dirty="0">
                <a:solidFill>
                  <a:srgbClr val="002060"/>
                </a:solidFill>
              </a:rPr>
              <a:t>конкурса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2012 г.</a:t>
            </a:r>
            <a:r>
              <a:rPr lang="ru-RU" sz="2000" dirty="0">
                <a:solidFill>
                  <a:srgbClr val="002060"/>
                </a:solidFill>
              </a:rPr>
              <a:t> – проведение </a:t>
            </a:r>
            <a:r>
              <a:rPr lang="en-US" sz="2000" dirty="0">
                <a:solidFill>
                  <a:srgbClr val="002060"/>
                </a:solidFill>
              </a:rPr>
              <a:t>III </a:t>
            </a:r>
            <a:r>
              <a:rPr lang="ru-RU" sz="2000" dirty="0">
                <a:solidFill>
                  <a:srgbClr val="002060"/>
                </a:solidFill>
              </a:rPr>
              <a:t>конкурса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2013 г.</a:t>
            </a:r>
            <a:r>
              <a:rPr lang="ru-RU" sz="2000" dirty="0">
                <a:solidFill>
                  <a:srgbClr val="002060"/>
                </a:solidFill>
              </a:rPr>
              <a:t> – проведение </a:t>
            </a:r>
            <a:r>
              <a:rPr lang="en-US" sz="2000" dirty="0">
                <a:solidFill>
                  <a:srgbClr val="002060"/>
                </a:solidFill>
              </a:rPr>
              <a:t>IV </a:t>
            </a:r>
            <a:r>
              <a:rPr lang="ru-RU" sz="2000" dirty="0">
                <a:solidFill>
                  <a:srgbClr val="002060"/>
                </a:solidFill>
              </a:rPr>
              <a:t>конкурса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2014 г.</a:t>
            </a:r>
            <a:r>
              <a:rPr lang="ru-RU" sz="2000" dirty="0">
                <a:solidFill>
                  <a:srgbClr val="002060"/>
                </a:solidFill>
              </a:rPr>
              <a:t> – проведение </a:t>
            </a:r>
            <a:r>
              <a:rPr lang="en-US" sz="2000" dirty="0">
                <a:solidFill>
                  <a:srgbClr val="002060"/>
                </a:solidFill>
              </a:rPr>
              <a:t>V </a:t>
            </a:r>
            <a:r>
              <a:rPr lang="ru-RU" sz="2000" dirty="0">
                <a:solidFill>
                  <a:srgbClr val="002060"/>
                </a:solidFill>
              </a:rPr>
              <a:t>конкурса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2015 г.</a:t>
            </a:r>
            <a:r>
              <a:rPr lang="ru-RU" sz="2000" dirty="0">
                <a:solidFill>
                  <a:srgbClr val="002060"/>
                </a:solidFill>
              </a:rPr>
              <a:t> – проведение </a:t>
            </a:r>
            <a:r>
              <a:rPr lang="en-US" sz="2000" dirty="0">
                <a:solidFill>
                  <a:srgbClr val="002060"/>
                </a:solidFill>
              </a:rPr>
              <a:t>VI </a:t>
            </a:r>
            <a:r>
              <a:rPr lang="ru-RU" sz="2000" dirty="0">
                <a:solidFill>
                  <a:srgbClr val="002060"/>
                </a:solidFill>
              </a:rPr>
              <a:t>конкурса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2016 г.</a:t>
            </a:r>
            <a:r>
              <a:rPr lang="ru-RU" sz="2000" dirty="0">
                <a:solidFill>
                  <a:srgbClr val="002060"/>
                </a:solidFill>
              </a:rPr>
              <a:t> – проведение </a:t>
            </a:r>
            <a:r>
              <a:rPr lang="en-US" sz="2000" dirty="0">
                <a:solidFill>
                  <a:srgbClr val="002060"/>
                </a:solidFill>
              </a:rPr>
              <a:t>VII </a:t>
            </a:r>
            <a:r>
              <a:rPr lang="ru-RU" sz="2000" dirty="0">
                <a:solidFill>
                  <a:srgbClr val="002060"/>
                </a:solidFill>
              </a:rPr>
              <a:t>конкурса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2930" r="79297" b="41122"/>
          <a:stretch/>
        </p:blipFill>
        <p:spPr>
          <a:xfrm>
            <a:off x="9369871" y="1907903"/>
            <a:ext cx="2524125" cy="31511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 rot="16200000">
            <a:off x="6581683" y="3919960"/>
            <a:ext cx="489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 Общероссийского</a:t>
            </a:r>
          </a:p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Профсоюза образования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01717" y="5992271"/>
            <a:ext cx="2308621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Учредители конкурса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45572" y="5833634"/>
            <a:ext cx="1932997" cy="9432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Общероссийский Профсоюз образования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6154" r="20321" b="19487"/>
          <a:stretch/>
        </p:blipFill>
        <p:spPr bwMode="auto">
          <a:xfrm>
            <a:off x="5499041" y="5841285"/>
            <a:ext cx="1096918" cy="9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39961" y="5839851"/>
            <a:ext cx="1927230" cy="9432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Минобрнауки России</a:t>
            </a:r>
          </a:p>
          <a:p>
            <a:pPr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Картинки по запросу логотип минобрнаук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12577" r="2984"/>
          <a:stretch/>
        </p:blipFill>
        <p:spPr bwMode="auto">
          <a:xfrm>
            <a:off x="2298664" y="5840310"/>
            <a:ext cx="853440" cy="9441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низ 22"/>
          <p:cNvSpPr/>
          <p:nvPr/>
        </p:nvSpPr>
        <p:spPr>
          <a:xfrm rot="5400000">
            <a:off x="3197303" y="6144285"/>
            <a:ext cx="484632" cy="319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6200000">
            <a:off x="4998686" y="6160613"/>
            <a:ext cx="484632" cy="30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0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3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3443534" y="1026000"/>
            <a:ext cx="8748466" cy="5832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3465"/>
          <a:stretch/>
        </p:blipFill>
        <p:spPr>
          <a:xfrm>
            <a:off x="-182880" y="1143000"/>
            <a:ext cx="5538584" cy="3195000"/>
          </a:xfrm>
          <a:prstGeom prst="rect">
            <a:avLst/>
          </a:prstGeom>
          <a:noFill/>
          <a:ln>
            <a:noFill/>
          </a:ln>
          <a:effectLst>
            <a:reflection blurRad="6350" stA="50000" endA="295" endPos="92000" dist="101600" dir="5400000" sy="-100000" algn="bl" rotWithShape="0"/>
            <a:softEdge rad="6350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" y="171760"/>
            <a:ext cx="12163552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Задачи Всероссийского профессионального конкурса «Воспитатель года России»</a:t>
            </a:r>
          </a:p>
        </p:txBody>
      </p:sp>
      <p:pic>
        <p:nvPicPr>
          <p:cNvPr id="1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9" y="3967546"/>
            <a:ext cx="1835161" cy="270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9" y="3904893"/>
            <a:ext cx="1835161" cy="270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54768" t="42617" r="34546" b="29694"/>
          <a:stretch/>
        </p:blipFill>
        <p:spPr>
          <a:xfrm>
            <a:off x="213360" y="3842240"/>
            <a:ext cx="1852630" cy="270000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с двумя усеченными противолежащими углами 4"/>
          <p:cNvSpPr/>
          <p:nvPr/>
        </p:nvSpPr>
        <p:spPr>
          <a:xfrm>
            <a:off x="2662579" y="3819377"/>
            <a:ext cx="4070669" cy="2825306"/>
          </a:xfrm>
          <a:prstGeom prst="snip2DiagRect">
            <a:avLst/>
          </a:prstGeom>
          <a:solidFill>
            <a:srgbClr val="FFFF99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Всероссийском профессиональном конкурсе «Воспитатель года России»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утверждённое Минобрнауки России и Общероссийским Профсоюзом образования            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июля 2016 г.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(далее – Положение)</a:t>
            </a:r>
          </a:p>
        </p:txBody>
      </p:sp>
      <p:sp>
        <p:nvSpPr>
          <p:cNvPr id="15" name="Стрелка вниз 14"/>
          <p:cNvSpPr/>
          <p:nvPr/>
        </p:nvSpPr>
        <p:spPr>
          <a:xfrm rot="5400000">
            <a:off x="2241087" y="5032659"/>
            <a:ext cx="484632" cy="319162"/>
          </a:xfrm>
          <a:prstGeom prst="down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16" name="Прямоугольник с двумя усеченными противолежащими углами 4"/>
          <p:cNvSpPr/>
          <p:nvPr/>
        </p:nvSpPr>
        <p:spPr>
          <a:xfrm>
            <a:off x="4911448" y="1283642"/>
            <a:ext cx="7112912" cy="2621251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rgbClr val="0070C0"/>
                </a:solidFill>
              </a:rPr>
              <a:t>Из Положения: </a:t>
            </a: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[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…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Andale Sans UI" pitchFamily="2"/>
                <a:cs typeface="Times New Roman" panose="02020603050405020304" pitchFamily="18" charset="0"/>
              </a:rPr>
              <a:t>6.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Основными задачами Конкурса являются: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    – совершенствование образовательных программ, инновационных 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       методов и средств дошкольного образования, содействие их 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       широкому распространению в образовательной среде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[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…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; 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    – </a:t>
            </a:r>
            <a:r>
              <a:rPr lang="ru-RU" sz="1600" dirty="0"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распространение лучших образцов профессионального опыта 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педагогических работников образовательных организаций, 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реализующих программы дошкольного образования на территории     </a:t>
            </a:r>
          </a:p>
          <a:p>
            <a:pPr lvl="0" hangingPunct="0"/>
            <a:r>
              <a:rPr lang="ru-RU" sz="1600" dirty="0"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Российской Федерации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[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…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/>
                <a:cs typeface="Times New Roman" panose="02020603050405020304" pitchFamily="18" charset="0"/>
              </a:rPr>
              <a:t>».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00" b="1" dirty="0">
              <a:solidFill>
                <a:srgbClr val="00206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13502148">
            <a:off x="4772241" y="3128166"/>
            <a:ext cx="484632" cy="721339"/>
          </a:xfrm>
          <a:prstGeom prst="down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622878" y="2115403"/>
            <a:ext cx="4026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622878" y="2852382"/>
            <a:ext cx="530897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0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 rot="16200000">
            <a:off x="1505162" y="1682186"/>
            <a:ext cx="4291910" cy="584775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61321" y="205021"/>
            <a:ext cx="9357860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Выявление и изучение лучших практик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36" t="3714" r="4759" b="15027"/>
          <a:stretch/>
        </p:blipFill>
        <p:spPr>
          <a:xfrm>
            <a:off x="756430" y="248493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175" t="2938" r="4655" b="14909"/>
          <a:stretch/>
        </p:blipFill>
        <p:spPr>
          <a:xfrm>
            <a:off x="769262" y="2454657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4267" t="3568" r="19955" b="28402"/>
          <a:stretch/>
        </p:blipFill>
        <p:spPr>
          <a:xfrm>
            <a:off x="2572882" y="2466750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2378" r="7884" b="20555"/>
          <a:stretch/>
        </p:blipFill>
        <p:spPr>
          <a:xfrm>
            <a:off x="4379116" y="2454657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66476" r="9366" b="57194"/>
          <a:stretch/>
        </p:blipFill>
        <p:spPr>
          <a:xfrm>
            <a:off x="767991" y="4659422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17391" t="4594" r="12462" b="26362"/>
          <a:stretch/>
        </p:blipFill>
        <p:spPr>
          <a:xfrm>
            <a:off x="2588599" y="4659422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14682" t="8683" r="8621" b="23312"/>
          <a:stretch/>
        </p:blipFill>
        <p:spPr>
          <a:xfrm>
            <a:off x="4386451" y="4665350"/>
            <a:ext cx="1350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rot="16200000">
            <a:off x="-2856337" y="3322605"/>
            <a:ext cx="6609507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ГОДА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4869" y="2042736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Ю.А. Маляшок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3597" y="4251079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Н.В. Помпеева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61321" y="4254657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А.Д. Афонский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55170" y="4254657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О.И. Терезанова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4869" y="6459422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О.А. Скотников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72882" y="6459421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Ю.Н. Загорская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79116" y="6454062"/>
            <a:ext cx="1373122" cy="276999"/>
          </a:xfrm>
          <a:prstGeom prst="rect">
            <a:avLst/>
          </a:prstGeom>
          <a:solidFill>
            <a:srgbClr val="FFFF99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Н.Н. Одинцова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1231959" y="1137286"/>
            <a:ext cx="2086439" cy="2784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Мурманская область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1231959" y="3345630"/>
            <a:ext cx="2086439" cy="2784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ХМАО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704439" y="1685243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2010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>
          <a:xfrm>
            <a:off x="2137407" y="248493"/>
            <a:ext cx="26867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34" descr="Coat of Arms of Yugra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72" y="2441638"/>
            <a:ext cx="31034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 rot="16200000">
            <a:off x="3030137" y="3364623"/>
            <a:ext cx="2086439" cy="24622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Саха (Якутия)</a:t>
            </a:r>
            <a:endParaRPr lang="ru-RU" sz="1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6200000">
            <a:off x="1231959" y="5553973"/>
            <a:ext cx="2086439" cy="2784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Свердловская область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6200000">
            <a:off x="3045528" y="5556682"/>
            <a:ext cx="2086439" cy="2784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Ленинградская область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6200000">
            <a:off x="4851776" y="3357739"/>
            <a:ext cx="205897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Хабаровский край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rot="16200000">
            <a:off x="4824301" y="5548613"/>
            <a:ext cx="2086439" cy="2784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04439" y="3851085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2011</a:t>
            </a:r>
          </a:p>
        </p:txBody>
      </p:sp>
      <p:sp>
        <p:nvSpPr>
          <p:cNvPr id="42" name="Овал 41"/>
          <p:cNvSpPr/>
          <p:nvPr/>
        </p:nvSpPr>
        <p:spPr>
          <a:xfrm>
            <a:off x="704439" y="6089835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43" name="Овал 42"/>
          <p:cNvSpPr/>
          <p:nvPr/>
        </p:nvSpPr>
        <p:spPr>
          <a:xfrm>
            <a:off x="2533418" y="3848442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2012</a:t>
            </a:r>
          </a:p>
        </p:txBody>
      </p:sp>
      <p:sp>
        <p:nvSpPr>
          <p:cNvPr id="44" name="Овал 43"/>
          <p:cNvSpPr/>
          <p:nvPr/>
        </p:nvSpPr>
        <p:spPr>
          <a:xfrm>
            <a:off x="2551870" y="6089834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2014</a:t>
            </a:r>
          </a:p>
        </p:txBody>
      </p:sp>
      <p:sp>
        <p:nvSpPr>
          <p:cNvPr id="45" name="Овал 44"/>
          <p:cNvSpPr/>
          <p:nvPr/>
        </p:nvSpPr>
        <p:spPr>
          <a:xfrm>
            <a:off x="4311149" y="3848441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2012</a:t>
            </a:r>
          </a:p>
        </p:txBody>
      </p:sp>
      <p:sp>
        <p:nvSpPr>
          <p:cNvPr id="46" name="Овал 45"/>
          <p:cNvSpPr/>
          <p:nvPr/>
        </p:nvSpPr>
        <p:spPr>
          <a:xfrm>
            <a:off x="4356360" y="6089835"/>
            <a:ext cx="788062" cy="39522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2015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>
            <a:off x="3877046" y="2439287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4">
            <a:alphaModFix/>
          </a:blip>
          <a:srcRect/>
          <a:stretch>
            <a:fillRect/>
          </a:stretch>
        </p:blipFill>
        <p:spPr>
          <a:xfrm>
            <a:off x="5728292" y="2454657"/>
            <a:ext cx="29030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5">
            <a:alphaModFix/>
          </a:blip>
          <a:srcRect/>
          <a:stretch>
            <a:fillRect/>
          </a:stretch>
        </p:blipFill>
        <p:spPr>
          <a:xfrm>
            <a:off x="2009127" y="4617448"/>
            <a:ext cx="50703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22" descr="Coat of arms of Leningrad Oblast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99" y="4649982"/>
            <a:ext cx="31516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7">
            <a:alphaModFix/>
          </a:blip>
          <a:srcRect/>
          <a:stretch>
            <a:fillRect/>
          </a:stretch>
        </p:blipFill>
        <p:spPr>
          <a:xfrm>
            <a:off x="5700075" y="4627774"/>
            <a:ext cx="33488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8">
            <a:alphaModFix/>
          </a:blip>
          <a:srcRect l="20138" t="6085" r="20894" b="8162"/>
          <a:stretch/>
        </p:blipFill>
        <p:spPr>
          <a:xfrm>
            <a:off x="6649237" y="2439287"/>
            <a:ext cx="5281505" cy="43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Прямоугольник 52"/>
          <p:cNvSpPr/>
          <p:nvPr/>
        </p:nvSpPr>
        <p:spPr>
          <a:xfrm>
            <a:off x="6788466" y="5784016"/>
            <a:ext cx="387486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Мастер-классы победителей и лауреатов в сети «Интернет»:</a:t>
            </a:r>
          </a:p>
          <a:p>
            <a:pPr algn="ctr"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88466" y="6360306"/>
            <a:ext cx="3135509" cy="3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  <a:hlinkClick r:id="rId19"/>
              </a:rPr>
              <a:t>http://vospitatel-goda.ru/</a:t>
            </a:r>
            <a:endParaRPr lang="ru-RU" sz="1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0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5" name="Стрелка вниз 54"/>
          <p:cNvSpPr/>
          <p:nvPr/>
        </p:nvSpPr>
        <p:spPr>
          <a:xfrm>
            <a:off x="7829363" y="5586135"/>
            <a:ext cx="484632" cy="2509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561321" y="917002"/>
            <a:ext cx="9357860" cy="1400383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6000">
                <a:srgbClr val="FFFF99"/>
              </a:gs>
              <a:gs pos="96000">
                <a:schemeClr val="bg1"/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Лучшие образцы современного профессионального опыта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>
              <a:spcAft>
                <a:spcPts val="0"/>
              </a:spcAft>
            </a:pPr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 пример апробации требований профессиональных стандартов на практике;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 основа для совершенствования профессиональных стандартов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(в том числе дифференциации их на несколько уровней квалификации)</a:t>
            </a:r>
          </a:p>
        </p:txBody>
      </p:sp>
      <p:pic>
        <p:nvPicPr>
          <p:cNvPr id="58" name="Picture 2" descr="Всеросийский профессиональный конкурс «Воспитатель года России»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700" y="1020986"/>
            <a:ext cx="673388" cy="9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 rot="16200000">
            <a:off x="4224951" y="4501734"/>
            <a:ext cx="43931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сайт конкурса в сети «Интернет»</a:t>
            </a:r>
          </a:p>
        </p:txBody>
      </p:sp>
      <p:sp>
        <p:nvSpPr>
          <p:cNvPr id="60" name="Стрелка вниз 59"/>
          <p:cNvSpPr/>
          <p:nvPr/>
        </p:nvSpPr>
        <p:spPr>
          <a:xfrm rot="16200000">
            <a:off x="6506004" y="2887371"/>
            <a:ext cx="484632" cy="283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5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oldtimewallpapers.com/wallpapers/201204/1334758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glow rad="101600">
              <a:srgbClr val="C00000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8059" y="3202385"/>
            <a:ext cx="11464118" cy="2235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11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6154" r="15356" b="19487"/>
          <a:stretch/>
        </p:blipFill>
        <p:spPr bwMode="auto">
          <a:xfrm>
            <a:off x="5031073" y="4790175"/>
            <a:ext cx="2614340" cy="1944000"/>
          </a:xfrm>
          <a:prstGeom prst="rect">
            <a:avLst/>
          </a:prstGeom>
          <a:noFill/>
          <a:effectLst>
            <a:glow rad="63500">
              <a:srgbClr val="C00000">
                <a:alpha val="4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o-detstve.ru/assets/images/userfiles/24505/images/%D0%A0%D0%B8%D1%81%D1%83%D0%BD%D0%BE%D0%B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22" y="-61322"/>
            <a:ext cx="5385042" cy="4320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66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-5208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171760"/>
            <a:ext cx="12163552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chemeClr val="accent5"/>
                </a:solidFill>
              </a:rPr>
              <a:t>Приоритетные направления деятельности Общероссийского Профсоюза образования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226547" y="4484134"/>
            <a:ext cx="4084320" cy="1645920"/>
          </a:xfrm>
          <a:prstGeom prst="ellipse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Содействие повышению профессионального уровня работников образования   и науки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98050" y="1546369"/>
            <a:ext cx="3951921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вопросов оплаты труда</a:t>
            </a:r>
            <a:endParaRPr lang="ru-RU" sz="175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0728" y="1962179"/>
            <a:ext cx="3954405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оптимизации режима рабочего времени и времени отдыха</a:t>
            </a:r>
            <a:endParaRPr lang="ru-RU" sz="175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10727" y="2661057"/>
            <a:ext cx="3954406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сокращения и устранения избыточной отчётности</a:t>
            </a:r>
            <a:endParaRPr lang="ru-RU" sz="175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0727" y="3346398"/>
            <a:ext cx="3954406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поддержки молодых педагогов</a:t>
            </a:r>
            <a:endParaRPr lang="ru-RU" sz="175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10968" y="3761897"/>
            <a:ext cx="7698671" cy="361637"/>
          </a:xfrm>
          <a:prstGeom prst="rect">
            <a:avLst/>
          </a:prstGeom>
          <a:solidFill>
            <a:srgbClr val="FFFF66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экспертиза профессиональных стандартов и особенностей их применения</a:t>
            </a:r>
            <a:endParaRPr lang="ru-RU" sz="1750" b="1" dirty="0">
              <a:solidFill>
                <a:srgbClr val="FF000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087485" y="3215692"/>
            <a:ext cx="394578" cy="27761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68" y="1589363"/>
            <a:ext cx="1623600" cy="2124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980" y="1560980"/>
            <a:ext cx="1623600" cy="2124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molodozhenu.ru/up/image/%D0%BE%20%D1%81%D0%B2%D0%B0%D0%B4%D1%8C%D0%B1%D0%B5/%D1%8E%D1%80%D0%B8%D1%81%D0%BA%D0%BE%D0%BD%D1%81%D1%83%D0%BB%D1%8C%D1%82/%D0%B2%D1%8B%D1%85%D0%BE%D0%B4%D0%BD%D1%8B%D0%B5%20%D1%82%D0%BA%20%D1%80%D1%84/%D1%82%D0%BA%20%D1%80%D1%8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6"/>
          <a:stretch/>
        </p:blipFill>
        <p:spPr bwMode="auto">
          <a:xfrm>
            <a:off x="8563256" y="1535702"/>
            <a:ext cx="1621862" cy="21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84" y="1614114"/>
            <a:ext cx="1600514" cy="2124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697" y="1585951"/>
            <a:ext cx="1598400" cy="2124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5547" t="11667" r="36172" b="21528"/>
          <a:stretch/>
        </p:blipFill>
        <p:spPr>
          <a:xfrm>
            <a:off x="10390770" y="1540829"/>
            <a:ext cx="1598524" cy="21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0503844" y="2863545"/>
            <a:ext cx="1383684" cy="646331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Отраслевое соглашение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6194" y="6342882"/>
            <a:ext cx="10084770" cy="400110"/>
          </a:xfrm>
          <a:prstGeom prst="rect">
            <a:avLst/>
          </a:prstGeom>
          <a:solidFill>
            <a:srgbClr val="CCCCFF"/>
          </a:solidFill>
          <a:ln>
            <a:solidFill>
              <a:srgbClr val="FF0000"/>
            </a:solidFill>
          </a:ln>
          <a:effectLst>
            <a:glow rad="228600">
              <a:srgbClr val="C0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Общероссийский Профсоюз образования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– крупнейшая общественная организация в РФ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23192" y="5768846"/>
            <a:ext cx="2224119" cy="400110"/>
          </a:xfrm>
          <a:prstGeom prst="rect">
            <a:avLst/>
          </a:prstGeom>
          <a:solidFill>
            <a:srgbClr val="CCCCFF"/>
          </a:solidFill>
          <a:ln>
            <a:solidFill>
              <a:srgbClr val="FF0000"/>
            </a:solidFill>
          </a:ln>
          <a:effectLst>
            <a:glow rad="228600">
              <a:srgbClr val="C000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4 279 561 человек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3524835">
            <a:off x="9816064" y="5305318"/>
            <a:ext cx="394578" cy="405857"/>
          </a:xfrm>
          <a:prstGeom prst="downArrow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220690" y="5142554"/>
            <a:ext cx="1888949" cy="1600438"/>
          </a:xfrm>
          <a:prstGeom prst="rect">
            <a:avLst/>
          </a:prstGeom>
          <a:solidFill>
            <a:srgbClr val="CCCCFF"/>
          </a:solidFill>
          <a:ln>
            <a:solidFill>
              <a:srgbClr val="FF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867 036 чел.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– </a:t>
            </a:r>
          </a:p>
          <a:p>
            <a:pPr algn="ctr"/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воспитатели и другие работники дошкольных образовательных организаций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 rot="13524835">
            <a:off x="7520286" y="5878513"/>
            <a:ext cx="394578" cy="405857"/>
          </a:xfrm>
          <a:prstGeom prst="downArrow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410968" y="5445680"/>
            <a:ext cx="2904231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совершенствование системы аттестации</a:t>
            </a:r>
            <a:endParaRPr lang="ru-RU" sz="1750" b="1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6937" y="4194218"/>
            <a:ext cx="3713480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организация и поддержка профессиональных конкурсов</a:t>
            </a:r>
            <a:endParaRPr lang="ru-RU" sz="1750" b="1" dirty="0">
              <a:solidFill>
                <a:srgbClr val="002060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402388" y="4891105"/>
            <a:ext cx="792783" cy="507831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45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 т. д.</a:t>
            </a:r>
          </a:p>
          <a:p>
            <a:endParaRPr lang="ru-RU" sz="450" b="1" dirty="0">
              <a:solidFill>
                <a:srgbClr val="002060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19017" y="1518227"/>
            <a:ext cx="4084320" cy="1645920"/>
          </a:xfrm>
          <a:prstGeom prst="ellipse">
            <a:avLst/>
          </a:prstGeom>
          <a:solidFill>
            <a:srgbClr val="FF000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6547" y="1510489"/>
            <a:ext cx="4084320" cy="164592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регулировании социально-трудовых отношений в сфере образования и науки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94" y="3513066"/>
            <a:ext cx="45567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через заключение </a:t>
            </a:r>
            <a:r>
              <a:rPr lang="ru-RU" sz="1400" b="1" dirty="0">
                <a:solidFill>
                  <a:srgbClr val="FF0000"/>
                </a:solidFill>
              </a:rPr>
              <a:t>отраслевых соглашений</a:t>
            </a:r>
            <a:r>
              <a:rPr lang="ru-RU" sz="1400" b="1" dirty="0">
                <a:solidFill>
                  <a:srgbClr val="002060"/>
                </a:solidFill>
              </a:rPr>
              <a:t>                        на федеральном, региональном и местном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уровнях, а также </a:t>
            </a:r>
            <a:r>
              <a:rPr lang="ru-RU" sz="1400" b="1" dirty="0">
                <a:solidFill>
                  <a:srgbClr val="FF0000"/>
                </a:solidFill>
              </a:rPr>
              <a:t>коллективных договоров</a:t>
            </a:r>
            <a:r>
              <a:rPr lang="ru-RU" sz="1400" b="1" dirty="0">
                <a:solidFill>
                  <a:srgbClr val="002060"/>
                </a:solidFill>
              </a:rPr>
              <a:t>                         в образовательных организациях</a:t>
            </a:r>
          </a:p>
        </p:txBody>
      </p:sp>
      <p:cxnSp>
        <p:nvCxnSpPr>
          <p:cNvPr id="16" name="Прямая со стрелкой 15"/>
          <p:cNvCxnSpPr>
            <a:endCxn id="13" idx="1"/>
          </p:cNvCxnSpPr>
          <p:nvPr/>
        </p:nvCxnSpPr>
        <p:spPr>
          <a:xfrm flipV="1">
            <a:off x="3586579" y="1731035"/>
            <a:ext cx="811471" cy="1846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586579" y="1915701"/>
            <a:ext cx="833660" cy="23269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17" idx="1"/>
          </p:cNvCxnSpPr>
          <p:nvPr/>
        </p:nvCxnSpPr>
        <p:spPr>
          <a:xfrm>
            <a:off x="3586579" y="1915701"/>
            <a:ext cx="824148" cy="10685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18" idx="1"/>
          </p:cNvCxnSpPr>
          <p:nvPr/>
        </p:nvCxnSpPr>
        <p:spPr>
          <a:xfrm>
            <a:off x="3586579" y="1915701"/>
            <a:ext cx="824148" cy="161536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19" idx="1"/>
          </p:cNvCxnSpPr>
          <p:nvPr/>
        </p:nvCxnSpPr>
        <p:spPr>
          <a:xfrm>
            <a:off x="3479839" y="3000724"/>
            <a:ext cx="931129" cy="94199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19" idx="1"/>
          </p:cNvCxnSpPr>
          <p:nvPr/>
        </p:nvCxnSpPr>
        <p:spPr>
          <a:xfrm flipV="1">
            <a:off x="3507179" y="3942716"/>
            <a:ext cx="903789" cy="7419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33" idx="1"/>
          </p:cNvCxnSpPr>
          <p:nvPr/>
        </p:nvCxnSpPr>
        <p:spPr>
          <a:xfrm flipV="1">
            <a:off x="3945403" y="4794383"/>
            <a:ext cx="465565" cy="5182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32" idx="1"/>
          </p:cNvCxnSpPr>
          <p:nvPr/>
        </p:nvCxnSpPr>
        <p:spPr>
          <a:xfrm>
            <a:off x="4162900" y="5621432"/>
            <a:ext cx="248068" cy="1474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4190148" y="4524534"/>
            <a:ext cx="4373108" cy="5345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410968" y="4194218"/>
            <a:ext cx="3939003" cy="1200329"/>
          </a:xfrm>
          <a:prstGeom prst="rect">
            <a:avLst/>
          </a:prstGeom>
          <a:solidFill>
            <a:srgbClr val="FFFFCC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содействие совершенствованию программ профессиональной подготовки, переподготовки и повышения квалификации </a:t>
            </a:r>
            <a:endParaRPr lang="ru-RU" sz="17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8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086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6200000">
            <a:off x="3227517" y="-2096442"/>
            <a:ext cx="5761328" cy="122341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effectLst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09685" y="3751088"/>
            <a:ext cx="6035471" cy="338554"/>
          </a:xfrm>
          <a:prstGeom prst="rect">
            <a:avLst/>
          </a:prstGeom>
          <a:solidFill>
            <a:srgbClr val="FFFF99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подкомиссия «Повышение престижа профессии»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0489" y="171760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/>
            <a:r>
              <a:rPr lang="ru-RU" sz="3100" b="1" dirty="0">
                <a:solidFill>
                  <a:schemeClr val="accent5"/>
                </a:solidFill>
              </a:rPr>
              <a:t>Участие Общероссийского Профсоюза образования в работе над профессиональными стандартами и повышением престижа профессии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519" y="1282777"/>
            <a:ext cx="11352637" cy="646331"/>
          </a:xfrm>
          <a:prstGeom prst="rect">
            <a:avLst/>
          </a:prstGeom>
          <a:solidFill>
            <a:srgbClr val="FFFF99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Представители Профсоюза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комиссии Минобрнауки России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реализации комплексной программы повышения профессионального уровня педагогических работников общеобразовательных организаций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2161" y="1940936"/>
            <a:ext cx="2173824" cy="1800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Авдеенко</a:t>
            </a: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Михаил Васильевич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 algn="ctr">
              <a:spcAft>
                <a:spcPts val="0"/>
              </a:spcAft>
            </a:pP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председателя Общероссийского Профсоюза образования</a:t>
            </a:r>
          </a:p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2358" t="12034" r="46819" b="64042"/>
          <a:stretch/>
        </p:blipFill>
        <p:spPr>
          <a:xfrm>
            <a:off x="403321" y="1941429"/>
            <a:ext cx="1440000" cy="180000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09685" y="1941429"/>
            <a:ext cx="2177724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Елшина Елена Станиславовна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секретарь –</a:t>
            </a: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заведующая отделом</a:t>
            </a: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связям с общественностью аппарата Профсоюза</a:t>
            </a:r>
            <a:endParaRPr lang="ru-RU" sz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4262507" y="1940935"/>
            <a:ext cx="1440000" cy="180000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561110" y="1940935"/>
            <a:ext cx="2184046" cy="1800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Кайнов</a:t>
            </a: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Васильевич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 algn="ctr">
              <a:spcAft>
                <a:spcPts val="0"/>
              </a:spcAft>
            </a:pP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 Совета молодых педагогов </a:t>
            </a:r>
            <a:r>
              <a:rPr lang="ru-RU" sz="15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15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Центральном Совете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Профсоюза</a:t>
            </a:r>
          </a:p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0030" t="9218" r="24769" b="45974"/>
          <a:stretch/>
        </p:blipFill>
        <p:spPr>
          <a:xfrm>
            <a:off x="8113931" y="1943462"/>
            <a:ext cx="1440000" cy="180000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03321" y="3752762"/>
            <a:ext cx="5299186" cy="338554"/>
          </a:xfrm>
          <a:prstGeom prst="rect">
            <a:avLst/>
          </a:prstGeom>
          <a:solidFill>
            <a:srgbClr val="FFFF99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подкомиссия «Профессиональный стандарт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alphaModFix/>
          </a:blip>
          <a:srcRect b="5136"/>
          <a:stretch/>
        </p:blipFill>
        <p:spPr>
          <a:xfrm>
            <a:off x="3614391" y="4526480"/>
            <a:ext cx="2403306" cy="171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>
            <a:spLocks noChangeAspect="1"/>
          </p:cNvSpPr>
          <p:nvPr/>
        </p:nvSpPr>
        <p:spPr>
          <a:xfrm>
            <a:off x="403321" y="4528320"/>
            <a:ext cx="3289790" cy="1708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Куприянова Татьяна Викторовна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>
              <a:spcAft>
                <a:spcPts val="0"/>
              </a:spcAft>
            </a:pP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председателя Общероссийского Профсоюза образования, отличник народного просвещения, почётный работник общего образования РФ</a:t>
            </a:r>
          </a:p>
          <a:p>
            <a:pPr algn="ctr">
              <a:spcAft>
                <a:spcPts val="0"/>
              </a:spcAft>
            </a:pPr>
            <a:endParaRPr lang="ru-RU" sz="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40405" y="4528320"/>
            <a:ext cx="5604751" cy="1708160"/>
          </a:xfrm>
          <a:prstGeom prst="rect">
            <a:avLst/>
          </a:prstGeom>
          <a:solidFill>
            <a:srgbClr val="FFFF99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Т.В. Куприянова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один из модераторов дискуссионной площадки «Национальная система учительского роста и совершенствование профессионального стандарта педагога» в рамках </a:t>
            </a:r>
            <a:r>
              <a:rPr lang="ru-RU" sz="175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Всероссийского августовского совещания педагогических работников</a:t>
            </a:r>
          </a:p>
          <a:p>
            <a:pPr algn="ctr">
              <a:spcAft>
                <a:spcPts val="0"/>
              </a:spcAft>
            </a:pPr>
            <a:r>
              <a:rPr lang="ru-RU" sz="175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(г. Москва, 19–20 августа 2016 г.) </a:t>
            </a:r>
          </a:p>
        </p:txBody>
      </p:sp>
      <p:sp>
        <p:nvSpPr>
          <p:cNvPr id="30" name="Стрелка вниз 12"/>
          <p:cNvSpPr/>
          <p:nvPr/>
        </p:nvSpPr>
        <p:spPr>
          <a:xfrm rot="5400000">
            <a:off x="5852277" y="4577853"/>
            <a:ext cx="335060" cy="23231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-8878" y="4310728"/>
            <a:ext cx="1223411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60598" y="5362113"/>
            <a:ext cx="47673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480699" y="5628443"/>
            <a:ext cx="8078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22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7086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/>
            <a:r>
              <a:rPr lang="ru-RU" sz="3100" b="1" dirty="0">
                <a:solidFill>
                  <a:schemeClr val="accent5"/>
                </a:solidFill>
              </a:rPr>
              <a:t>Социальная и правовая защита педагогических работников в связи           с применением профессионального стандарта «Педагог» (в 2014–15 гг.)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8763" y="1140162"/>
            <a:ext cx="5805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Социальные вызовы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4791" y="1167541"/>
            <a:ext cx="5620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Меры, предпринятые Общероссийским Профсоюзом образования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8763" y="1662211"/>
            <a:ext cx="5805996" cy="646331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начало применения профстандарта с 1 января 2015 г.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(в условиях ограниченного формата его апробации)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трелка вниз 12"/>
          <p:cNvSpPr/>
          <p:nvPr/>
        </p:nvSpPr>
        <p:spPr>
          <a:xfrm rot="16200000">
            <a:off x="5927344" y="2092536"/>
            <a:ext cx="335060" cy="1509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8763" y="2417137"/>
            <a:ext cx="5805996" cy="120032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принуждение педагогических работников,                  не имеющих профильного образования,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 освоению программ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профессиональной переподготовки за счёт собственных средств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05491" y="3107287"/>
            <a:ext cx="5805996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подготовка разъяснений «О реализации права педагогических работников на дополнительное профессиональное образование» 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(Зырянова А.В., Меркулова Г.И., письмо Департамента государственной политики в сфере общего образования Минобрнауки России и Общероссийского Профсоюза образования от 23 марта 2015 г. № 08-415/124)</a:t>
            </a:r>
            <a:endParaRPr lang="ru-RU" sz="15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05491" y="4814082"/>
            <a:ext cx="5805996" cy="1938992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экспертиза и рецензирование Профсоюзом разъяснений «О квалификационных требованиях      к педагогическим работникам организаций, реализующих программы дошкольного и общего образования» 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(Сергоманов П.А., письмо Департамента государственной политики в сфере общего образования Минобрнауки России от 10 августа 2015 г. № 08-1240)</a:t>
            </a:r>
            <a:endParaRPr lang="ru-RU" sz="15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2"/>
          <p:cNvSpPr/>
          <p:nvPr/>
        </p:nvSpPr>
        <p:spPr>
          <a:xfrm rot="16200000">
            <a:off x="5927345" y="3210939"/>
            <a:ext cx="335060" cy="1509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58763" y="5542293"/>
            <a:ext cx="5805996" cy="120032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принуждение педагогических работников                     к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увольнению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под предлогом несоответствия их требованиям профстандарта к образованию и обучению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трелка вниз 12"/>
          <p:cNvSpPr/>
          <p:nvPr/>
        </p:nvSpPr>
        <p:spPr>
          <a:xfrm rot="16200000">
            <a:off x="5935519" y="6066998"/>
            <a:ext cx="335060" cy="1509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300302" y="4561205"/>
            <a:ext cx="788062" cy="395223"/>
          </a:xfrm>
          <a:prstGeom prst="ellipse">
            <a:avLst/>
          </a:prstGeom>
          <a:solidFill>
            <a:srgbClr val="CCEC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70C0"/>
                </a:solidFill>
              </a:rPr>
              <a:t>2015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12766" t="4123" r="9597" b="21133"/>
          <a:stretch/>
        </p:blipFill>
        <p:spPr>
          <a:xfrm>
            <a:off x="4492608" y="3683615"/>
            <a:ext cx="1472151" cy="180000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361814" y="3692700"/>
            <a:ext cx="3101958" cy="1800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Понкратова Вера Николаевна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 algn="ctr">
              <a:spcAft>
                <a:spcPts val="0"/>
              </a:spcAft>
            </a:pP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Общероссийского Профсоюза образования, отличник просвещения СССР, отличник народного просвещения, почётный работник общего образования РФ</a:t>
            </a:r>
          </a:p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25" idx="3"/>
          </p:cNvCxnSpPr>
          <p:nvPr/>
        </p:nvCxnSpPr>
        <p:spPr>
          <a:xfrm flipV="1">
            <a:off x="5964759" y="4171950"/>
            <a:ext cx="227352" cy="411665"/>
          </a:xfrm>
          <a:prstGeom prst="straightConnector1">
            <a:avLst/>
          </a:prstGeom>
          <a:ln w="31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964759" y="4592946"/>
            <a:ext cx="227352" cy="436254"/>
          </a:xfrm>
          <a:prstGeom prst="straightConnector1">
            <a:avLst/>
          </a:prstGeom>
          <a:ln w="31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" y="1557526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" y="2322233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4765" t="7639" r="34688" b="14888"/>
          <a:stretch/>
        </p:blipFill>
        <p:spPr>
          <a:xfrm>
            <a:off x="185285" y="4403615"/>
            <a:ext cx="757032" cy="108000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6192111" y="2678324"/>
            <a:ext cx="5805996" cy="338554"/>
          </a:xfrm>
          <a:prstGeom prst="rect">
            <a:avLst/>
          </a:prstGeom>
          <a:solidFill>
            <a:srgbClr val="CCEC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приказ Минтруда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 25 декабря 2014 г. № 1115н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92111" y="2024170"/>
            <a:ext cx="580599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инициирование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(совместно с Минобрнауки России)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переноса даты начала применения на 1 января 2017 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1300302" y="1702898"/>
            <a:ext cx="788062" cy="395223"/>
          </a:xfrm>
          <a:prstGeom prst="ellipse">
            <a:avLst/>
          </a:prstGeom>
          <a:solidFill>
            <a:srgbClr val="CCEC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70C0"/>
                </a:solidFill>
              </a:rPr>
              <a:t>2014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7948" r="46586" b="33333"/>
          <a:stretch/>
        </p:blipFill>
        <p:spPr bwMode="auto">
          <a:xfrm>
            <a:off x="551697" y="3695724"/>
            <a:ext cx="762446" cy="10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" y="5425208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6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086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65782" y="2111350"/>
            <a:ext cx="5820807" cy="1538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763" y="2115131"/>
            <a:ext cx="5805996" cy="156966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разработка проекта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Особенностей применения профессиональных стандартов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предоставляющего работодателям права вменения в обязанности педагогических работников требований любых профстандартов</a:t>
            </a:r>
          </a:p>
          <a:p>
            <a:endParaRPr lang="ru-RU" sz="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75381" y="5295618"/>
            <a:ext cx="5805996" cy="338554"/>
          </a:xfrm>
          <a:prstGeom prst="rect">
            <a:avLst/>
          </a:prstGeom>
          <a:solidFill>
            <a:srgbClr val="CCEC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приказ Минтруда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 5 августа 2016 г. № 422н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175381" y="3333307"/>
            <a:ext cx="5805996" cy="338554"/>
          </a:xfrm>
          <a:prstGeom prst="rect">
            <a:avLst/>
          </a:prstGeom>
          <a:solidFill>
            <a:srgbClr val="CCEC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постановление Правительства РФ от 27 июня 2016 г. № 504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75381" y="2124125"/>
            <a:ext cx="5805996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отказ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(совместно с Минобрнауки России и профсоюзами непроизводственной сферы)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от согласования проекта Особенностей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 участие в его кардинальной переработке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821" y="2208949"/>
            <a:ext cx="763200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72145" y="3937428"/>
            <a:ext cx="5805996" cy="92333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/>
            <a:r>
              <a:rPr lang="ru-RU" sz="3400" b="1" dirty="0">
                <a:solidFill>
                  <a:schemeClr val="accent5"/>
                </a:solidFill>
              </a:rPr>
              <a:t>Защита трудовых прав и интересов педагогических работников</a:t>
            </a:r>
            <a:br>
              <a:rPr lang="ru-RU" sz="3400" b="1" dirty="0">
                <a:solidFill>
                  <a:schemeClr val="accent5"/>
                </a:solidFill>
              </a:rPr>
            </a:br>
            <a:r>
              <a:rPr lang="ru-RU" sz="3400" b="1" dirty="0">
                <a:solidFill>
                  <a:schemeClr val="accent5"/>
                </a:solidFill>
              </a:rPr>
              <a:t>в связи с применением профессиональных стандартов (в 2016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762" y="3942942"/>
            <a:ext cx="5805996" cy="92333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продолжение «кампании» по массовому признанию педагогических работников якобы несоответствующими образовательному цензу 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603" y="1418108"/>
            <a:ext cx="5550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Социальные вызовы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008" y="5443073"/>
            <a:ext cx="5805996" cy="120032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подготовка проекта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профстандарта</a:t>
            </a: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«Специалист в области воспитания»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(в том числе для воспитателей, кроме</a:t>
            </a: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дошкольных образовательных организаций)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70332" y="1225988"/>
            <a:ext cx="5811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Меры, предпринятые Общероссийским Профсоюзом образования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5381" y="3806141"/>
            <a:ext cx="5805996" cy="1477328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инициирование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(совместно с Минобрнауки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России)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приведения положений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профстандарта «Педагог» в части требований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к образованию и обучению в соответствие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 квалификационными требованиями ЕКС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8" name="Соединитель: уступ 17"/>
          <p:cNvCxnSpPr/>
          <p:nvPr/>
        </p:nvCxnSpPr>
        <p:spPr>
          <a:xfrm flipV="1">
            <a:off x="10765500" y="3195092"/>
            <a:ext cx="323850" cy="18624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6175381" y="5720072"/>
            <a:ext cx="5805996" cy="92333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подготовка замечаний к проекту и предложения о разработке единого профстандарта для воспитателей (включая старших), независимо от типа организации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1" name="Стрелка вниз 12"/>
          <p:cNvSpPr/>
          <p:nvPr/>
        </p:nvSpPr>
        <p:spPr>
          <a:xfrm rot="16200000">
            <a:off x="5927342" y="2648830"/>
            <a:ext cx="335060" cy="1509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12"/>
          <p:cNvSpPr/>
          <p:nvPr/>
        </p:nvSpPr>
        <p:spPr>
          <a:xfrm rot="16200000">
            <a:off x="5924482" y="4323635"/>
            <a:ext cx="335060" cy="1509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12"/>
          <p:cNvSpPr/>
          <p:nvPr/>
        </p:nvSpPr>
        <p:spPr>
          <a:xfrm rot="16200000">
            <a:off x="5924483" y="5998439"/>
            <a:ext cx="335060" cy="1509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" y="2016125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" y="3834942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" y="5329559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01" y="2180067"/>
            <a:ext cx="763200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8034" r="46586" b="33333"/>
          <a:stretch/>
        </p:blipFill>
        <p:spPr bwMode="auto">
          <a:xfrm>
            <a:off x="11111181" y="2151185"/>
            <a:ext cx="763557" cy="10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21" y="4017181"/>
            <a:ext cx="774000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9" y="3988586"/>
            <a:ext cx="774000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8120" r="46394" b="33333"/>
          <a:stretch/>
        </p:blipFill>
        <p:spPr bwMode="auto">
          <a:xfrm>
            <a:off x="11100607" y="3963401"/>
            <a:ext cx="774131" cy="10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Соединитель: уступ 41"/>
          <p:cNvCxnSpPr/>
          <p:nvPr/>
        </p:nvCxnSpPr>
        <p:spPr>
          <a:xfrm flipV="1">
            <a:off x="10765500" y="5015376"/>
            <a:ext cx="323850" cy="30805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9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3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4" y="6017159"/>
            <a:ext cx="12192003" cy="8925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effectLst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противолежащими углами 4"/>
          <p:cNvSpPr/>
          <p:nvPr/>
        </p:nvSpPr>
        <p:spPr>
          <a:xfrm>
            <a:off x="447675" y="1329606"/>
            <a:ext cx="11621248" cy="5452194"/>
          </a:xfrm>
          <a:prstGeom prst="snip2DiagRect">
            <a:avLst/>
          </a:prstGeom>
          <a:solidFill>
            <a:srgbClr val="FFFFCC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accent5"/>
                </a:solidFill>
              </a:rPr>
              <a:t>Из доклада  </a:t>
            </a:r>
            <a:r>
              <a:rPr lang="ru-RU" sz="2000" b="1" i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Проблемы применения профессионального стандарта </a:t>
            </a:r>
            <a:r>
              <a:rPr lang="en-US" sz="20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20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r>
              <a:rPr lang="en-US" sz="20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ru-RU" sz="2000" b="1" i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обеспечения социальных гарантий и прав педагогических работников»</a:t>
            </a:r>
          </a:p>
          <a:p>
            <a:r>
              <a:rPr lang="ru-RU" sz="20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i="1" dirty="0">
                <a:solidFill>
                  <a:srgbClr val="002060"/>
                </a:solidFill>
                <a:cs typeface="Times New Roman" panose="02020603050405020304" pitchFamily="18" charset="0"/>
              </a:rPr>
              <a:t>Всероссийском семинаре-совещании руководителей органов исполнительной власти субъектов Российской Федерации, осуществляющих государственное управление в сфере образования, и председателей региональных (межрегиональных) организаций Общероссийского Профсоюза образования (г. Сочи, 27 сентября 2016 г.)</a:t>
            </a:r>
            <a:r>
              <a:rPr lang="ru-RU" sz="2000" i="1" dirty="0">
                <a:solidFill>
                  <a:srgbClr val="002060"/>
                </a:solidFill>
              </a:rPr>
              <a:t>:</a:t>
            </a:r>
          </a:p>
          <a:p>
            <a:endParaRPr lang="ru-RU" sz="800" b="1" i="1" dirty="0">
              <a:solidFill>
                <a:srgbClr val="002060"/>
              </a:solidFill>
            </a:endParaRP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вместо обеспечения профессионального роста работников </a:t>
            </a:r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профстандарта </a:t>
            </a:r>
            <a:r>
              <a:rPr lang="en-US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en-US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сопровождается целым рядом</a:t>
            </a:r>
            <a:r>
              <a:rPr lang="en-US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Во-первых, профстандарт используется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руководителями школ и детсадов как инструмент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избавления от неудобных работников.</a:t>
            </a:r>
            <a:endParaRPr lang="en-US" sz="17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Во-вторых, несоответствие квалификации того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иного работника требованиям профстандарта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используется контрольно-надзорными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для запугивания работодателей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санкций.</a:t>
            </a:r>
            <a:endParaRPr lang="en-US" sz="17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В-третьих, ажиотаж вокруг внедрения профстандарта порождает у организаций дополнительного профессионального образования своего рода бизнес по навязыванию платных образовательных услуг работникам,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опасающимся лишиться своего рабочего места 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7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Т.В. Куприянова,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председателя Общероссийского Профсоюза образования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75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0489" y="171760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400" b="1" dirty="0">
                <a:solidFill>
                  <a:schemeClr val="accent5"/>
                </a:solidFill>
              </a:rPr>
              <a:t>Некоторые выводы Общероссийского Профсоюза образования</a:t>
            </a:r>
            <a:br>
              <a:rPr lang="ru-RU" sz="3400" b="1" dirty="0">
                <a:solidFill>
                  <a:schemeClr val="accent5"/>
                </a:solidFill>
              </a:rPr>
            </a:br>
            <a:r>
              <a:rPr lang="ru-RU" sz="3400" b="1" dirty="0">
                <a:solidFill>
                  <a:schemeClr val="accent5"/>
                </a:solidFill>
              </a:rPr>
              <a:t>по итогам апробации профессионального стандарта «Педагог»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791005" y="4307812"/>
            <a:ext cx="24484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037504" y="4570443"/>
            <a:ext cx="21152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13496" y="5780141"/>
            <a:ext cx="52997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638230" y="5181800"/>
            <a:ext cx="29287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02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3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" y="150379"/>
            <a:ext cx="12191999" cy="1252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применения профессионального стандарта «Педагог» как инструмента профессионального роста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603" y="1418108"/>
            <a:ext cx="5550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Предлагаемый алгоритм действий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4791" y="1418108"/>
            <a:ext cx="5620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Варианты реализации алгоритма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603" y="1957026"/>
            <a:ext cx="5550317" cy="36933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перенос даты начала применения профстандарта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6603" y="2679666"/>
            <a:ext cx="5550317" cy="36933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разделение профстандарта на 2 документа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6603" y="3392493"/>
            <a:ext cx="5550317" cy="36933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преобразование профстандартов в многоуровневые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6601" y="4105320"/>
            <a:ext cx="5550317" cy="36933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совершенствование ФГОСов ВО и СПО  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6175" y="4488761"/>
            <a:ext cx="5550317" cy="61555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мониторинг обновления программ профессиональной подготовки на основе ФГОСов ВО и СПО  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6176" y="5248431"/>
            <a:ext cx="5550317" cy="646331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обновление содержания дополнительных профессиональных программ (далее – ДПП) 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603" y="5907867"/>
            <a:ext cx="5550317" cy="646331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обеспечение персонифицированного финансирования реализации ДПП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84792" y="1957026"/>
            <a:ext cx="5616054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 2019 год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84791" y="2479531"/>
            <a:ext cx="5616055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профстандарт «Воспитатель» (включая старшего)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4791" y="2843168"/>
            <a:ext cx="5616055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профстандарт «Учитель»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4792" y="3246589"/>
            <a:ext cx="5620637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дифференциация трудовых действий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 3 уровня квалификации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89375" y="4102964"/>
            <a:ext cx="5616054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соотнесение с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уровнем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89375" y="4694433"/>
            <a:ext cx="5616054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соотнесение со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II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III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уровнями квалификации,           а также учёт реальных образовательных потребностей педагогических работников и специфики контингентов обучающихся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89375" y="5907867"/>
            <a:ext cx="5616054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составление федерального реестра реализуемых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ДПП и выдача сертификатов на их освоение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Стрелка вниз 12"/>
          <p:cNvSpPr/>
          <p:nvPr/>
        </p:nvSpPr>
        <p:spPr>
          <a:xfrm>
            <a:off x="2894230" y="2349125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2894230" y="3074780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2893805" y="3787607"/>
            <a:ext cx="335060" cy="317713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12"/>
          <p:cNvSpPr/>
          <p:nvPr/>
        </p:nvSpPr>
        <p:spPr>
          <a:xfrm rot="16200000">
            <a:off x="5893326" y="1999971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12"/>
          <p:cNvSpPr/>
          <p:nvPr/>
        </p:nvSpPr>
        <p:spPr>
          <a:xfrm rot="13730235">
            <a:off x="5952616" y="2548629"/>
            <a:ext cx="243763" cy="30667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8622076">
            <a:off x="5941216" y="2838360"/>
            <a:ext cx="263165" cy="29656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12"/>
          <p:cNvSpPr/>
          <p:nvPr/>
        </p:nvSpPr>
        <p:spPr>
          <a:xfrm rot="16200000">
            <a:off x="5893327" y="3418302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12"/>
          <p:cNvSpPr/>
          <p:nvPr/>
        </p:nvSpPr>
        <p:spPr>
          <a:xfrm rot="16200000">
            <a:off x="5905268" y="4145909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12"/>
          <p:cNvSpPr/>
          <p:nvPr/>
        </p:nvSpPr>
        <p:spPr>
          <a:xfrm rot="16200000">
            <a:off x="5905270" y="5412739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12"/>
          <p:cNvSpPr/>
          <p:nvPr/>
        </p:nvSpPr>
        <p:spPr>
          <a:xfrm rot="16200000">
            <a:off x="5905270" y="6072175"/>
            <a:ext cx="335060" cy="31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5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32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0489" y="6012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Модель персонифицированного финансирования дополнительного профессионального образования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6298"/>
          <a:stretch/>
        </p:blipFill>
        <p:spPr>
          <a:xfrm>
            <a:off x="263715" y="1234748"/>
            <a:ext cx="8451465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усеченными противолежащими углами 4"/>
          <p:cNvSpPr/>
          <p:nvPr/>
        </p:nvSpPr>
        <p:spPr>
          <a:xfrm>
            <a:off x="8715180" y="1234748"/>
            <a:ext cx="3217740" cy="5256000"/>
          </a:xfrm>
          <a:prstGeom prst="snip2DiagRect">
            <a:avLst/>
          </a:prstGeom>
          <a:solidFill>
            <a:srgbClr val="FFFFCC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председателя Общероссийского Профсоюза образования 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Т.В. Куприянова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вручает педагогическому работнику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 на повышение квалификации</a:t>
            </a:r>
          </a:p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 сумму 50 000 руб.)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 правом свободного выбора формы, содержания и места </a:t>
            </a:r>
          </a:p>
          <a:p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освоения программы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" y="6459596"/>
            <a:ext cx="12191999" cy="456476"/>
          </a:xfrm>
          <a:prstGeom prst="rect">
            <a:avLst/>
          </a:prstGeom>
          <a:noFill/>
          <a:effectLst>
            <a:softEdge rad="0"/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Москва, Государственный Кремлёвский дворец, 3 октября 2016 г.</a:t>
            </a:r>
          </a:p>
        </p:txBody>
      </p:sp>
    </p:spTree>
    <p:extLst>
      <p:ext uri="{BB962C8B-B14F-4D97-AF65-F5344CB8AC3E}">
        <p14:creationId xmlns:p14="http://schemas.microsoft.com/office/powerpoint/2010/main" val="37201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6195"/>
            <a:ext cx="12192000" cy="689419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6816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400" b="1" dirty="0">
                <a:solidFill>
                  <a:schemeClr val="accent5"/>
                </a:solidFill>
              </a:rPr>
              <a:t>Сопряжение образовательных и профессиональных стандартов</a:t>
            </a:r>
            <a:endParaRPr lang="ru-RU" sz="3400" b="1" i="1" dirty="0">
              <a:solidFill>
                <a:schemeClr val="accent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10489" y="1898212"/>
            <a:ext cx="6000480" cy="4000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с двумя усеченными противолежащими углами 4"/>
          <p:cNvSpPr/>
          <p:nvPr/>
        </p:nvSpPr>
        <p:spPr>
          <a:xfrm>
            <a:off x="6095999" y="923272"/>
            <a:ext cx="5978159" cy="4975260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В результате </a:t>
            </a:r>
            <a:r>
              <a:rPr lang="ru-RU" sz="2000" b="1" dirty="0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rPr>
              <a:t>совещания руководителей образовательных организаций высшего образования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по развитию педагогического образования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(г. Москва, 12 октября 2016 г.)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собравшиеся решили:</a:t>
            </a:r>
          </a:p>
          <a:p>
            <a:endParaRPr lang="ru-RU" sz="500" dirty="0">
              <a:solidFill>
                <a:srgbClr val="002060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«</a:t>
            </a:r>
            <a:r>
              <a:rPr lang="en-US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…</a:t>
            </a:r>
            <a:r>
              <a:rPr lang="en-US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]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.</a:t>
            </a:r>
            <a:r>
              <a:rPr lang="en-US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3. Обеспечить качественное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обновление программ подготовки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педагогических кадров за счёт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сопряжения стандартов общего,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высшего образования и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требований профессионального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стандарта педагога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. Создать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нормативные и финансовые условия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     для их внедрения и реализации </a:t>
            </a:r>
            <a:r>
              <a:rPr lang="en-US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…</a:t>
            </a:r>
            <a:r>
              <a:rPr lang="en-US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]</a:t>
            </a:r>
            <a:r>
              <a:rPr lang="ru-RU" sz="2000" dirty="0">
                <a:solidFill>
                  <a:srgbClr val="002060"/>
                </a:solidFill>
                <a:latin typeface="Arial" pitchFamily="18"/>
                <a:ea typeface="Andale Sans UI" pitchFamily="2"/>
                <a:cs typeface="Tahoma" pitchFamily="2"/>
              </a:rPr>
              <a:t>».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5157"/>
          <a:stretch/>
        </p:blipFill>
        <p:spPr>
          <a:xfrm>
            <a:off x="110489" y="926310"/>
            <a:ext cx="6000480" cy="25939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" y="5999506"/>
            <a:ext cx="12191999" cy="788000"/>
          </a:xfrm>
          <a:prstGeom prst="rect">
            <a:avLst/>
          </a:prstGeom>
          <a:noFill/>
          <a:effectLst>
            <a:softEdge rad="0"/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работе секций, дискуссиях в рамках совещания и выработке его итоговой резолюции приняли представители Общероссийского Профсоюза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542918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14768</TotalTime>
  <Words>1456</Words>
  <Application>Microsoft Office PowerPoint</Application>
  <PresentationFormat>Широкоэкранный</PresentationFormat>
  <Paragraphs>810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Andale Sans UI</vt:lpstr>
      <vt:lpstr>Arial</vt:lpstr>
      <vt:lpstr>Calibri</vt:lpstr>
      <vt:lpstr>Calibri Light</vt:lpstr>
      <vt:lpstr>Tahoma</vt:lpstr>
      <vt:lpstr>Times New Roman</vt:lpstr>
      <vt:lpstr>Тема Office</vt:lpstr>
      <vt:lpstr>Актуальные проблемы и перспективы применения профессиональных стандартов для воспитателей </vt:lpstr>
      <vt:lpstr>Приоритетные направления деятельности Общероссийского Профсоюза образования</vt:lpstr>
      <vt:lpstr>Участие Общероссийского Профсоюза образования в работе над профессиональными стандартами и повышением престижа профессии</vt:lpstr>
      <vt:lpstr>Социальная и правовая защита педагогических работников в связи           с применением профессионального стандарта «Педагог» (в 2014–15 гг.)</vt:lpstr>
      <vt:lpstr>Защита трудовых прав и интересов педагогических работников в связи с применением профессиональных стандартов (в 2016 г.)</vt:lpstr>
      <vt:lpstr>Некоторые выводы Общероссийского Профсоюза образования по итогам апробации профессионального стандарта «Педагог»</vt:lpstr>
      <vt:lpstr>Презентация PowerPoint</vt:lpstr>
      <vt:lpstr>Модель персонифицированного финансирования дополнительного профессионального образования</vt:lpstr>
      <vt:lpstr>Сопряжение образовательных и профессиональных стандартов</vt:lpstr>
      <vt:lpstr>Проблема профессиональной подготовки воспитателей из числа слушателей педагогических классов</vt:lpstr>
      <vt:lpstr>Организация и проведение Всероссийского профессионального конкурса «Воспитатель года России»</vt:lpstr>
      <vt:lpstr>Задачи Всероссийского профессионального конкурса «Воспитатель года России»</vt:lpstr>
      <vt:lpstr>Выявление и изучение лучших практик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НАЦИОНАЛЬНАЯ СИСТЕМА УЧИТЕЛЬСКОГО РОСТА</dc:title>
  <dc:creator>Sergomanov Pavel</dc:creator>
  <cp:lastModifiedBy>Сергей Шадрин</cp:lastModifiedBy>
  <cp:revision>1178</cp:revision>
  <cp:lastPrinted>2016-05-10T09:15:02Z</cp:lastPrinted>
  <dcterms:created xsi:type="dcterms:W3CDTF">2016-04-11T18:28:37Z</dcterms:created>
  <dcterms:modified xsi:type="dcterms:W3CDTF">2016-10-20T20:32:33Z</dcterms:modified>
</cp:coreProperties>
</file>