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theme/themeOverride8.xml" ContentType="application/vnd.openxmlformats-officedocument.themeOverride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heme/themeOverride7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handoutMasterIdLst>
    <p:handoutMasterId r:id="rId38"/>
  </p:handoutMasterIdLst>
  <p:sldIdLst>
    <p:sldId id="256" r:id="rId2"/>
    <p:sldId id="331" r:id="rId3"/>
    <p:sldId id="289" r:id="rId4"/>
    <p:sldId id="315" r:id="rId5"/>
    <p:sldId id="316" r:id="rId6"/>
    <p:sldId id="300" r:id="rId7"/>
    <p:sldId id="302" r:id="rId8"/>
    <p:sldId id="303" r:id="rId9"/>
    <p:sldId id="321" r:id="rId10"/>
    <p:sldId id="334" r:id="rId11"/>
    <p:sldId id="295" r:id="rId12"/>
    <p:sldId id="294" r:id="rId13"/>
    <p:sldId id="292" r:id="rId14"/>
    <p:sldId id="291" r:id="rId15"/>
    <p:sldId id="327" r:id="rId16"/>
    <p:sldId id="312" r:id="rId17"/>
    <p:sldId id="304" r:id="rId18"/>
    <p:sldId id="305" r:id="rId19"/>
    <p:sldId id="313" r:id="rId20"/>
    <p:sldId id="306" r:id="rId21"/>
    <p:sldId id="337" r:id="rId22"/>
    <p:sldId id="307" r:id="rId23"/>
    <p:sldId id="338" r:id="rId24"/>
    <p:sldId id="328" r:id="rId25"/>
    <p:sldId id="329" r:id="rId26"/>
    <p:sldId id="335" r:id="rId27"/>
    <p:sldId id="310" r:id="rId28"/>
    <p:sldId id="324" r:id="rId29"/>
    <p:sldId id="332" r:id="rId30"/>
    <p:sldId id="339" r:id="rId31"/>
    <p:sldId id="311" r:id="rId32"/>
    <p:sldId id="319" r:id="rId33"/>
    <p:sldId id="330" r:id="rId34"/>
    <p:sldId id="336" r:id="rId35"/>
    <p:sldId id="325" r:id="rId36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66"/>
    <a:srgbClr val="996633"/>
    <a:srgbClr val="996600"/>
    <a:srgbClr val="CC3300"/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1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&#1058;&#1072;&#1090;&#1100;&#1103;&#1085;&#1072;\&#1056;&#1072;&#1073;&#1086;&#1095;&#1080;&#1081;%20&#1089;&#1090;&#1086;&#1083;\22.11.13\&#1040;&#1085;&#1072;&#1083;&#1080;&#1079;%20&#1044;&#1054;&#1059;_&#1089;&#1086;&#1094;-&#1076;&#1077;&#1084;%20&#1058;&#1072;&#1085;&#1103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&#1058;&#1072;&#1090;&#1100;&#1103;&#1085;&#1072;\&#1056;&#1072;&#1073;&#1086;&#1095;&#1080;&#1081;%20&#1089;&#1090;&#1086;&#1083;\22.11.13\&#1040;&#1085;&#1072;&#1083;&#1080;&#1079;%20&#1044;&#1054;&#1059;_&#1089;&#1086;&#1094;-&#1076;&#1077;&#1084;%20&#1058;&#1072;&#1085;&#1103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&#1058;&#1072;&#1090;&#1100;&#1103;&#1085;&#1072;\&#1056;&#1072;&#1073;&#1086;&#1095;&#1080;&#1081;%20&#1089;&#1090;&#1086;&#1083;\22.11.13\&#1040;&#1085;&#1072;&#1083;&#1080;&#1079;%20&#1044;&#1054;&#1059;_&#1089;&#1086;&#1094;-&#1076;&#1077;&#1084;%20&#1058;&#1072;&#1085;&#1103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&#1058;&#1072;&#1090;&#1100;&#1103;&#1085;&#1072;\&#1056;&#1072;&#1073;&#1086;&#1095;&#1080;&#1081;%20&#1089;&#1090;&#1086;&#1083;\22.11.13\&#1040;&#1085;&#1072;&#1083;&#1080;&#1079;%20&#1044;&#1054;&#1059;_&#1089;&#1086;&#1094;-&#1076;&#1077;&#1084;%20&#1058;&#1072;&#1085;&#1103;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E:\&#1052;&#1086;&#1080;%20&#1076;&#1086;&#1082;&#1091;&#1084;&#1077;&#1085;&#1090;&#1099;\!VICTOR\&#1053;&#1048;&#1051;&#1057;&#1048;\&#1048;&#1089;&#1089;&#1083;&#1077;&#1076;&#1086;&#1074;&#1072;&#1085;&#1080;&#1103;\2013-2014\&#1055;&#1088;&#1086;&#1092;&#1089;&#1086;&#1102;&#1079;%20&#1056;&#1054;&#1080;&#1053;\&#1044;&#1086;&#1087;.&#1054;&#1073;&#1088;\&#1054;&#1090;&#1095;&#1077;&#1090;\&#1040;&#1085;&#1072;&#1083;&#1080;&#1079;%20&#1044;&#1054;&#1059;_&#1089;&#1086;&#1094;-&#1076;&#1077;&#1084;%20&#1058;&#1072;&#1085;&#1103;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E:\&#1052;&#1086;&#1080;%20&#1076;&#1086;&#1082;&#1091;&#1084;&#1077;&#1085;&#1090;&#1099;\!VICTOR\&#1053;&#1048;&#1051;&#1057;&#1048;\&#1048;&#1089;&#1089;&#1083;&#1077;&#1076;&#1086;&#1074;&#1072;&#1085;&#1080;&#1103;\2013-2014\&#1055;&#1088;&#1086;&#1092;&#1089;&#1086;&#1102;&#1079;%20&#1056;&#1054;&#1080;&#1053;\&#1044;&#1086;&#1087;.&#1054;&#1073;&#1088;\&#1054;&#1090;&#1095;&#1077;&#1090;\&#1040;&#1085;&#1072;&#1083;&#1080;&#1079;%20&#1044;&#1054;&#1059;_&#1089;&#1086;&#1094;-&#1076;&#1077;&#1084;%20&#1058;&#1072;&#1085;&#1103;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G:\&#1086;&#1090;&#1095;&#1077;&#1090;%20&#1089;&#1088;&#1086;&#1095;&#1085;&#1086;\&#1088;&#1072;&#1073;&#1086;&#1090;&#1072;%20&#1074;&#1099;&#1093;&#1086;&#1076;&#1085;&#1099;&#1077;\&#1058;&#1072;&#1085;&#1077;\&#1058;&#1072;&#1085;&#1077;\&#1044;&#1083;&#1103;%20&#1086;&#1092;&#1086;&#1088;&#1084;&#1083;&#1077;&#1085;&#1080;&#1103;\&#1040;&#1085;&#1072;&#1083;&#1080;&#1079;%20&#1044;&#1054;&#1059;_&#1089;&#1086;&#1094;-&#1076;&#1077;&#1084;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Documents%20and%20Settings\&#1058;&#1072;&#1090;&#1100;&#1103;&#1085;&#1072;\&#1056;&#1072;&#1073;&#1086;&#1095;&#1080;&#1081;%20&#1089;&#1090;&#1086;&#1083;\22.11.13\&#1040;&#1085;&#1072;&#1083;&#1080;&#1079;%20&#1044;&#1054;&#1059;_&#1089;&#1086;&#1094;-&#1076;&#1077;&#1084;%20&#1058;&#1072;&#1085;&#1103;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0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0"/>
      <c:rotY val="10"/>
      <c:perspective val="20"/>
    </c:view3D>
    <c:sideWall>
      <c:spPr>
        <a:solidFill>
          <a:srgbClr val="F9F7D7"/>
        </a:solidFill>
      </c:spPr>
    </c:sideWall>
    <c:backWall>
      <c:spPr>
        <a:solidFill>
          <a:srgbClr val="F9F7D7"/>
        </a:solidFill>
      </c:spPr>
    </c:backWall>
    <c:plotArea>
      <c:layout>
        <c:manualLayout>
          <c:layoutTarget val="inner"/>
          <c:xMode val="edge"/>
          <c:yMode val="edge"/>
          <c:x val="9.7285411577888045E-2"/>
          <c:y val="6.6509186351706037E-2"/>
          <c:w val="0.68202319629832808"/>
          <c:h val="0.69448569438380847"/>
        </c:manualLayout>
      </c:layout>
      <c:bar3DChart>
        <c:barDir val="col"/>
        <c:grouping val="clustered"/>
        <c:ser>
          <c:idx val="0"/>
          <c:order val="0"/>
          <c:tx>
            <c:strRef>
              <c:f>ДДТ!$B$375</c:f>
              <c:strCache>
                <c:ptCount val="1"/>
                <c:pt idx="0">
                  <c:v>до 30 лет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6.9195895967549929E-3"/>
                  <c:y val="1.006504621704902E-3"/>
                </c:manualLayout>
              </c:layout>
              <c:showVal val="1"/>
            </c:dLbl>
            <c:dLbl>
              <c:idx val="1"/>
              <c:layout>
                <c:manualLayout>
                  <c:x val="4.5428725548972183E-3"/>
                  <c:y val="-2.314814814814815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3888888888889209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1.388888888888920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1.8518518518518705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ДДТ!$C$374:$D$374</c:f>
              <c:strCache>
                <c:ptCount val="2"/>
                <c:pt idx="0">
                  <c:v>педагоги ДДТ</c:v>
                </c:pt>
                <c:pt idx="1">
                  <c:v>тренеры ДЮСШ</c:v>
                </c:pt>
              </c:strCache>
            </c:strRef>
          </c:cat>
          <c:val>
            <c:numRef>
              <c:f>ДДТ!$C$375:$D$375</c:f>
              <c:numCache>
                <c:formatCode>####.0</c:formatCode>
                <c:ptCount val="2"/>
                <c:pt idx="0" formatCode="General">
                  <c:v>18</c:v>
                </c:pt>
                <c:pt idx="1">
                  <c:v>28.571428571428573</c:v>
                </c:pt>
              </c:numCache>
            </c:numRef>
          </c:val>
        </c:ser>
        <c:ser>
          <c:idx val="1"/>
          <c:order val="1"/>
          <c:tx>
            <c:strRef>
              <c:f>ДДТ!$B$376</c:f>
              <c:strCache>
                <c:ptCount val="1"/>
                <c:pt idx="0">
                  <c:v>от 31 до 50 лет</c:v>
                </c:pt>
              </c:strCache>
            </c:strRef>
          </c:tx>
          <c:spPr>
            <a:gradFill>
              <a:gsLst>
                <a:gs pos="20000">
                  <a:srgbClr val="FFF200"/>
                </a:gs>
                <a:gs pos="62000">
                  <a:srgbClr val="FF7A00"/>
                </a:gs>
                <a:gs pos="70000">
                  <a:srgbClr val="FF0300"/>
                </a:gs>
                <a:gs pos="100000">
                  <a:srgbClr val="F5178B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1.1883541295306386E-2"/>
                  <c:y val="4.4282902288767889E-17"/>
                </c:manualLayout>
              </c:layout>
              <c:showVal val="1"/>
            </c:dLbl>
            <c:dLbl>
              <c:idx val="2"/>
              <c:layout>
                <c:manualLayout>
                  <c:x val="2.112837499590626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ДДТ!$C$374:$D$374</c:f>
              <c:strCache>
                <c:ptCount val="2"/>
                <c:pt idx="0">
                  <c:v>педагоги ДДТ</c:v>
                </c:pt>
                <c:pt idx="1">
                  <c:v>тренеры ДЮСШ</c:v>
                </c:pt>
              </c:strCache>
            </c:strRef>
          </c:cat>
          <c:val>
            <c:numRef>
              <c:f>ДДТ!$C$376:$D$376</c:f>
              <c:numCache>
                <c:formatCode>####.0</c:formatCode>
                <c:ptCount val="2"/>
                <c:pt idx="0" formatCode="General">
                  <c:v>53</c:v>
                </c:pt>
                <c:pt idx="1">
                  <c:v>48.979591836734691</c:v>
                </c:pt>
              </c:numCache>
            </c:numRef>
          </c:val>
        </c:ser>
        <c:ser>
          <c:idx val="2"/>
          <c:order val="2"/>
          <c:tx>
            <c:strRef>
              <c:f>ДДТ!$B$377</c:f>
              <c:strCache>
                <c:ptCount val="1"/>
                <c:pt idx="0">
                  <c:v>51 и более лет</c:v>
                </c:pt>
              </c:strCache>
            </c:strRef>
          </c:tx>
          <c:spPr>
            <a:gradFill>
              <a:gsLst>
                <a:gs pos="0">
                  <a:srgbClr val="DDEBCF"/>
                </a:gs>
                <a:gs pos="50000">
                  <a:srgbClr val="92D050"/>
                </a:gs>
                <a:gs pos="100000">
                  <a:srgbClr val="00B050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1.386481550151901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1554012917932305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3864815501519011E-2"/>
                  <c:y val="-3.2679730152918455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ДДТ!$C$374:$D$374</c:f>
              <c:strCache>
                <c:ptCount val="2"/>
                <c:pt idx="0">
                  <c:v>педагоги ДДТ</c:v>
                </c:pt>
                <c:pt idx="1">
                  <c:v>тренеры ДЮСШ</c:v>
                </c:pt>
              </c:strCache>
            </c:strRef>
          </c:cat>
          <c:val>
            <c:numRef>
              <c:f>ДДТ!$C$377:$D$377</c:f>
              <c:numCache>
                <c:formatCode>####.0</c:formatCode>
                <c:ptCount val="2"/>
                <c:pt idx="0" formatCode="General">
                  <c:v>29</c:v>
                </c:pt>
                <c:pt idx="1">
                  <c:v>22.448979591836729</c:v>
                </c:pt>
              </c:numCache>
            </c:numRef>
          </c:val>
        </c:ser>
        <c:gapWidth val="99"/>
        <c:gapDepth val="79"/>
        <c:shape val="cylinder"/>
        <c:axId val="70333952"/>
        <c:axId val="70335488"/>
        <c:axId val="0"/>
      </c:bar3DChart>
      <c:catAx>
        <c:axId val="703339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0"/>
            </a:pPr>
            <a:endParaRPr lang="ru-RU"/>
          </a:p>
        </c:txPr>
        <c:crossAx val="70335488"/>
        <c:crosses val="autoZero"/>
        <c:auto val="1"/>
        <c:lblAlgn val="ctr"/>
        <c:lblOffset val="100"/>
      </c:catAx>
      <c:valAx>
        <c:axId val="70335488"/>
        <c:scaling>
          <c:orientation val="minMax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0"/>
              <c:y val="0.31791083406241588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 b="0"/>
            </a:pPr>
            <a:endParaRPr lang="ru-RU"/>
          </a:p>
        </c:txPr>
        <c:crossAx val="70333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60394631362755"/>
          <c:y val="0.12144851458785043"/>
          <c:w val="0.16501935320582611"/>
          <c:h val="0.70937306841921144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0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0"/>
      <c:rotY val="10"/>
      <c:perspective val="20"/>
    </c:view3D>
    <c:sideWall>
      <c:spPr>
        <a:solidFill>
          <a:srgbClr val="F9F7D7"/>
        </a:solidFill>
      </c:spPr>
    </c:sideWall>
    <c:backWall>
      <c:spPr>
        <a:solidFill>
          <a:srgbClr val="F9F7D7"/>
        </a:solidFill>
      </c:spPr>
    </c:backWall>
    <c:plotArea>
      <c:layout>
        <c:manualLayout>
          <c:layoutTarget val="inner"/>
          <c:xMode val="edge"/>
          <c:yMode val="edge"/>
          <c:x val="7.2609376432959644E-2"/>
          <c:y val="6.4021619393992577E-2"/>
          <c:w val="0.73302041596697265"/>
          <c:h val="0.77408736134332634"/>
        </c:manualLayout>
      </c:layout>
      <c:bar3DChart>
        <c:barDir val="col"/>
        <c:grouping val="clustered"/>
        <c:ser>
          <c:idx val="0"/>
          <c:order val="0"/>
          <c:tx>
            <c:strRef>
              <c:f>ДДТ!$B$355</c:f>
              <c:strCache>
                <c:ptCount val="1"/>
                <c:pt idx="0">
                  <c:v>высшая категория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6.9195895967549513E-3"/>
                  <c:y val="1.006504621704902E-3"/>
                </c:manualLayout>
              </c:layout>
              <c:showVal val="1"/>
            </c:dLbl>
            <c:dLbl>
              <c:idx val="1"/>
              <c:layout>
                <c:manualLayout>
                  <c:x val="4.5428725548972166E-3"/>
                  <c:y val="-2.3148148148148147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3888888888889176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1.3888888888889176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1.851851851851858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ДДТ!$C$354:$D$354</c:f>
              <c:strCache>
                <c:ptCount val="2"/>
                <c:pt idx="0">
                  <c:v>педагоги ДДТ</c:v>
                </c:pt>
                <c:pt idx="1">
                  <c:v>тренеры ДЮСШ</c:v>
                </c:pt>
              </c:strCache>
            </c:strRef>
          </c:cat>
          <c:val>
            <c:numRef>
              <c:f>ДДТ!$C$355:$D$355</c:f>
              <c:numCache>
                <c:formatCode>####.0</c:formatCode>
                <c:ptCount val="2"/>
                <c:pt idx="0" formatCode="General">
                  <c:v>40.200000000000003</c:v>
                </c:pt>
                <c:pt idx="1">
                  <c:v>13.461538461538462</c:v>
                </c:pt>
              </c:numCache>
            </c:numRef>
          </c:val>
        </c:ser>
        <c:ser>
          <c:idx val="1"/>
          <c:order val="1"/>
          <c:tx>
            <c:strRef>
              <c:f>ДДТ!$B$356</c:f>
              <c:strCache>
                <c:ptCount val="1"/>
                <c:pt idx="0">
                  <c:v>первая категория</c:v>
                </c:pt>
              </c:strCache>
            </c:strRef>
          </c:tx>
          <c:spPr>
            <a:gradFill>
              <a:gsLst>
                <a:gs pos="20000">
                  <a:srgbClr val="FFF200"/>
                </a:gs>
                <a:gs pos="62000">
                  <a:srgbClr val="FF7A00"/>
                </a:gs>
                <a:gs pos="70000">
                  <a:srgbClr val="FF0300"/>
                </a:gs>
                <a:gs pos="100000">
                  <a:srgbClr val="F5178B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1.1883541295306367E-2"/>
                  <c:y val="4.4282902288767809E-17"/>
                </c:manualLayout>
              </c:layout>
              <c:showVal val="1"/>
            </c:dLbl>
            <c:dLbl>
              <c:idx val="2"/>
              <c:layout>
                <c:manualLayout>
                  <c:x val="2.112837499590626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ДДТ!$C$354:$D$354</c:f>
              <c:strCache>
                <c:ptCount val="2"/>
                <c:pt idx="0">
                  <c:v>педагоги ДДТ</c:v>
                </c:pt>
                <c:pt idx="1">
                  <c:v>тренеры ДЮСШ</c:v>
                </c:pt>
              </c:strCache>
            </c:strRef>
          </c:cat>
          <c:val>
            <c:numRef>
              <c:f>ДДТ!$C$356:$D$356</c:f>
              <c:numCache>
                <c:formatCode>####.0</c:formatCode>
                <c:ptCount val="2"/>
                <c:pt idx="0" formatCode="General">
                  <c:v>33.6</c:v>
                </c:pt>
                <c:pt idx="1">
                  <c:v>50</c:v>
                </c:pt>
              </c:numCache>
            </c:numRef>
          </c:val>
        </c:ser>
        <c:ser>
          <c:idx val="2"/>
          <c:order val="2"/>
          <c:tx>
            <c:strRef>
              <c:f>ДДТ!$B$357</c:f>
              <c:strCache>
                <c:ptCount val="1"/>
                <c:pt idx="0">
                  <c:v>соответствие должности</c:v>
                </c:pt>
              </c:strCache>
            </c:strRef>
          </c:tx>
          <c:spPr>
            <a:gradFill>
              <a:gsLst>
                <a:gs pos="0">
                  <a:srgbClr val="DDEBCF"/>
                </a:gs>
                <a:gs pos="50000">
                  <a:srgbClr val="92D050"/>
                </a:gs>
                <a:gs pos="100000">
                  <a:srgbClr val="00B050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1.386481550151898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15540129179323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3864815501518987E-2"/>
                  <c:y val="-3.2679730152918394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ДДТ!$C$354:$D$354</c:f>
              <c:strCache>
                <c:ptCount val="2"/>
                <c:pt idx="0">
                  <c:v>педагоги ДДТ</c:v>
                </c:pt>
                <c:pt idx="1">
                  <c:v>тренеры ДЮСШ</c:v>
                </c:pt>
              </c:strCache>
            </c:strRef>
          </c:cat>
          <c:val>
            <c:numRef>
              <c:f>ДДТ!$C$357:$D$357</c:f>
              <c:numCache>
                <c:formatCode>####.0</c:formatCode>
                <c:ptCount val="2"/>
                <c:pt idx="0" formatCode="General">
                  <c:v>10.3</c:v>
                </c:pt>
                <c:pt idx="1">
                  <c:v>20.192307692307686</c:v>
                </c:pt>
              </c:numCache>
            </c:numRef>
          </c:val>
        </c:ser>
        <c:ser>
          <c:idx val="3"/>
          <c:order val="3"/>
          <c:tx>
            <c:strRef>
              <c:f>ДДТ!$B$358</c:f>
              <c:strCache>
                <c:ptCount val="1"/>
                <c:pt idx="0">
                  <c:v>пока нет категории</c:v>
                </c:pt>
              </c:strCache>
            </c:strRef>
          </c:tx>
          <c:spPr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ДДТ!$C$354:$D$354</c:f>
              <c:strCache>
                <c:ptCount val="2"/>
                <c:pt idx="0">
                  <c:v>педагоги ДДТ</c:v>
                </c:pt>
                <c:pt idx="1">
                  <c:v>тренеры ДЮСШ</c:v>
                </c:pt>
              </c:strCache>
            </c:strRef>
          </c:cat>
          <c:val>
            <c:numRef>
              <c:f>ДДТ!$C$358:$D$358</c:f>
              <c:numCache>
                <c:formatCode>####.0</c:formatCode>
                <c:ptCount val="2"/>
                <c:pt idx="0" formatCode="General">
                  <c:v>15.9</c:v>
                </c:pt>
                <c:pt idx="1">
                  <c:v>16.346153846153829</c:v>
                </c:pt>
              </c:numCache>
            </c:numRef>
          </c:val>
        </c:ser>
        <c:gapWidth val="99"/>
        <c:gapDepth val="79"/>
        <c:shape val="cylinder"/>
        <c:axId val="71603328"/>
        <c:axId val="71604864"/>
        <c:axId val="0"/>
      </c:bar3DChart>
      <c:catAx>
        <c:axId val="716033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0"/>
            </a:pPr>
            <a:endParaRPr lang="ru-RU"/>
          </a:p>
        </c:txPr>
        <c:crossAx val="71604864"/>
        <c:crosses val="autoZero"/>
        <c:auto val="1"/>
        <c:lblAlgn val="ctr"/>
        <c:lblOffset val="100"/>
      </c:catAx>
      <c:valAx>
        <c:axId val="71604864"/>
        <c:scaling>
          <c:orientation val="minMax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0"/>
              <c:y val="0.31791083406241588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 b="0"/>
            </a:pPr>
            <a:endParaRPr lang="ru-RU"/>
          </a:p>
        </c:txPr>
        <c:crossAx val="71603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718434928254287"/>
          <c:y val="0.12144851458785043"/>
          <c:w val="0.22043894245839846"/>
          <c:h val="0.7626094564266591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0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0"/>
      <c:rotY val="10"/>
      <c:perspective val="20"/>
    </c:view3D>
    <c:sideWall>
      <c:spPr>
        <a:solidFill>
          <a:srgbClr val="F9F7D7"/>
        </a:solidFill>
      </c:spPr>
    </c:sideWall>
    <c:backWall>
      <c:spPr>
        <a:solidFill>
          <a:srgbClr val="F9F7D7"/>
        </a:solidFill>
      </c:spPr>
    </c:backWall>
    <c:plotArea>
      <c:layout>
        <c:manualLayout>
          <c:layoutTarget val="inner"/>
          <c:xMode val="edge"/>
          <c:yMode val="edge"/>
          <c:x val="9.7285411577888031E-2"/>
          <c:y val="6.6509186351706037E-2"/>
          <c:w val="0.68202319629832375"/>
          <c:h val="0.69448569438380681"/>
        </c:manualLayout>
      </c:layout>
      <c:bar3DChart>
        <c:barDir val="col"/>
        <c:grouping val="clustered"/>
        <c:ser>
          <c:idx val="0"/>
          <c:order val="0"/>
          <c:tx>
            <c:strRef>
              <c:f>ДДТ!$B$346</c:f>
              <c:strCache>
                <c:ptCount val="1"/>
                <c:pt idx="0">
                  <c:v>5 и менее лет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6.9195895967549522E-3"/>
                  <c:y val="1.006504621704902E-3"/>
                </c:manualLayout>
              </c:layout>
              <c:showVal val="1"/>
            </c:dLbl>
            <c:dLbl>
              <c:idx val="1"/>
              <c:layout>
                <c:manualLayout>
                  <c:x val="4.5428725548972175E-3"/>
                  <c:y val="-2.3148148148148147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388888888888918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1.3888888888889183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1.851851851851869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ДДТ!$C$345:$D$345</c:f>
              <c:strCache>
                <c:ptCount val="2"/>
                <c:pt idx="0">
                  <c:v>педагоги ДДТ</c:v>
                </c:pt>
                <c:pt idx="1">
                  <c:v>тренеры ДЮСШ</c:v>
                </c:pt>
              </c:strCache>
            </c:strRef>
          </c:cat>
          <c:val>
            <c:numRef>
              <c:f>ДДТ!$C$346:$D$346</c:f>
              <c:numCache>
                <c:formatCode>###0.0</c:formatCode>
                <c:ptCount val="2"/>
                <c:pt idx="0" formatCode="General">
                  <c:v>19.5</c:v>
                </c:pt>
                <c:pt idx="1">
                  <c:v>31.313131313131287</c:v>
                </c:pt>
              </c:numCache>
            </c:numRef>
          </c:val>
        </c:ser>
        <c:ser>
          <c:idx val="1"/>
          <c:order val="1"/>
          <c:tx>
            <c:strRef>
              <c:f>ДДТ!$B$347</c:f>
              <c:strCache>
                <c:ptCount val="1"/>
                <c:pt idx="0">
                  <c:v>от 6 до 20 лет</c:v>
                </c:pt>
              </c:strCache>
            </c:strRef>
          </c:tx>
          <c:spPr>
            <a:gradFill>
              <a:gsLst>
                <a:gs pos="20000">
                  <a:srgbClr val="FFF200"/>
                </a:gs>
                <a:gs pos="62000">
                  <a:srgbClr val="FF7A00"/>
                </a:gs>
                <a:gs pos="70000">
                  <a:srgbClr val="FF0300"/>
                </a:gs>
                <a:gs pos="100000">
                  <a:srgbClr val="F5178B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1.1883541295306378E-2"/>
                  <c:y val="4.4282902288767889E-17"/>
                </c:manualLayout>
              </c:layout>
              <c:showVal val="1"/>
            </c:dLbl>
            <c:dLbl>
              <c:idx val="2"/>
              <c:layout>
                <c:manualLayout>
                  <c:x val="2.112837499590626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ДДТ!$C$345:$D$345</c:f>
              <c:strCache>
                <c:ptCount val="2"/>
                <c:pt idx="0">
                  <c:v>педагоги ДДТ</c:v>
                </c:pt>
                <c:pt idx="1">
                  <c:v>тренеры ДЮСШ</c:v>
                </c:pt>
              </c:strCache>
            </c:strRef>
          </c:cat>
          <c:val>
            <c:numRef>
              <c:f>ДДТ!$C$347:$D$347</c:f>
              <c:numCache>
                <c:formatCode>###0.0</c:formatCode>
                <c:ptCount val="2"/>
                <c:pt idx="0" formatCode="General">
                  <c:v>54.9</c:v>
                </c:pt>
                <c:pt idx="1">
                  <c:v>48.484848484847788</c:v>
                </c:pt>
              </c:numCache>
            </c:numRef>
          </c:val>
        </c:ser>
        <c:ser>
          <c:idx val="2"/>
          <c:order val="2"/>
          <c:tx>
            <c:strRef>
              <c:f>ДДТ!$B$348</c:f>
              <c:strCache>
                <c:ptCount val="1"/>
                <c:pt idx="0">
                  <c:v>21 и более лет</c:v>
                </c:pt>
              </c:strCache>
            </c:strRef>
          </c:tx>
          <c:spPr>
            <a:gradFill>
              <a:gsLst>
                <a:gs pos="0">
                  <a:srgbClr val="DDEBCF"/>
                </a:gs>
                <a:gs pos="50000">
                  <a:srgbClr val="92D050"/>
                </a:gs>
                <a:gs pos="100000">
                  <a:srgbClr val="00B050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1.3864815501518996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1554012917932302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3864815501518996E-2"/>
                  <c:y val="-3.2679730152918407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ДДТ!$C$345:$D$345</c:f>
              <c:strCache>
                <c:ptCount val="2"/>
                <c:pt idx="0">
                  <c:v>педагоги ДДТ</c:v>
                </c:pt>
                <c:pt idx="1">
                  <c:v>тренеры ДЮСШ</c:v>
                </c:pt>
              </c:strCache>
            </c:strRef>
          </c:cat>
          <c:val>
            <c:numRef>
              <c:f>ДДТ!$C$348:$D$348</c:f>
              <c:numCache>
                <c:formatCode>###0.0</c:formatCode>
                <c:ptCount val="2"/>
                <c:pt idx="0" formatCode="General">
                  <c:v>25.6</c:v>
                </c:pt>
                <c:pt idx="1">
                  <c:v>20.202020202019948</c:v>
                </c:pt>
              </c:numCache>
            </c:numRef>
          </c:val>
        </c:ser>
        <c:gapWidth val="99"/>
        <c:gapDepth val="79"/>
        <c:shape val="cylinder"/>
        <c:axId val="70427776"/>
        <c:axId val="70429312"/>
        <c:axId val="0"/>
      </c:bar3DChart>
      <c:catAx>
        <c:axId val="704277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0"/>
            </a:pPr>
            <a:endParaRPr lang="ru-RU"/>
          </a:p>
        </c:txPr>
        <c:crossAx val="70429312"/>
        <c:crosses val="autoZero"/>
        <c:auto val="1"/>
        <c:lblAlgn val="ctr"/>
        <c:lblOffset val="100"/>
      </c:catAx>
      <c:valAx>
        <c:axId val="70429312"/>
        <c:scaling>
          <c:orientation val="minMax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600" b="1"/>
                </a:pPr>
                <a:r>
                  <a:rPr lang="ru-RU" b="1"/>
                  <a:t>%</a:t>
                </a:r>
              </a:p>
            </c:rich>
          </c:tx>
          <c:layout>
            <c:manualLayout>
              <c:xMode val="edge"/>
              <c:yMode val="edge"/>
              <c:x val="0"/>
              <c:y val="0.31791083406241605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 b="0"/>
            </a:pPr>
            <a:endParaRPr lang="ru-RU"/>
          </a:p>
        </c:txPr>
        <c:crossAx val="70427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718434928254276"/>
          <c:y val="0.12144851458785043"/>
          <c:w val="0.22043894245839851"/>
          <c:h val="0.76260945642665956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48806182672787063"/>
          <c:y val="3.4470691163604551E-2"/>
          <c:w val="0.4860959752504535"/>
          <c:h val="0.75839424657609733"/>
        </c:manualLayout>
      </c:layout>
      <c:barChart>
        <c:barDir val="bar"/>
        <c:grouping val="clustered"/>
        <c:ser>
          <c:idx val="2"/>
          <c:order val="0"/>
          <c:tx>
            <c:strRef>
              <c:f>ДДТ!$G$628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8064A2">
                <a:lumMod val="75000"/>
              </a:srgb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ДДТ!$B$629:$B$631</c:f>
              <c:strCache>
                <c:ptCount val="3"/>
                <c:pt idx="0">
                  <c:v>Оценка использования программы на занятиях (от 1 – пользуетесь постоянно практически на каждом занятии до 5 – программой на занятиях практически не пользуетесь)</c:v>
                </c:pt>
                <c:pt idx="1">
                  <c:v>Оценка детальности и подробности образовательных программ (от 1 – такая детальность важна и необходима до 5 – детальность составления программы явно завышенная)</c:v>
                </c:pt>
                <c:pt idx="2">
                  <c:v>Объем трудозатрат на разработку программы (от 1 – практически не требует дополнительных сил и времени до 5 – занимает много сил и времени)</c:v>
                </c:pt>
              </c:strCache>
            </c:strRef>
          </c:cat>
          <c:val>
            <c:numRef>
              <c:f>ДДТ!$G$629:$G$631</c:f>
              <c:numCache>
                <c:formatCode>General</c:formatCode>
                <c:ptCount val="3"/>
                <c:pt idx="0">
                  <c:v>10.1</c:v>
                </c:pt>
                <c:pt idx="1">
                  <c:v>35.4</c:v>
                </c:pt>
                <c:pt idx="2">
                  <c:v>69.3</c:v>
                </c:pt>
              </c:numCache>
            </c:numRef>
          </c:val>
        </c:ser>
        <c:ser>
          <c:idx val="1"/>
          <c:order val="1"/>
          <c:tx>
            <c:strRef>
              <c:f>ДДТ!$F$628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ДДТ!$B$629:$B$631</c:f>
              <c:strCache>
                <c:ptCount val="3"/>
                <c:pt idx="0">
                  <c:v>Оценка использования программы на занятиях (от 1 – пользуетесь постоянно практически на каждом занятии до 5 – программой на занятиях практически не пользуетесь)</c:v>
                </c:pt>
                <c:pt idx="1">
                  <c:v>Оценка детальности и подробности образовательных программ (от 1 – такая детальность важна и необходима до 5 – детальность составления программы явно завышенная)</c:v>
                </c:pt>
                <c:pt idx="2">
                  <c:v>Объем трудозатрат на разработку программы (от 1 – практически не требует дополнительных сил и времени до 5 – занимает много сил и времени)</c:v>
                </c:pt>
              </c:strCache>
            </c:strRef>
          </c:cat>
          <c:val>
            <c:numRef>
              <c:f>ДДТ!$F$629:$F$631</c:f>
              <c:numCache>
                <c:formatCode>General</c:formatCode>
                <c:ptCount val="3"/>
                <c:pt idx="0">
                  <c:v>21.2</c:v>
                </c:pt>
                <c:pt idx="1">
                  <c:v>20.2</c:v>
                </c:pt>
                <c:pt idx="2">
                  <c:v>13.9</c:v>
                </c:pt>
              </c:numCache>
            </c:numRef>
          </c:val>
        </c:ser>
        <c:ser>
          <c:idx val="0"/>
          <c:order val="2"/>
          <c:tx>
            <c:strRef>
              <c:f>ДДТ!$E$628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9BBB59">
                <a:lumMod val="75000"/>
              </a:srgb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outEnd"/>
            <c:showVal val="1"/>
          </c:dLbls>
          <c:cat>
            <c:strRef>
              <c:f>ДДТ!$B$629:$B$631</c:f>
              <c:strCache>
                <c:ptCount val="3"/>
                <c:pt idx="0">
                  <c:v>Оценка использования программы на занятиях (от 1 – пользуетесь постоянно практически на каждом занятии до 5 – программой на занятиях практически не пользуетесь)</c:v>
                </c:pt>
                <c:pt idx="1">
                  <c:v>Оценка детальности и подробности образовательных программ (от 1 – такая детальность важна и необходима до 5 – детальность составления программы явно завышенная)</c:v>
                </c:pt>
                <c:pt idx="2">
                  <c:v>Объем трудозатрат на разработку программы (от 1 – практически не требует дополнительных сил и времени до 5 – занимает много сил и времени)</c:v>
                </c:pt>
              </c:strCache>
            </c:strRef>
          </c:cat>
          <c:val>
            <c:numRef>
              <c:f>ДДТ!$E$629:$E$631</c:f>
              <c:numCache>
                <c:formatCode>General</c:formatCode>
                <c:ptCount val="3"/>
                <c:pt idx="0">
                  <c:v>26.3</c:v>
                </c:pt>
                <c:pt idx="1">
                  <c:v>23.2</c:v>
                </c:pt>
                <c:pt idx="2">
                  <c:v>13.9</c:v>
                </c:pt>
              </c:numCache>
            </c:numRef>
          </c:val>
        </c:ser>
        <c:ser>
          <c:idx val="3"/>
          <c:order val="3"/>
          <c:tx>
            <c:strRef>
              <c:f>ДДТ!$D$628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outEnd"/>
            <c:showVal val="1"/>
          </c:dLbls>
          <c:cat>
            <c:strRef>
              <c:f>ДДТ!$B$629:$B$631</c:f>
              <c:strCache>
                <c:ptCount val="3"/>
                <c:pt idx="0">
                  <c:v>Оценка использования программы на занятиях (от 1 – пользуетесь постоянно практически на каждом занятии до 5 – программой на занятиях практически не пользуетесь)</c:v>
                </c:pt>
                <c:pt idx="1">
                  <c:v>Оценка детальности и подробности образовательных программ (от 1 – такая детальность важна и необходима до 5 – детальность составления программы явно завышенная)</c:v>
                </c:pt>
                <c:pt idx="2">
                  <c:v>Объем трудозатрат на разработку программы (от 1 – практически не требует дополнительных сил и времени до 5 – занимает много сил и времени)</c:v>
                </c:pt>
              </c:strCache>
            </c:strRef>
          </c:cat>
          <c:val>
            <c:numRef>
              <c:f>ДДТ!$D$629:$D$631</c:f>
              <c:numCache>
                <c:formatCode>General</c:formatCode>
                <c:ptCount val="3"/>
                <c:pt idx="0">
                  <c:v>12.1</c:v>
                </c:pt>
                <c:pt idx="1">
                  <c:v>5.0999999999999996</c:v>
                </c:pt>
                <c:pt idx="2">
                  <c:v>2</c:v>
                </c:pt>
              </c:numCache>
            </c:numRef>
          </c:val>
        </c:ser>
        <c:ser>
          <c:idx val="4"/>
          <c:order val="4"/>
          <c:tx>
            <c:strRef>
              <c:f>ДДТ!$C$628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C0504D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outEnd"/>
            <c:showVal val="1"/>
          </c:dLbls>
          <c:cat>
            <c:strRef>
              <c:f>ДДТ!$B$629:$B$631</c:f>
              <c:strCache>
                <c:ptCount val="3"/>
                <c:pt idx="0">
                  <c:v>Оценка использования программы на занятиях (от 1 – пользуетесь постоянно практически на каждом занятии до 5 – программой на занятиях практически не пользуетесь)</c:v>
                </c:pt>
                <c:pt idx="1">
                  <c:v>Оценка детальности и подробности образовательных программ (от 1 – такая детальность важна и необходима до 5 – детальность составления программы явно завышенная)</c:v>
                </c:pt>
                <c:pt idx="2">
                  <c:v>Объем трудозатрат на разработку программы (от 1 – практически не требует дополнительных сил и времени до 5 – занимает много сил и времени)</c:v>
                </c:pt>
              </c:strCache>
            </c:strRef>
          </c:cat>
          <c:val>
            <c:numRef>
              <c:f>ДДТ!$C$629:$C$631</c:f>
              <c:numCache>
                <c:formatCode>General</c:formatCode>
                <c:ptCount val="3"/>
                <c:pt idx="0">
                  <c:v>30.3</c:v>
                </c:pt>
                <c:pt idx="1">
                  <c:v>16.2</c:v>
                </c:pt>
                <c:pt idx="2">
                  <c:v>1</c:v>
                </c:pt>
              </c:numCache>
            </c:numRef>
          </c:val>
        </c:ser>
        <c:gapWidth val="155"/>
        <c:axId val="73298688"/>
        <c:axId val="73300224"/>
      </c:barChart>
      <c:catAx>
        <c:axId val="73298688"/>
        <c:scaling>
          <c:orientation val="minMax"/>
        </c:scaling>
        <c:axPos val="l"/>
        <c:numFmt formatCode="General" sourceLinked="1"/>
        <c:tickLblPos val="nextTo"/>
        <c:txPr>
          <a:bodyPr anchor="ctr" anchorCtr="1"/>
          <a:lstStyle/>
          <a:p>
            <a:pPr>
              <a:defRPr sz="1400"/>
            </a:pPr>
            <a:endParaRPr lang="ru-RU"/>
          </a:p>
        </c:txPr>
        <c:crossAx val="73300224"/>
        <c:crosses val="autoZero"/>
        <c:auto val="1"/>
        <c:lblAlgn val="ctr"/>
        <c:lblOffset val="100"/>
      </c:catAx>
      <c:valAx>
        <c:axId val="73300224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200" b="1"/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0.70700766062778764"/>
              <c:y val="0.8864104378257065"/>
            </c:manualLayout>
          </c:layout>
        </c:title>
        <c:numFmt formatCode="#,##0" sourceLinked="0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32986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4804899387576561E-2"/>
          <c:y val="0.93436100462444782"/>
          <c:w val="0.48965507436570432"/>
          <c:h val="5.9186438649819671E-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spPr>
    <a:ln>
      <a:solidFill>
        <a:sysClr val="windowText" lastClr="000000"/>
      </a:solidFill>
    </a:ln>
  </c:spPr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52874696566328161"/>
          <c:y val="3.4470691163604551E-2"/>
          <c:w val="0.43857544640551416"/>
          <c:h val="0.7924631594963597"/>
        </c:manualLayout>
      </c:layout>
      <c:barChart>
        <c:barDir val="bar"/>
        <c:grouping val="clustered"/>
        <c:ser>
          <c:idx val="2"/>
          <c:order val="0"/>
          <c:tx>
            <c:strRef>
              <c:f>ДДТ!$G$666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8064A2">
                <a:lumMod val="75000"/>
              </a:srgb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ДДТ!$B$667:$B$668</c:f>
              <c:strCache>
                <c:ptCount val="2"/>
                <c:pt idx="0">
                  <c:v>Оценка практической пользы от проведения мониторинга (от 1-практической пользы от мониторинга нет до 5-мониторинг крайне важен)</c:v>
                </c:pt>
                <c:pt idx="1">
                  <c:v>Оценка объема трудозатрат на проведения мониторинга (от 1-дополнительных трудозатрат практически нет ло 5-занимает много времени и сил)</c:v>
                </c:pt>
              </c:strCache>
            </c:strRef>
          </c:cat>
          <c:val>
            <c:numRef>
              <c:f>ДДТ!$G$667:$G$668</c:f>
              <c:numCache>
                <c:formatCode>General</c:formatCode>
                <c:ptCount val="2"/>
                <c:pt idx="0">
                  <c:v>31.2</c:v>
                </c:pt>
                <c:pt idx="1">
                  <c:v>31.3</c:v>
                </c:pt>
              </c:numCache>
            </c:numRef>
          </c:val>
        </c:ser>
        <c:ser>
          <c:idx val="1"/>
          <c:order val="1"/>
          <c:tx>
            <c:strRef>
              <c:f>ДДТ!$F$666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ДДТ!$B$667:$B$668</c:f>
              <c:strCache>
                <c:ptCount val="2"/>
                <c:pt idx="0">
                  <c:v>Оценка практической пользы от проведения мониторинга (от 1-практической пользы от мониторинга нет до 5-мониторинг крайне важен)</c:v>
                </c:pt>
                <c:pt idx="1">
                  <c:v>Оценка объема трудозатрат на проведения мониторинга (от 1-дополнительных трудозатрат практически нет ло 5-занимает много времени и сил)</c:v>
                </c:pt>
              </c:strCache>
            </c:strRef>
          </c:cat>
          <c:val>
            <c:numRef>
              <c:f>ДДТ!$F$667:$F$668</c:f>
              <c:numCache>
                <c:formatCode>General</c:formatCode>
                <c:ptCount val="2"/>
                <c:pt idx="0">
                  <c:v>22.1</c:v>
                </c:pt>
                <c:pt idx="1">
                  <c:v>11.3</c:v>
                </c:pt>
              </c:numCache>
            </c:numRef>
          </c:val>
        </c:ser>
        <c:ser>
          <c:idx val="0"/>
          <c:order val="2"/>
          <c:tx>
            <c:strRef>
              <c:f>ДДТ!$E$666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9BBB59">
                <a:lumMod val="75000"/>
              </a:srgb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outEnd"/>
            <c:showVal val="1"/>
          </c:dLbls>
          <c:cat>
            <c:strRef>
              <c:f>ДДТ!$B$667:$B$668</c:f>
              <c:strCache>
                <c:ptCount val="2"/>
                <c:pt idx="0">
                  <c:v>Оценка практической пользы от проведения мониторинга (от 1-практической пользы от мониторинга нет до 5-мониторинг крайне важен)</c:v>
                </c:pt>
                <c:pt idx="1">
                  <c:v>Оценка объема трудозатрат на проведения мониторинга (от 1-дополнительных трудозатрат практически нет ло 5-занимает много времени и сил)</c:v>
                </c:pt>
              </c:strCache>
            </c:strRef>
          </c:cat>
          <c:val>
            <c:numRef>
              <c:f>ДДТ!$E$667:$E$668</c:f>
              <c:numCache>
                <c:formatCode>General</c:formatCode>
                <c:ptCount val="2"/>
                <c:pt idx="0">
                  <c:v>23.4</c:v>
                </c:pt>
                <c:pt idx="1">
                  <c:v>40</c:v>
                </c:pt>
              </c:numCache>
            </c:numRef>
          </c:val>
        </c:ser>
        <c:ser>
          <c:idx val="3"/>
          <c:order val="3"/>
          <c:tx>
            <c:strRef>
              <c:f>ДДТ!$D$666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outEnd"/>
            <c:showVal val="1"/>
          </c:dLbls>
          <c:cat>
            <c:strRef>
              <c:f>ДДТ!$B$667:$B$668</c:f>
              <c:strCache>
                <c:ptCount val="2"/>
                <c:pt idx="0">
                  <c:v>Оценка практической пользы от проведения мониторинга (от 1-практической пользы от мониторинга нет до 5-мониторинг крайне важен)</c:v>
                </c:pt>
                <c:pt idx="1">
                  <c:v>Оценка объема трудозатрат на проведения мониторинга (от 1-дополнительных трудозатрат практически нет ло 5-занимает много времени и сил)</c:v>
                </c:pt>
              </c:strCache>
            </c:strRef>
          </c:cat>
          <c:val>
            <c:numRef>
              <c:f>ДДТ!$D$667:$D$668</c:f>
              <c:numCache>
                <c:formatCode>General</c:formatCode>
                <c:ptCount val="2"/>
                <c:pt idx="0">
                  <c:v>6.5</c:v>
                </c:pt>
                <c:pt idx="1">
                  <c:v>6.3</c:v>
                </c:pt>
              </c:numCache>
            </c:numRef>
          </c:val>
        </c:ser>
        <c:ser>
          <c:idx val="4"/>
          <c:order val="4"/>
          <c:tx>
            <c:strRef>
              <c:f>ДДТ!$C$666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C0504D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outEnd"/>
            <c:showVal val="1"/>
          </c:dLbls>
          <c:cat>
            <c:strRef>
              <c:f>ДДТ!$B$667:$B$668</c:f>
              <c:strCache>
                <c:ptCount val="2"/>
                <c:pt idx="0">
                  <c:v>Оценка практической пользы от проведения мониторинга (от 1-практической пользы от мониторинга нет до 5-мониторинг крайне важен)</c:v>
                </c:pt>
                <c:pt idx="1">
                  <c:v>Оценка объема трудозатрат на проведения мониторинга (от 1-дополнительных трудозатрат практически нет ло 5-занимает много времени и сил)</c:v>
                </c:pt>
              </c:strCache>
            </c:strRef>
          </c:cat>
          <c:val>
            <c:numRef>
              <c:f>ДДТ!$C$667:$C$668</c:f>
              <c:numCache>
                <c:formatCode>General</c:formatCode>
                <c:ptCount val="2"/>
                <c:pt idx="0">
                  <c:v>16.899999999999999</c:v>
                </c:pt>
                <c:pt idx="1">
                  <c:v>11.3</c:v>
                </c:pt>
              </c:numCache>
            </c:numRef>
          </c:val>
        </c:ser>
        <c:gapWidth val="130"/>
        <c:axId val="73699712"/>
        <c:axId val="73701248"/>
      </c:barChart>
      <c:catAx>
        <c:axId val="73699712"/>
        <c:scaling>
          <c:orientation val="minMax"/>
        </c:scaling>
        <c:axPos val="l"/>
        <c:numFmt formatCode="General" sourceLinked="1"/>
        <c:tickLblPos val="nextTo"/>
        <c:txPr>
          <a:bodyPr anchor="ctr" anchorCtr="1"/>
          <a:lstStyle/>
          <a:p>
            <a:pPr>
              <a:defRPr sz="1400"/>
            </a:pPr>
            <a:endParaRPr lang="ru-RU"/>
          </a:p>
        </c:txPr>
        <c:crossAx val="73701248"/>
        <c:crosses val="autoZero"/>
        <c:auto val="1"/>
        <c:lblAlgn val="l"/>
        <c:lblOffset val="100"/>
      </c:catAx>
      <c:valAx>
        <c:axId val="7370124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600" b="1"/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0.73047433070866141"/>
              <c:y val="0.87998482117446164"/>
            </c:manualLayout>
          </c:layout>
        </c:title>
        <c:numFmt formatCode="#,##0" sourceLinked="0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36997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4804899387576561E-2"/>
          <c:y val="0.92008930209025053"/>
          <c:w val="0.4805884304461942"/>
          <c:h val="7.3458179173386456E-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spPr>
    <a:ln>
      <a:solidFill>
        <a:sysClr val="windowText" lastClr="000000"/>
      </a:solidFill>
    </a:ln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0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0"/>
      <c:rotY val="10"/>
      <c:perspective val="20"/>
    </c:view3D>
    <c:sideWall>
      <c:spPr>
        <a:solidFill>
          <a:srgbClr val="F9F7D7"/>
        </a:solidFill>
      </c:spPr>
    </c:sideWall>
    <c:backWall>
      <c:spPr>
        <a:solidFill>
          <a:srgbClr val="F9F7D7"/>
        </a:solidFill>
      </c:spPr>
    </c:backWall>
    <c:plotArea>
      <c:layout>
        <c:manualLayout>
          <c:layoutTarget val="inner"/>
          <c:xMode val="edge"/>
          <c:yMode val="edge"/>
          <c:x val="7.3427309391204149E-2"/>
          <c:y val="3.6383537164237451E-2"/>
          <c:w val="0.71530499379505053"/>
          <c:h val="0.72795972634568873"/>
        </c:manualLayout>
      </c:layout>
      <c:bar3DChart>
        <c:barDir val="col"/>
        <c:grouping val="clustered"/>
        <c:ser>
          <c:idx val="0"/>
          <c:order val="0"/>
          <c:tx>
            <c:strRef>
              <c:f>ДДТ!$C$913</c:f>
              <c:strCache>
                <c:ptCount val="1"/>
                <c:pt idx="0">
                  <c:v>менее 4 чел.</c:v>
                </c:pt>
              </c:strCache>
            </c:strRef>
          </c:tx>
          <c:spPr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6.9195895967549513E-3"/>
                  <c:y val="1.006504621704902E-3"/>
                </c:manualLayout>
              </c:layout>
              <c:showVal val="1"/>
            </c:dLbl>
            <c:dLbl>
              <c:idx val="1"/>
              <c:layout>
                <c:manualLayout>
                  <c:x val="4.5428725548972166E-3"/>
                  <c:y val="-2.3148148148148147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3888888888889157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1.3888888888889157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1.851851851851858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ДДТ!$B$914:$B$915</c:f>
              <c:strCache>
                <c:ptCount val="2"/>
                <c:pt idx="0">
                  <c:v>Нормативные требования к численности детей на занятиях</c:v>
                </c:pt>
                <c:pt idx="1">
                  <c:v>Предложения педагогов по разрешенной численности детей на занятиях</c:v>
                </c:pt>
              </c:strCache>
            </c:strRef>
          </c:cat>
          <c:val>
            <c:numRef>
              <c:f>ДДТ!$C$914:$C$915</c:f>
              <c:numCache>
                <c:formatCode>###0.0</c:formatCode>
                <c:ptCount val="2"/>
                <c:pt idx="0">
                  <c:v>0</c:v>
                </c:pt>
                <c:pt idx="1">
                  <c:v>2.1276595744680837</c:v>
                </c:pt>
              </c:numCache>
            </c:numRef>
          </c:val>
        </c:ser>
        <c:ser>
          <c:idx val="1"/>
          <c:order val="1"/>
          <c:tx>
            <c:strRef>
              <c:f>ДДТ!$D$913</c:f>
              <c:strCache>
                <c:ptCount val="1"/>
                <c:pt idx="0">
                  <c:v>от 4 до 6 чел.</c:v>
                </c:pt>
              </c:strCache>
            </c:strRef>
          </c:tx>
          <c:spPr>
            <a:gradFill>
              <a:gsLst>
                <a:gs pos="20000">
                  <a:srgbClr val="FFF200"/>
                </a:gs>
                <a:gs pos="62000">
                  <a:srgbClr val="FF7A00"/>
                </a:gs>
                <a:gs pos="70000">
                  <a:srgbClr val="FF0300"/>
                </a:gs>
                <a:gs pos="100000">
                  <a:srgbClr val="F5178B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1.1883541295306334E-2"/>
                  <c:y val="4.4282902288767593E-17"/>
                </c:manualLayout>
              </c:layout>
              <c:showVal val="1"/>
            </c:dLbl>
            <c:dLbl>
              <c:idx val="2"/>
              <c:layout>
                <c:manualLayout>
                  <c:x val="2.112837499590626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ДДТ!$B$914:$B$915</c:f>
              <c:strCache>
                <c:ptCount val="2"/>
                <c:pt idx="0">
                  <c:v>Нормативные требования к численности детей на занятиях</c:v>
                </c:pt>
                <c:pt idx="1">
                  <c:v>Предложения педагогов по разрешенной численности детей на занятиях</c:v>
                </c:pt>
              </c:strCache>
            </c:strRef>
          </c:cat>
          <c:val>
            <c:numRef>
              <c:f>ДДТ!$D$914:$D$915</c:f>
              <c:numCache>
                <c:formatCode>###0.0</c:formatCode>
                <c:ptCount val="2"/>
                <c:pt idx="0">
                  <c:v>6.5217391304347823</c:v>
                </c:pt>
                <c:pt idx="1">
                  <c:v>20.21276595744683</c:v>
                </c:pt>
              </c:numCache>
            </c:numRef>
          </c:val>
        </c:ser>
        <c:ser>
          <c:idx val="2"/>
          <c:order val="2"/>
          <c:tx>
            <c:strRef>
              <c:f>ДДТ!$E$913</c:f>
              <c:strCache>
                <c:ptCount val="1"/>
                <c:pt idx="0">
                  <c:v>от 7 до 9 чел.</c:v>
                </c:pt>
              </c:strCache>
            </c:strRef>
          </c:tx>
          <c:spPr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ДДТ!$B$914:$B$915</c:f>
              <c:strCache>
                <c:ptCount val="2"/>
                <c:pt idx="0">
                  <c:v>Нормативные требования к численности детей на занятиях</c:v>
                </c:pt>
                <c:pt idx="1">
                  <c:v>Предложения педагогов по разрешенной численности детей на занятиях</c:v>
                </c:pt>
              </c:strCache>
            </c:strRef>
          </c:cat>
          <c:val>
            <c:numRef>
              <c:f>ДДТ!$E$914:$E$915</c:f>
              <c:numCache>
                <c:formatCode>###0.0</c:formatCode>
                <c:ptCount val="2"/>
                <c:pt idx="0">
                  <c:v>7.6086956521739095</c:v>
                </c:pt>
                <c:pt idx="1">
                  <c:v>20.21276595744683</c:v>
                </c:pt>
              </c:numCache>
            </c:numRef>
          </c:val>
        </c:ser>
        <c:ser>
          <c:idx val="3"/>
          <c:order val="3"/>
          <c:tx>
            <c:strRef>
              <c:f>ДДТ!$F$913</c:f>
              <c:strCache>
                <c:ptCount val="1"/>
                <c:pt idx="0">
                  <c:v>от 10 до 13 чел.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ДДТ!$B$914:$B$915</c:f>
              <c:strCache>
                <c:ptCount val="2"/>
                <c:pt idx="0">
                  <c:v>Нормативные требования к численности детей на занятиях</c:v>
                </c:pt>
                <c:pt idx="1">
                  <c:v>Предложения педагогов по разрешенной численности детей на занятиях</c:v>
                </c:pt>
              </c:strCache>
            </c:strRef>
          </c:cat>
          <c:val>
            <c:numRef>
              <c:f>ДДТ!$F$914:$F$915</c:f>
              <c:numCache>
                <c:formatCode>###0.0</c:formatCode>
                <c:ptCount val="2"/>
                <c:pt idx="0">
                  <c:v>47.826086956521763</c:v>
                </c:pt>
                <c:pt idx="1">
                  <c:v>51.063829787233779</c:v>
                </c:pt>
              </c:numCache>
            </c:numRef>
          </c:val>
        </c:ser>
        <c:ser>
          <c:idx val="4"/>
          <c:order val="4"/>
          <c:tx>
            <c:strRef>
              <c:f>ДДТ!$G$913</c:f>
              <c:strCache>
                <c:ptCount val="1"/>
                <c:pt idx="0">
                  <c:v>от 14 до 15 чел.</c:v>
                </c:pt>
              </c:strCache>
            </c:strRef>
          </c:tx>
          <c:spPr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1.3315786319025621E-2"/>
                  <c:y val="-4.7211228986356324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ДДТ!$B$914:$B$915</c:f>
              <c:strCache>
                <c:ptCount val="2"/>
                <c:pt idx="0">
                  <c:v>Нормативные требования к численности детей на занятиях</c:v>
                </c:pt>
                <c:pt idx="1">
                  <c:v>Предложения педагогов по разрешенной численности детей на занятиях</c:v>
                </c:pt>
              </c:strCache>
            </c:strRef>
          </c:cat>
          <c:val>
            <c:numRef>
              <c:f>ДДТ!$G$914:$G$915</c:f>
              <c:numCache>
                <c:formatCode>###0.0</c:formatCode>
                <c:ptCount val="2"/>
                <c:pt idx="0">
                  <c:v>38.043478260869556</c:v>
                </c:pt>
                <c:pt idx="1">
                  <c:v>6.3829787234042552</c:v>
                </c:pt>
              </c:numCache>
            </c:numRef>
          </c:val>
        </c:ser>
        <c:gapWidth val="99"/>
        <c:gapDepth val="79"/>
        <c:shape val="cylinder"/>
        <c:axId val="67576576"/>
        <c:axId val="67578112"/>
        <c:axId val="0"/>
      </c:bar3DChart>
      <c:catAx>
        <c:axId val="675765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0"/>
            </a:pPr>
            <a:endParaRPr lang="ru-RU"/>
          </a:p>
        </c:txPr>
        <c:crossAx val="67578112"/>
        <c:crosses val="autoZero"/>
        <c:auto val="1"/>
        <c:lblAlgn val="ctr"/>
        <c:lblOffset val="100"/>
      </c:catAx>
      <c:valAx>
        <c:axId val="67578112"/>
        <c:scaling>
          <c:orientation val="minMax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0"/>
              <c:y val="0.31791083406241527"/>
            </c:manualLayout>
          </c:layout>
        </c:title>
        <c:numFmt formatCode="###0.0" sourceLinked="1"/>
        <c:tickLblPos val="nextTo"/>
        <c:txPr>
          <a:bodyPr/>
          <a:lstStyle/>
          <a:p>
            <a:pPr>
              <a:defRPr sz="1200" b="0"/>
            </a:pPr>
            <a:endParaRPr lang="ru-RU"/>
          </a:p>
        </c:txPr>
        <c:crossAx val="67576576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76673992679113978"/>
          <c:y val="1.5159637150107179E-3"/>
          <c:w val="0.23106083717726786"/>
          <c:h val="0.74724573392271265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0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919688557901191"/>
          <c:y val="6.2587617724255112E-2"/>
          <c:w val="0.83797194912920003"/>
          <c:h val="0.79128174495429449"/>
        </c:manualLayout>
      </c:layout>
      <c:barChart>
        <c:barDir val="col"/>
        <c:grouping val="clustered"/>
        <c:ser>
          <c:idx val="0"/>
          <c:order val="0"/>
          <c:tx>
            <c:strRef>
              <c:f>Лист3!$B$67</c:f>
              <c:strCache>
                <c:ptCount val="1"/>
                <c:pt idx="0">
                  <c:v>Оценка необходимости проведения индивидуальных занятий с детьми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scene3d>
              <a:camera prst="orthographicFront"/>
              <a:lightRig rig="threePt" dir="t">
                <a:rot lat="0" lon="0" rev="4800000"/>
              </a:lightRig>
            </a:scene3d>
            <a:sp3d>
              <a:bevelT prst="angle"/>
            </a:sp3d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Val val="1"/>
          </c:dLbls>
          <c:cat>
            <c:numRef>
              <c:f>Лист3!$C$66:$G$66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Лист3!$C$67:$G$67</c:f>
              <c:numCache>
                <c:formatCode>General</c:formatCode>
                <c:ptCount val="5"/>
                <c:pt idx="0">
                  <c:v>9.9</c:v>
                </c:pt>
                <c:pt idx="1">
                  <c:v>5</c:v>
                </c:pt>
                <c:pt idx="2">
                  <c:v>15.8</c:v>
                </c:pt>
                <c:pt idx="3">
                  <c:v>11.9</c:v>
                </c:pt>
                <c:pt idx="4">
                  <c:v>57.4</c:v>
                </c:pt>
              </c:numCache>
            </c:numRef>
          </c:val>
        </c:ser>
        <c:dLbls>
          <c:showVal val="1"/>
        </c:dLbls>
        <c:gapWidth val="99"/>
        <c:axId val="67623168"/>
        <c:axId val="67629056"/>
      </c:barChart>
      <c:catAx>
        <c:axId val="676231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0"/>
            </a:pPr>
            <a:endParaRPr lang="ru-RU"/>
          </a:p>
        </c:txPr>
        <c:crossAx val="67629056"/>
        <c:crosses val="autoZero"/>
        <c:auto val="1"/>
        <c:lblAlgn val="ctr"/>
        <c:lblOffset val="100"/>
      </c:catAx>
      <c:valAx>
        <c:axId val="67629056"/>
        <c:scaling>
          <c:orientation val="minMax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800"/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1.3077243530522898E-3"/>
              <c:y val="0.380443479047886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 b="0"/>
            </a:pPr>
            <a:endParaRPr lang="ru-RU"/>
          </a:p>
        </c:txPr>
        <c:crossAx val="67623168"/>
        <c:crosses val="autoZero"/>
        <c:crossBetween val="between"/>
        <c:majorUnit val="20"/>
      </c:valAx>
      <c:spPr>
        <a:solidFill>
          <a:srgbClr val="4F81BD">
            <a:lumMod val="20000"/>
            <a:lumOff val="80000"/>
          </a:srgbClr>
        </a:solidFill>
      </c:spPr>
    </c:plotArea>
    <c:plotVisOnly val="1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5070721649096912"/>
          <c:y val="3.4470691163604551E-2"/>
          <c:w val="0.46140832911399782"/>
          <c:h val="0.78848977540910725"/>
        </c:manualLayout>
      </c:layout>
      <c:barChart>
        <c:barDir val="bar"/>
        <c:grouping val="clustered"/>
        <c:ser>
          <c:idx val="2"/>
          <c:order val="0"/>
          <c:tx>
            <c:strRef>
              <c:f>ДДТ!$G$548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8064A2">
                <a:lumMod val="75000"/>
              </a:srgb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ДДТ!$B$549:$B$550</c:f>
              <c:strCache>
                <c:ptCount val="2"/>
                <c:pt idx="0">
                  <c:v>Насколько существующие требования помогают осуществлять выезд детей (от 1 –существенно затрудняют выезд детей и от выезда часто приходится отказываться до 5 - вполне адекватны и обеспечивают безопасный выезд детей)</c:v>
                </c:pt>
                <c:pt idx="1">
                  <c:v>Оценка уровня требований по организации выездов детей (от 1-уровень требований адекватен, до 5-уровень требований завышен )</c:v>
                </c:pt>
              </c:strCache>
            </c:strRef>
          </c:cat>
          <c:val>
            <c:numRef>
              <c:f>ДДТ!$G$549:$G$550</c:f>
              <c:numCache>
                <c:formatCode>General</c:formatCode>
                <c:ptCount val="2"/>
                <c:pt idx="0">
                  <c:v>34.300000000000004</c:v>
                </c:pt>
                <c:pt idx="1">
                  <c:v>26.6</c:v>
                </c:pt>
              </c:numCache>
            </c:numRef>
          </c:val>
        </c:ser>
        <c:ser>
          <c:idx val="1"/>
          <c:order val="1"/>
          <c:tx>
            <c:strRef>
              <c:f>ДДТ!$F$548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ДДТ!$B$549:$B$550</c:f>
              <c:strCache>
                <c:ptCount val="2"/>
                <c:pt idx="0">
                  <c:v>Насколько существующие требования помогают осуществлять выезд детей (от 1 –существенно затрудняют выезд детей и от выезда часто приходится отказываться до 5 - вполне адекватны и обеспечивают безопасный выезд детей)</c:v>
                </c:pt>
                <c:pt idx="1">
                  <c:v>Оценка уровня требований по организации выездов детей (от 1-уровень требований адекватен, до 5-уровень требований завышен )</c:v>
                </c:pt>
              </c:strCache>
            </c:strRef>
          </c:cat>
          <c:val>
            <c:numRef>
              <c:f>ДДТ!$F$549:$F$550</c:f>
              <c:numCache>
                <c:formatCode>General</c:formatCode>
                <c:ptCount val="2"/>
                <c:pt idx="0">
                  <c:v>16.7</c:v>
                </c:pt>
                <c:pt idx="1">
                  <c:v>13.8</c:v>
                </c:pt>
              </c:numCache>
            </c:numRef>
          </c:val>
        </c:ser>
        <c:ser>
          <c:idx val="0"/>
          <c:order val="2"/>
          <c:tx>
            <c:strRef>
              <c:f>ДДТ!$E$548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9BBB59">
                <a:lumMod val="75000"/>
              </a:srgb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outEnd"/>
            <c:showVal val="1"/>
          </c:dLbls>
          <c:cat>
            <c:strRef>
              <c:f>ДДТ!$B$549:$B$550</c:f>
              <c:strCache>
                <c:ptCount val="2"/>
                <c:pt idx="0">
                  <c:v>Насколько существующие требования помогают осуществлять выезд детей (от 1 –существенно затрудняют выезд детей и от выезда часто приходится отказываться до 5 - вполне адекватны и обеспечивают безопасный выезд детей)</c:v>
                </c:pt>
                <c:pt idx="1">
                  <c:v>Оценка уровня требований по организации выездов детей (от 1-уровень требований адекватен, до 5-уровень требований завышен )</c:v>
                </c:pt>
              </c:strCache>
            </c:strRef>
          </c:cat>
          <c:val>
            <c:numRef>
              <c:f>ДДТ!$E$549:$E$550</c:f>
              <c:numCache>
                <c:formatCode>General</c:formatCode>
                <c:ptCount val="2"/>
                <c:pt idx="0">
                  <c:v>19.399999999999999</c:v>
                </c:pt>
                <c:pt idx="1">
                  <c:v>19.100000000000001</c:v>
                </c:pt>
              </c:numCache>
            </c:numRef>
          </c:val>
        </c:ser>
        <c:ser>
          <c:idx val="3"/>
          <c:order val="3"/>
          <c:tx>
            <c:strRef>
              <c:f>ДДТ!$D$548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outEnd"/>
            <c:showVal val="1"/>
          </c:dLbls>
          <c:cat>
            <c:strRef>
              <c:f>ДДТ!$B$549:$B$550</c:f>
              <c:strCache>
                <c:ptCount val="2"/>
                <c:pt idx="0">
                  <c:v>Насколько существующие требования помогают осуществлять выезд детей (от 1 –существенно затрудняют выезд детей и от выезда часто приходится отказываться до 5 - вполне адекватны и обеспечивают безопасный выезд детей)</c:v>
                </c:pt>
                <c:pt idx="1">
                  <c:v>Оценка уровня требований по организации выездов детей (от 1-уровень требований адекватен, до 5-уровень требований завышен )</c:v>
                </c:pt>
              </c:strCache>
            </c:strRef>
          </c:cat>
          <c:val>
            <c:numRef>
              <c:f>ДДТ!$D$549:$D$550</c:f>
              <c:numCache>
                <c:formatCode>General</c:formatCode>
                <c:ptCount val="2"/>
                <c:pt idx="0">
                  <c:v>7.4</c:v>
                </c:pt>
                <c:pt idx="1">
                  <c:v>9.6</c:v>
                </c:pt>
              </c:numCache>
            </c:numRef>
          </c:val>
        </c:ser>
        <c:ser>
          <c:idx val="4"/>
          <c:order val="4"/>
          <c:tx>
            <c:strRef>
              <c:f>ДДТ!$C$548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C0504D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angle"/>
            </a:sp3d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outEnd"/>
            <c:showVal val="1"/>
          </c:dLbls>
          <c:cat>
            <c:strRef>
              <c:f>ДДТ!$B$549:$B$550</c:f>
              <c:strCache>
                <c:ptCount val="2"/>
                <c:pt idx="0">
                  <c:v>Насколько существующие требования помогают осуществлять выезд детей (от 1 –существенно затрудняют выезд детей и от выезда часто приходится отказываться до 5 - вполне адекватны и обеспечивают безопасный выезд детей)</c:v>
                </c:pt>
                <c:pt idx="1">
                  <c:v>Оценка уровня требований по организации выездов детей (от 1-уровень требований адекватен, до 5-уровень требований завышен )</c:v>
                </c:pt>
              </c:strCache>
            </c:strRef>
          </c:cat>
          <c:val>
            <c:numRef>
              <c:f>ДДТ!$C$549:$C$550</c:f>
              <c:numCache>
                <c:formatCode>General</c:formatCode>
                <c:ptCount val="2"/>
                <c:pt idx="0">
                  <c:v>22.2</c:v>
                </c:pt>
                <c:pt idx="1">
                  <c:v>30.9</c:v>
                </c:pt>
              </c:numCache>
            </c:numRef>
          </c:val>
        </c:ser>
        <c:gapWidth val="157"/>
        <c:axId val="73750784"/>
        <c:axId val="73773056"/>
      </c:barChart>
      <c:catAx>
        <c:axId val="73750784"/>
        <c:scaling>
          <c:orientation val="minMax"/>
        </c:scaling>
        <c:axPos val="l"/>
        <c:numFmt formatCode="General" sourceLinked="1"/>
        <c:tickLblPos val="nextTo"/>
        <c:txPr>
          <a:bodyPr anchor="ctr" anchorCtr="1"/>
          <a:lstStyle/>
          <a:p>
            <a:pPr>
              <a:defRPr sz="1400"/>
            </a:pPr>
            <a:endParaRPr lang="ru-RU"/>
          </a:p>
        </c:txPr>
        <c:crossAx val="73773056"/>
        <c:crosses val="autoZero"/>
        <c:auto val="1"/>
        <c:lblAlgn val="ctr"/>
        <c:lblOffset val="100"/>
      </c:catAx>
      <c:valAx>
        <c:axId val="73773056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200" b="1"/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0.70700766062778764"/>
              <c:y val="0.8864104378257065"/>
            </c:manualLayout>
          </c:layout>
        </c:title>
        <c:numFmt formatCode="#,##0" sourceLinked="0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37507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4804899387576561E-2"/>
          <c:y val="0.93436100462444782"/>
          <c:w val="0.48965507436570432"/>
          <c:h val="5.918643864981965E-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ln>
      <a:solidFill>
        <a:sysClr val="windowText" lastClr="000000"/>
      </a:solidFill>
    </a:ln>
  </c:spPr>
  <c:externalData r:id="rId2"/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DA5DE4-8F6A-40AD-9E6E-A7531ECA55F8}" type="doc">
      <dgm:prSet loTypeId="urn:microsoft.com/office/officeart/2005/8/layout/chevron2" loCatId="list" qsTypeId="urn:microsoft.com/office/officeart/2005/8/quickstyle/simple1#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CE769BD0-DE4F-443C-93DB-8E8E052E3D56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1"/>
              </a:solidFill>
            </a:rPr>
            <a:t>30-е годы </a:t>
          </a:r>
        </a:p>
        <a:p>
          <a:r>
            <a:rPr lang="ru-RU" sz="1800" dirty="0" smtClean="0">
              <a:solidFill>
                <a:schemeClr val="bg1"/>
              </a:solidFill>
            </a:rPr>
            <a:t> Х</a:t>
          </a:r>
          <a:r>
            <a:rPr lang="en-US" sz="1800" dirty="0" smtClean="0">
              <a:solidFill>
                <a:schemeClr val="bg1"/>
              </a:solidFill>
            </a:rPr>
            <a:t>VIII</a:t>
          </a:r>
          <a:r>
            <a:rPr lang="ru-RU" sz="1800" dirty="0" smtClean="0">
              <a:solidFill>
                <a:schemeClr val="bg1"/>
              </a:solidFill>
            </a:rPr>
            <a:t>в.</a:t>
          </a:r>
        </a:p>
      </dgm:t>
    </dgm:pt>
    <dgm:pt modelId="{B5BF2B55-8DC0-4C2C-A91D-9A3773A7FD77}" type="parTrans" cxnId="{95419656-35CD-435F-982E-62F4C9D9D9E3}">
      <dgm:prSet/>
      <dgm:spPr/>
      <dgm:t>
        <a:bodyPr/>
        <a:lstStyle/>
        <a:p>
          <a:endParaRPr lang="ru-RU"/>
        </a:p>
      </dgm:t>
    </dgm:pt>
    <dgm:pt modelId="{9C8A9D4A-6372-404B-8048-979312C34A2C}" type="sibTrans" cxnId="{95419656-35CD-435F-982E-62F4C9D9D9E3}">
      <dgm:prSet/>
      <dgm:spPr/>
      <dgm:t>
        <a:bodyPr/>
        <a:lstStyle/>
        <a:p>
          <a:endParaRPr lang="ru-RU"/>
        </a:p>
      </dgm:t>
    </dgm:pt>
    <dgm:pt modelId="{00DB0599-58FC-48FC-A31F-509F99A09781}">
      <dgm:prSet phldrT="[Текст]" custT="1"/>
      <dgm:spPr/>
      <dgm:t>
        <a:bodyPr/>
        <a:lstStyle/>
        <a:p>
          <a:r>
            <a:rPr lang="ru-RU" sz="1800" dirty="0" smtClean="0"/>
            <a:t>Появление первых форм  </a:t>
          </a:r>
          <a:r>
            <a:rPr lang="ru-RU" sz="1800" dirty="0" err="1" smtClean="0"/>
            <a:t>внеучебной</a:t>
          </a:r>
          <a:r>
            <a:rPr lang="ru-RU" sz="1800" dirty="0" smtClean="0"/>
            <a:t> деятельности </a:t>
          </a:r>
          <a:r>
            <a:rPr lang="ru-RU" sz="1800" i="1" dirty="0" smtClean="0"/>
            <a:t>(литературный кружок Шляхетского кадетского корпуса, организованный будущим поэтом А.П.Сумароковым</a:t>
          </a:r>
          <a:r>
            <a:rPr lang="ru-RU" sz="1700" i="1" dirty="0" smtClean="0"/>
            <a:t>)</a:t>
          </a:r>
          <a:endParaRPr lang="ru-RU" sz="1700" i="1" dirty="0"/>
        </a:p>
      </dgm:t>
    </dgm:pt>
    <dgm:pt modelId="{3248F777-0FD5-4289-9CD7-67A6CB90528F}" type="parTrans" cxnId="{4D4A4134-8BCC-452F-8348-423D7830C031}">
      <dgm:prSet/>
      <dgm:spPr/>
      <dgm:t>
        <a:bodyPr/>
        <a:lstStyle/>
        <a:p>
          <a:endParaRPr lang="ru-RU"/>
        </a:p>
      </dgm:t>
    </dgm:pt>
    <dgm:pt modelId="{B6A202E3-C006-432A-9623-0AB7A5A3F7D0}" type="sibTrans" cxnId="{4D4A4134-8BCC-452F-8348-423D7830C031}">
      <dgm:prSet/>
      <dgm:spPr/>
      <dgm:t>
        <a:bodyPr/>
        <a:lstStyle/>
        <a:p>
          <a:endParaRPr lang="ru-RU"/>
        </a:p>
      </dgm:t>
    </dgm:pt>
    <dgm:pt modelId="{090327C1-5E00-4F95-BC29-2B0842A94B7A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Конец Х</a:t>
          </a:r>
          <a:r>
            <a:rPr lang="en-US" sz="1800" dirty="0" smtClean="0">
              <a:solidFill>
                <a:schemeClr val="tx1"/>
              </a:solidFill>
            </a:rPr>
            <a:t>I</a:t>
          </a:r>
          <a:r>
            <a:rPr lang="ru-RU" sz="1800" dirty="0" err="1" smtClean="0">
              <a:solidFill>
                <a:schemeClr val="tx1"/>
              </a:solidFill>
            </a:rPr>
            <a:t>Х-нач.ХХ</a:t>
          </a:r>
          <a:r>
            <a:rPr lang="ru-RU" sz="1800" dirty="0" smtClean="0">
              <a:solidFill>
                <a:schemeClr val="tx1"/>
              </a:solidFill>
            </a:rPr>
            <a:t> в.</a:t>
          </a:r>
        </a:p>
      </dgm:t>
    </dgm:pt>
    <dgm:pt modelId="{8EEF363E-7B07-4768-BD81-185AF7529D5D}" type="parTrans" cxnId="{4445C026-0EB4-4048-891D-BA71A8BFBF11}">
      <dgm:prSet/>
      <dgm:spPr/>
      <dgm:t>
        <a:bodyPr/>
        <a:lstStyle/>
        <a:p>
          <a:endParaRPr lang="ru-RU"/>
        </a:p>
      </dgm:t>
    </dgm:pt>
    <dgm:pt modelId="{F15D0BE8-7157-4992-A784-74DCB236E563}" type="sibTrans" cxnId="{4445C026-0EB4-4048-891D-BA71A8BFBF11}">
      <dgm:prSet/>
      <dgm:spPr/>
      <dgm:t>
        <a:bodyPr/>
        <a:lstStyle/>
        <a:p>
          <a:endParaRPr lang="ru-RU"/>
        </a:p>
      </dgm:t>
    </dgm:pt>
    <dgm:pt modelId="{787232D8-5896-4109-B27E-0F0AA1A826E8}">
      <dgm:prSet phldrT="[Текст]" custT="1"/>
      <dgm:spPr/>
      <dgm:t>
        <a:bodyPr/>
        <a:lstStyle/>
        <a:p>
          <a:r>
            <a:rPr lang="ru-RU" sz="2000" dirty="0" smtClean="0"/>
            <a:t>Создание клубов для детей,  летних колоний</a:t>
          </a:r>
          <a:endParaRPr lang="ru-RU" sz="2000" dirty="0"/>
        </a:p>
      </dgm:t>
    </dgm:pt>
    <dgm:pt modelId="{3ADC81E2-3D13-4CDD-B471-9275DB5E8D63}" type="parTrans" cxnId="{D52CABF5-7683-40F7-8353-C2F293FB1AFF}">
      <dgm:prSet/>
      <dgm:spPr/>
      <dgm:t>
        <a:bodyPr/>
        <a:lstStyle/>
        <a:p>
          <a:endParaRPr lang="ru-RU"/>
        </a:p>
      </dgm:t>
    </dgm:pt>
    <dgm:pt modelId="{0E662C5B-45B6-4638-96EC-EF400B4C9FF6}" type="sibTrans" cxnId="{D52CABF5-7683-40F7-8353-C2F293FB1AFF}">
      <dgm:prSet/>
      <dgm:spPr/>
      <dgm:t>
        <a:bodyPr/>
        <a:lstStyle/>
        <a:p>
          <a:endParaRPr lang="ru-RU"/>
        </a:p>
      </dgm:t>
    </dgm:pt>
    <dgm:pt modelId="{0B7EEDC7-D1C3-4C09-AF94-30B07BC618D9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20-30г.г.</a:t>
          </a:r>
        </a:p>
        <a:p>
          <a:r>
            <a:rPr lang="ru-RU" sz="1800" dirty="0" smtClean="0">
              <a:solidFill>
                <a:schemeClr val="tx1"/>
              </a:solidFill>
            </a:rPr>
            <a:t>ХХ в.</a:t>
          </a:r>
        </a:p>
      </dgm:t>
    </dgm:pt>
    <dgm:pt modelId="{A2E9617C-3EF0-49C8-8A7E-EBACBA97CD88}" type="parTrans" cxnId="{624CE2F7-EF06-4106-9284-23D452690B40}">
      <dgm:prSet/>
      <dgm:spPr/>
      <dgm:t>
        <a:bodyPr/>
        <a:lstStyle/>
        <a:p>
          <a:endParaRPr lang="ru-RU"/>
        </a:p>
      </dgm:t>
    </dgm:pt>
    <dgm:pt modelId="{EFA7843B-14E3-403B-A9F2-B80135015924}" type="sibTrans" cxnId="{624CE2F7-EF06-4106-9284-23D452690B40}">
      <dgm:prSet/>
      <dgm:spPr/>
      <dgm:t>
        <a:bodyPr/>
        <a:lstStyle/>
        <a:p>
          <a:endParaRPr lang="ru-RU"/>
        </a:p>
      </dgm:t>
    </dgm:pt>
    <dgm:pt modelId="{FE3A3D6F-D839-4AF8-81A3-15F2951C7107}">
      <dgm:prSet phldrT="[Текст]" custT="1"/>
      <dgm:spPr/>
      <dgm:t>
        <a:bodyPr/>
        <a:lstStyle/>
        <a:p>
          <a:r>
            <a:rPr lang="ru-RU" sz="1800" dirty="0" smtClean="0"/>
            <a:t>Деятельность внешкольных учреждений для детей развивается  по 3-м направлениям: </a:t>
          </a:r>
          <a:r>
            <a:rPr lang="ru-RU" sz="1800" i="1" dirty="0" smtClean="0"/>
            <a:t>учебно-кружковая, массовая работа, методическая работа</a:t>
          </a:r>
          <a:r>
            <a:rPr lang="ru-RU" sz="1800" dirty="0" smtClean="0"/>
            <a:t>.</a:t>
          </a:r>
          <a:endParaRPr lang="ru-RU" sz="1800" dirty="0"/>
        </a:p>
      </dgm:t>
    </dgm:pt>
    <dgm:pt modelId="{57EA079E-0535-460F-9125-AB3D57C0B209}" type="parTrans" cxnId="{4145066A-476E-437C-859F-709D1F6CDC83}">
      <dgm:prSet/>
      <dgm:spPr/>
      <dgm:t>
        <a:bodyPr/>
        <a:lstStyle/>
        <a:p>
          <a:endParaRPr lang="ru-RU"/>
        </a:p>
      </dgm:t>
    </dgm:pt>
    <dgm:pt modelId="{B67E472B-8124-4B10-9DA4-463CC824D4E3}" type="sibTrans" cxnId="{4145066A-476E-437C-859F-709D1F6CDC83}">
      <dgm:prSet/>
      <dgm:spPr/>
      <dgm:t>
        <a:bodyPr/>
        <a:lstStyle/>
        <a:p>
          <a:endParaRPr lang="ru-RU"/>
        </a:p>
      </dgm:t>
    </dgm:pt>
    <dgm:pt modelId="{A2EDAD02-DA00-477F-990D-0906A0296454}">
      <dgm:prSet phldrT="[Текст]" custT="1"/>
      <dgm:spPr/>
      <dgm:t>
        <a:bodyPr/>
        <a:lstStyle/>
        <a:p>
          <a:r>
            <a:rPr lang="ru-RU" sz="2000" dirty="0" smtClean="0"/>
            <a:t>Появление  термина «внешкольная работа»</a:t>
          </a:r>
          <a:endParaRPr lang="ru-RU" sz="2000" dirty="0"/>
        </a:p>
      </dgm:t>
    </dgm:pt>
    <dgm:pt modelId="{839DF683-936E-4F26-8EC2-D57D182DD0A9}" type="parTrans" cxnId="{E743CD34-C57E-4BF2-BED0-64E4B3B97482}">
      <dgm:prSet/>
      <dgm:spPr/>
      <dgm:t>
        <a:bodyPr/>
        <a:lstStyle/>
        <a:p>
          <a:endParaRPr lang="ru-RU"/>
        </a:p>
      </dgm:t>
    </dgm:pt>
    <dgm:pt modelId="{6BD68162-C3DC-4709-85D6-6F62156B731D}" type="sibTrans" cxnId="{E743CD34-C57E-4BF2-BED0-64E4B3B97482}">
      <dgm:prSet/>
      <dgm:spPr/>
      <dgm:t>
        <a:bodyPr/>
        <a:lstStyle/>
        <a:p>
          <a:endParaRPr lang="ru-RU"/>
        </a:p>
      </dgm:t>
    </dgm:pt>
    <dgm:pt modelId="{2444A136-A37B-4DBE-B944-8BDBF7340E09}">
      <dgm:prSet phldrT="[Текст]" custT="1"/>
      <dgm:spPr/>
      <dgm:t>
        <a:bodyPr/>
        <a:lstStyle/>
        <a:p>
          <a:r>
            <a:rPr lang="ru-RU" sz="1800" i="0" dirty="0" smtClean="0">
              <a:solidFill>
                <a:schemeClr val="tx1"/>
              </a:solidFill>
            </a:rPr>
            <a:t>40-50 </a:t>
          </a:r>
          <a:r>
            <a:rPr lang="ru-RU" sz="1800" i="0" dirty="0" err="1" smtClean="0">
              <a:solidFill>
                <a:schemeClr val="tx1"/>
              </a:solidFill>
            </a:rPr>
            <a:t>гг</a:t>
          </a:r>
          <a:endParaRPr lang="ru-RU" sz="1800" i="0" dirty="0" smtClean="0">
            <a:solidFill>
              <a:schemeClr val="tx1"/>
            </a:solidFill>
          </a:endParaRPr>
        </a:p>
        <a:p>
          <a:r>
            <a:rPr lang="ru-RU" sz="1800" i="0" dirty="0" smtClean="0">
              <a:solidFill>
                <a:schemeClr val="tx1"/>
              </a:solidFill>
            </a:rPr>
            <a:t>ХХ в.</a:t>
          </a:r>
          <a:endParaRPr lang="ru-RU" sz="1800" i="0" dirty="0">
            <a:solidFill>
              <a:schemeClr val="tx1"/>
            </a:solidFill>
          </a:endParaRPr>
        </a:p>
      </dgm:t>
    </dgm:pt>
    <dgm:pt modelId="{001AD9AA-CCE6-441D-836A-BC11125F9D39}" type="parTrans" cxnId="{86D0E978-EE72-4E5D-9146-CC0308F3056C}">
      <dgm:prSet/>
      <dgm:spPr/>
      <dgm:t>
        <a:bodyPr/>
        <a:lstStyle/>
        <a:p>
          <a:endParaRPr lang="ru-RU"/>
        </a:p>
      </dgm:t>
    </dgm:pt>
    <dgm:pt modelId="{711D6460-21B9-408C-9E9B-8BEAF2F53AA5}" type="sibTrans" cxnId="{86D0E978-EE72-4E5D-9146-CC0308F3056C}">
      <dgm:prSet/>
      <dgm:spPr/>
      <dgm:t>
        <a:bodyPr/>
        <a:lstStyle/>
        <a:p>
          <a:endParaRPr lang="ru-RU"/>
        </a:p>
      </dgm:t>
    </dgm:pt>
    <dgm:pt modelId="{739009F7-355B-472D-94E2-8257B898AF29}">
      <dgm:prSet custT="1"/>
      <dgm:spPr/>
      <dgm:t>
        <a:bodyPr/>
        <a:lstStyle/>
        <a:p>
          <a:r>
            <a:rPr lang="ru-RU" sz="1800" dirty="0" smtClean="0"/>
            <a:t>Развитие  внешкольных учреждений   характеризуется реализацией 4х  направлений социально-педагогических функций: профессиональное и гражданское самоопределение, </a:t>
          </a:r>
          <a:r>
            <a:rPr lang="ru-RU" sz="1800" dirty="0" err="1" smtClean="0"/>
            <a:t>допобразование</a:t>
          </a:r>
          <a:r>
            <a:rPr lang="ru-RU" sz="1800" dirty="0" smtClean="0"/>
            <a:t>; коммуникативная, методическая</a:t>
          </a:r>
          <a:r>
            <a:rPr lang="ru-RU" sz="1600" dirty="0" smtClean="0"/>
            <a:t>.</a:t>
          </a:r>
          <a:endParaRPr lang="ru-RU" sz="1600" dirty="0"/>
        </a:p>
      </dgm:t>
    </dgm:pt>
    <dgm:pt modelId="{81249105-3E73-4866-BB6F-7E8F48F7D10B}" type="parTrans" cxnId="{EFF40CA2-49A2-4E04-BD03-8D6599B4382D}">
      <dgm:prSet/>
      <dgm:spPr/>
      <dgm:t>
        <a:bodyPr/>
        <a:lstStyle/>
        <a:p>
          <a:endParaRPr lang="ru-RU"/>
        </a:p>
      </dgm:t>
    </dgm:pt>
    <dgm:pt modelId="{61BAC9B4-DE22-4217-B71F-3AD46CCF9E00}" type="sibTrans" cxnId="{EFF40CA2-49A2-4E04-BD03-8D6599B4382D}">
      <dgm:prSet/>
      <dgm:spPr/>
      <dgm:t>
        <a:bodyPr/>
        <a:lstStyle/>
        <a:p>
          <a:endParaRPr lang="ru-RU"/>
        </a:p>
      </dgm:t>
    </dgm:pt>
    <dgm:pt modelId="{82ADCAEA-9C78-4D68-B74C-C21B482D9F42}" type="pres">
      <dgm:prSet presAssocID="{5CDA5DE4-8F6A-40AD-9E6E-A7531ECA55F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3CF82A-17CA-4201-AC37-D8BFA01DBA9B}" type="pres">
      <dgm:prSet presAssocID="{CE769BD0-DE4F-443C-93DB-8E8E052E3D56}" presName="composite" presStyleCnt="0"/>
      <dgm:spPr/>
    </dgm:pt>
    <dgm:pt modelId="{5795A90D-32C9-49F6-B1EF-FA626A1AAECF}" type="pres">
      <dgm:prSet presAssocID="{CE769BD0-DE4F-443C-93DB-8E8E052E3D5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77627-0C65-4556-B6F9-B4F323F9BDE3}" type="pres">
      <dgm:prSet presAssocID="{CE769BD0-DE4F-443C-93DB-8E8E052E3D5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8CE629-4992-4022-A4ED-380D0A27D7BB}" type="pres">
      <dgm:prSet presAssocID="{9C8A9D4A-6372-404B-8048-979312C34A2C}" presName="sp" presStyleCnt="0"/>
      <dgm:spPr/>
    </dgm:pt>
    <dgm:pt modelId="{6B88DAA7-1D17-4006-AD49-4EAC3A2E2DAC}" type="pres">
      <dgm:prSet presAssocID="{090327C1-5E00-4F95-BC29-2B0842A94B7A}" presName="composite" presStyleCnt="0"/>
      <dgm:spPr/>
    </dgm:pt>
    <dgm:pt modelId="{97E49C5F-41FD-4D4A-828C-33C805A4E8EC}" type="pres">
      <dgm:prSet presAssocID="{090327C1-5E00-4F95-BC29-2B0842A94B7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5BC97-7E63-4F09-A33F-7A67CE429FD7}" type="pres">
      <dgm:prSet presAssocID="{090327C1-5E00-4F95-BC29-2B0842A94B7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A2DF7-EB96-4628-ABFA-631780F2B2EB}" type="pres">
      <dgm:prSet presAssocID="{F15D0BE8-7157-4992-A784-74DCB236E563}" presName="sp" presStyleCnt="0"/>
      <dgm:spPr/>
    </dgm:pt>
    <dgm:pt modelId="{7B9F92B9-8B69-4545-95CE-52591CB6F69C}" type="pres">
      <dgm:prSet presAssocID="{0B7EEDC7-D1C3-4C09-AF94-30B07BC618D9}" presName="composite" presStyleCnt="0"/>
      <dgm:spPr/>
    </dgm:pt>
    <dgm:pt modelId="{84586DDE-AF3C-4BED-8787-3BB52D1837FD}" type="pres">
      <dgm:prSet presAssocID="{0B7EEDC7-D1C3-4C09-AF94-30B07BC618D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006329-72DC-4238-8E5B-493D4EA5A6B4}" type="pres">
      <dgm:prSet presAssocID="{0B7EEDC7-D1C3-4C09-AF94-30B07BC618D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37CD1-B623-446D-AC6F-4352F9F30529}" type="pres">
      <dgm:prSet presAssocID="{EFA7843B-14E3-403B-A9F2-B80135015924}" presName="sp" presStyleCnt="0"/>
      <dgm:spPr/>
    </dgm:pt>
    <dgm:pt modelId="{748C02C8-729F-4880-9424-776BDC653F22}" type="pres">
      <dgm:prSet presAssocID="{2444A136-A37B-4DBE-B944-8BDBF7340E09}" presName="composite" presStyleCnt="0"/>
      <dgm:spPr/>
    </dgm:pt>
    <dgm:pt modelId="{2F6FD086-A50F-44A5-A235-22B148AF5292}" type="pres">
      <dgm:prSet presAssocID="{2444A136-A37B-4DBE-B944-8BDBF7340E09}" presName="parentText" presStyleLbl="alignNode1" presStyleIdx="3" presStyleCnt="4" custLinFactNeighborX="-5530" custLinFactNeighborY="8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5DF12-6E62-4C9C-A3A6-6776827D756A}" type="pres">
      <dgm:prSet presAssocID="{2444A136-A37B-4DBE-B944-8BDBF7340E09}" presName="descendantText" presStyleLbl="alignAcc1" presStyleIdx="3" presStyleCnt="4" custScaleX="100662" custScaleY="1200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23CD03-F595-4595-ABF7-032C01882F17}" type="presOf" srcId="{5CDA5DE4-8F6A-40AD-9E6E-A7531ECA55F8}" destId="{82ADCAEA-9C78-4D68-B74C-C21B482D9F42}" srcOrd="0" destOrd="0" presId="urn:microsoft.com/office/officeart/2005/8/layout/chevron2"/>
    <dgm:cxn modelId="{D52CABF5-7683-40F7-8353-C2F293FB1AFF}" srcId="{090327C1-5E00-4F95-BC29-2B0842A94B7A}" destId="{787232D8-5896-4109-B27E-0F0AA1A826E8}" srcOrd="0" destOrd="0" parTransId="{3ADC81E2-3D13-4CDD-B471-9275DB5E8D63}" sibTransId="{0E662C5B-45B6-4638-96EC-EF400B4C9FF6}"/>
    <dgm:cxn modelId="{3C9FE45E-B93F-4B06-A196-880B43F493B2}" type="presOf" srcId="{0B7EEDC7-D1C3-4C09-AF94-30B07BC618D9}" destId="{84586DDE-AF3C-4BED-8787-3BB52D1837FD}" srcOrd="0" destOrd="0" presId="urn:microsoft.com/office/officeart/2005/8/layout/chevron2"/>
    <dgm:cxn modelId="{27A9BC50-7D9D-447B-B368-1F82602CD706}" type="presOf" srcId="{CE769BD0-DE4F-443C-93DB-8E8E052E3D56}" destId="{5795A90D-32C9-49F6-B1EF-FA626A1AAECF}" srcOrd="0" destOrd="0" presId="urn:microsoft.com/office/officeart/2005/8/layout/chevron2"/>
    <dgm:cxn modelId="{4C153870-A161-4EE4-BA98-BAC6106899EA}" type="presOf" srcId="{FE3A3D6F-D839-4AF8-81A3-15F2951C7107}" destId="{E2006329-72DC-4238-8E5B-493D4EA5A6B4}" srcOrd="0" destOrd="0" presId="urn:microsoft.com/office/officeart/2005/8/layout/chevron2"/>
    <dgm:cxn modelId="{EFF40CA2-49A2-4E04-BD03-8D6599B4382D}" srcId="{2444A136-A37B-4DBE-B944-8BDBF7340E09}" destId="{739009F7-355B-472D-94E2-8257B898AF29}" srcOrd="0" destOrd="0" parTransId="{81249105-3E73-4866-BB6F-7E8F48F7D10B}" sibTransId="{61BAC9B4-DE22-4217-B71F-3AD46CCF9E00}"/>
    <dgm:cxn modelId="{ACDE025D-439F-43FD-8496-F18CB0CE8068}" type="presOf" srcId="{00DB0599-58FC-48FC-A31F-509F99A09781}" destId="{2DE77627-0C65-4556-B6F9-B4F323F9BDE3}" srcOrd="0" destOrd="0" presId="urn:microsoft.com/office/officeart/2005/8/layout/chevron2"/>
    <dgm:cxn modelId="{E1AEC5A9-BCAA-48FD-880F-EAD55A8E2258}" type="presOf" srcId="{2444A136-A37B-4DBE-B944-8BDBF7340E09}" destId="{2F6FD086-A50F-44A5-A235-22B148AF5292}" srcOrd="0" destOrd="0" presId="urn:microsoft.com/office/officeart/2005/8/layout/chevron2"/>
    <dgm:cxn modelId="{95419656-35CD-435F-982E-62F4C9D9D9E3}" srcId="{5CDA5DE4-8F6A-40AD-9E6E-A7531ECA55F8}" destId="{CE769BD0-DE4F-443C-93DB-8E8E052E3D56}" srcOrd="0" destOrd="0" parTransId="{B5BF2B55-8DC0-4C2C-A91D-9A3773A7FD77}" sibTransId="{9C8A9D4A-6372-404B-8048-979312C34A2C}"/>
    <dgm:cxn modelId="{86D0E978-EE72-4E5D-9146-CC0308F3056C}" srcId="{5CDA5DE4-8F6A-40AD-9E6E-A7531ECA55F8}" destId="{2444A136-A37B-4DBE-B944-8BDBF7340E09}" srcOrd="3" destOrd="0" parTransId="{001AD9AA-CCE6-441D-836A-BC11125F9D39}" sibTransId="{711D6460-21B9-408C-9E9B-8BEAF2F53AA5}"/>
    <dgm:cxn modelId="{A0592AEB-14EE-430B-A202-71DFFD053C76}" type="presOf" srcId="{787232D8-5896-4109-B27E-0F0AA1A826E8}" destId="{E235BC97-7E63-4F09-A33F-7A67CE429FD7}" srcOrd="0" destOrd="0" presId="urn:microsoft.com/office/officeart/2005/8/layout/chevron2"/>
    <dgm:cxn modelId="{4445C026-0EB4-4048-891D-BA71A8BFBF11}" srcId="{5CDA5DE4-8F6A-40AD-9E6E-A7531ECA55F8}" destId="{090327C1-5E00-4F95-BC29-2B0842A94B7A}" srcOrd="1" destOrd="0" parTransId="{8EEF363E-7B07-4768-BD81-185AF7529D5D}" sibTransId="{F15D0BE8-7157-4992-A784-74DCB236E563}"/>
    <dgm:cxn modelId="{4D4A4134-8BCC-452F-8348-423D7830C031}" srcId="{CE769BD0-DE4F-443C-93DB-8E8E052E3D56}" destId="{00DB0599-58FC-48FC-A31F-509F99A09781}" srcOrd="0" destOrd="0" parTransId="{3248F777-0FD5-4289-9CD7-67A6CB90528F}" sibTransId="{B6A202E3-C006-432A-9623-0AB7A5A3F7D0}"/>
    <dgm:cxn modelId="{4145066A-476E-437C-859F-709D1F6CDC83}" srcId="{0B7EEDC7-D1C3-4C09-AF94-30B07BC618D9}" destId="{FE3A3D6F-D839-4AF8-81A3-15F2951C7107}" srcOrd="0" destOrd="0" parTransId="{57EA079E-0535-460F-9125-AB3D57C0B209}" sibTransId="{B67E472B-8124-4B10-9DA4-463CC824D4E3}"/>
    <dgm:cxn modelId="{624CE2F7-EF06-4106-9284-23D452690B40}" srcId="{5CDA5DE4-8F6A-40AD-9E6E-A7531ECA55F8}" destId="{0B7EEDC7-D1C3-4C09-AF94-30B07BC618D9}" srcOrd="2" destOrd="0" parTransId="{A2E9617C-3EF0-49C8-8A7E-EBACBA97CD88}" sibTransId="{EFA7843B-14E3-403B-A9F2-B80135015924}"/>
    <dgm:cxn modelId="{E743CD34-C57E-4BF2-BED0-64E4B3B97482}" srcId="{090327C1-5E00-4F95-BC29-2B0842A94B7A}" destId="{A2EDAD02-DA00-477F-990D-0906A0296454}" srcOrd="1" destOrd="0" parTransId="{839DF683-936E-4F26-8EC2-D57D182DD0A9}" sibTransId="{6BD68162-C3DC-4709-85D6-6F62156B731D}"/>
    <dgm:cxn modelId="{90411BBC-203C-4473-A7FF-4BB0DC119524}" type="presOf" srcId="{739009F7-355B-472D-94E2-8257B898AF29}" destId="{2CB5DF12-6E62-4C9C-A3A6-6776827D756A}" srcOrd="0" destOrd="0" presId="urn:microsoft.com/office/officeart/2005/8/layout/chevron2"/>
    <dgm:cxn modelId="{FD86B345-4F2B-4187-8DC4-8E56C35DB766}" type="presOf" srcId="{A2EDAD02-DA00-477F-990D-0906A0296454}" destId="{E235BC97-7E63-4F09-A33F-7A67CE429FD7}" srcOrd="0" destOrd="1" presId="urn:microsoft.com/office/officeart/2005/8/layout/chevron2"/>
    <dgm:cxn modelId="{20FF7F16-0A92-4D5E-BAD3-F3D3780AD009}" type="presOf" srcId="{090327C1-5E00-4F95-BC29-2B0842A94B7A}" destId="{97E49C5F-41FD-4D4A-828C-33C805A4E8EC}" srcOrd="0" destOrd="0" presId="urn:microsoft.com/office/officeart/2005/8/layout/chevron2"/>
    <dgm:cxn modelId="{20651382-AAEA-4095-B511-458F05DA5254}" type="presParOf" srcId="{82ADCAEA-9C78-4D68-B74C-C21B482D9F42}" destId="{653CF82A-17CA-4201-AC37-D8BFA01DBA9B}" srcOrd="0" destOrd="0" presId="urn:microsoft.com/office/officeart/2005/8/layout/chevron2"/>
    <dgm:cxn modelId="{F3DBA04C-757D-4F2A-85D2-024910725145}" type="presParOf" srcId="{653CF82A-17CA-4201-AC37-D8BFA01DBA9B}" destId="{5795A90D-32C9-49F6-B1EF-FA626A1AAECF}" srcOrd="0" destOrd="0" presId="urn:microsoft.com/office/officeart/2005/8/layout/chevron2"/>
    <dgm:cxn modelId="{2CBD1EFA-5F8F-459D-AAD5-42F2A2287DA9}" type="presParOf" srcId="{653CF82A-17CA-4201-AC37-D8BFA01DBA9B}" destId="{2DE77627-0C65-4556-B6F9-B4F323F9BDE3}" srcOrd="1" destOrd="0" presId="urn:microsoft.com/office/officeart/2005/8/layout/chevron2"/>
    <dgm:cxn modelId="{AAD16E75-73DC-4C10-A90F-E0AB50C61154}" type="presParOf" srcId="{82ADCAEA-9C78-4D68-B74C-C21B482D9F42}" destId="{E78CE629-4992-4022-A4ED-380D0A27D7BB}" srcOrd="1" destOrd="0" presId="urn:microsoft.com/office/officeart/2005/8/layout/chevron2"/>
    <dgm:cxn modelId="{293D0337-3171-4379-9B25-1F7C65CDE753}" type="presParOf" srcId="{82ADCAEA-9C78-4D68-B74C-C21B482D9F42}" destId="{6B88DAA7-1D17-4006-AD49-4EAC3A2E2DAC}" srcOrd="2" destOrd="0" presId="urn:microsoft.com/office/officeart/2005/8/layout/chevron2"/>
    <dgm:cxn modelId="{5E37249E-D3B1-4D6C-A50D-058A2F0E02D7}" type="presParOf" srcId="{6B88DAA7-1D17-4006-AD49-4EAC3A2E2DAC}" destId="{97E49C5F-41FD-4D4A-828C-33C805A4E8EC}" srcOrd="0" destOrd="0" presId="urn:microsoft.com/office/officeart/2005/8/layout/chevron2"/>
    <dgm:cxn modelId="{50A153B5-F7A1-4D5D-8BC3-2C60204C4ADC}" type="presParOf" srcId="{6B88DAA7-1D17-4006-AD49-4EAC3A2E2DAC}" destId="{E235BC97-7E63-4F09-A33F-7A67CE429FD7}" srcOrd="1" destOrd="0" presId="urn:microsoft.com/office/officeart/2005/8/layout/chevron2"/>
    <dgm:cxn modelId="{6F782736-FF0B-4569-A71C-86A2FD424A50}" type="presParOf" srcId="{82ADCAEA-9C78-4D68-B74C-C21B482D9F42}" destId="{E17A2DF7-EB96-4628-ABFA-631780F2B2EB}" srcOrd="3" destOrd="0" presId="urn:microsoft.com/office/officeart/2005/8/layout/chevron2"/>
    <dgm:cxn modelId="{60F8B868-9F35-467E-829E-D209FBD799E7}" type="presParOf" srcId="{82ADCAEA-9C78-4D68-B74C-C21B482D9F42}" destId="{7B9F92B9-8B69-4545-95CE-52591CB6F69C}" srcOrd="4" destOrd="0" presId="urn:microsoft.com/office/officeart/2005/8/layout/chevron2"/>
    <dgm:cxn modelId="{48B46130-7D5D-4CCA-BAC2-FE477CF32B27}" type="presParOf" srcId="{7B9F92B9-8B69-4545-95CE-52591CB6F69C}" destId="{84586DDE-AF3C-4BED-8787-3BB52D1837FD}" srcOrd="0" destOrd="0" presId="urn:microsoft.com/office/officeart/2005/8/layout/chevron2"/>
    <dgm:cxn modelId="{DA168332-70E3-4FE1-8241-DAFBB1D55F6C}" type="presParOf" srcId="{7B9F92B9-8B69-4545-95CE-52591CB6F69C}" destId="{E2006329-72DC-4238-8E5B-493D4EA5A6B4}" srcOrd="1" destOrd="0" presId="urn:microsoft.com/office/officeart/2005/8/layout/chevron2"/>
    <dgm:cxn modelId="{1B7BB9CD-92E7-4A48-97E6-95D718FA980D}" type="presParOf" srcId="{82ADCAEA-9C78-4D68-B74C-C21B482D9F42}" destId="{D5537CD1-B623-446D-AC6F-4352F9F30529}" srcOrd="5" destOrd="0" presId="urn:microsoft.com/office/officeart/2005/8/layout/chevron2"/>
    <dgm:cxn modelId="{5CF0B314-DCDD-4ACF-8845-205972C943D5}" type="presParOf" srcId="{82ADCAEA-9C78-4D68-B74C-C21B482D9F42}" destId="{748C02C8-729F-4880-9424-776BDC653F22}" srcOrd="6" destOrd="0" presId="urn:microsoft.com/office/officeart/2005/8/layout/chevron2"/>
    <dgm:cxn modelId="{3D981D85-BDCF-4C1D-8A19-1F2181F7051A}" type="presParOf" srcId="{748C02C8-729F-4880-9424-776BDC653F22}" destId="{2F6FD086-A50F-44A5-A235-22B148AF5292}" srcOrd="0" destOrd="0" presId="urn:microsoft.com/office/officeart/2005/8/layout/chevron2"/>
    <dgm:cxn modelId="{B2CFCCF8-9461-4807-8C27-760F1B37F73F}" type="presParOf" srcId="{748C02C8-729F-4880-9424-776BDC653F22}" destId="{2CB5DF12-6E62-4C9C-A3A6-6776827D75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DA5DE4-8F6A-40AD-9E6E-A7531ECA55F8}" type="doc">
      <dgm:prSet loTypeId="urn:microsoft.com/office/officeart/2005/8/layout/chevron2" loCatId="list" qsTypeId="urn:microsoft.com/office/officeart/2005/8/quickstyle/simple1#2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CE769BD0-DE4F-443C-93DB-8E8E052E3D56}">
      <dgm:prSet phldrT="[Текст]" custT="1"/>
      <dgm:spPr/>
      <dgm:t>
        <a:bodyPr/>
        <a:lstStyle/>
        <a:p>
          <a:endParaRPr lang="ru-RU" sz="1800" dirty="0" smtClean="0">
            <a:solidFill>
              <a:schemeClr val="tx1"/>
            </a:solidFill>
          </a:endParaRPr>
        </a:p>
        <a:p>
          <a:r>
            <a:rPr lang="ru-RU" sz="1800" dirty="0" smtClean="0">
              <a:solidFill>
                <a:schemeClr val="bg1"/>
              </a:solidFill>
            </a:rPr>
            <a:t>70-е -80-е годы </a:t>
          </a:r>
        </a:p>
        <a:p>
          <a:r>
            <a:rPr lang="ru-RU" sz="1800" dirty="0" smtClean="0">
              <a:solidFill>
                <a:schemeClr val="bg1"/>
              </a:solidFill>
            </a:rPr>
            <a:t>ХХ в.</a:t>
          </a:r>
        </a:p>
      </dgm:t>
    </dgm:pt>
    <dgm:pt modelId="{B5BF2B55-8DC0-4C2C-A91D-9A3773A7FD77}" type="parTrans" cxnId="{95419656-35CD-435F-982E-62F4C9D9D9E3}">
      <dgm:prSet/>
      <dgm:spPr/>
      <dgm:t>
        <a:bodyPr/>
        <a:lstStyle/>
        <a:p>
          <a:endParaRPr lang="ru-RU"/>
        </a:p>
      </dgm:t>
    </dgm:pt>
    <dgm:pt modelId="{9C8A9D4A-6372-404B-8048-979312C34A2C}" type="sibTrans" cxnId="{95419656-35CD-435F-982E-62F4C9D9D9E3}">
      <dgm:prSet/>
      <dgm:spPr/>
      <dgm:t>
        <a:bodyPr/>
        <a:lstStyle/>
        <a:p>
          <a:endParaRPr lang="ru-RU"/>
        </a:p>
      </dgm:t>
    </dgm:pt>
    <dgm:pt modelId="{00DB0599-58FC-48FC-A31F-509F99A09781}">
      <dgm:prSet phldrT="[Текст]" custT="1"/>
      <dgm:spPr/>
      <dgm:t>
        <a:bodyPr/>
        <a:lstStyle/>
        <a:p>
          <a:pPr algn="l"/>
          <a:r>
            <a:rPr lang="ru-RU" sz="1800" dirty="0" smtClean="0"/>
            <a:t>Период наивысшего  развития  внешкольных учреждений. Сложилась уникальная система работы с детьми, не имеющая аналогов в мире, включающая четко определенные задачи, содержание, и формы внешкольной работы.</a:t>
          </a:r>
          <a:endParaRPr lang="ru-RU" sz="1800" i="1" dirty="0"/>
        </a:p>
      </dgm:t>
    </dgm:pt>
    <dgm:pt modelId="{3248F777-0FD5-4289-9CD7-67A6CB90528F}" type="parTrans" cxnId="{4D4A4134-8BCC-452F-8348-423D7830C031}">
      <dgm:prSet/>
      <dgm:spPr/>
      <dgm:t>
        <a:bodyPr/>
        <a:lstStyle/>
        <a:p>
          <a:endParaRPr lang="ru-RU"/>
        </a:p>
      </dgm:t>
    </dgm:pt>
    <dgm:pt modelId="{B6A202E3-C006-432A-9623-0AB7A5A3F7D0}" type="sibTrans" cxnId="{4D4A4134-8BCC-452F-8348-423D7830C031}">
      <dgm:prSet/>
      <dgm:spPr/>
      <dgm:t>
        <a:bodyPr/>
        <a:lstStyle/>
        <a:p>
          <a:endParaRPr lang="ru-RU"/>
        </a:p>
      </dgm:t>
    </dgm:pt>
    <dgm:pt modelId="{090327C1-5E00-4F95-BC29-2B0842A94B7A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1992г.</a:t>
          </a:r>
        </a:p>
      </dgm:t>
    </dgm:pt>
    <dgm:pt modelId="{8EEF363E-7B07-4768-BD81-185AF7529D5D}" type="parTrans" cxnId="{4445C026-0EB4-4048-891D-BA71A8BFBF11}">
      <dgm:prSet/>
      <dgm:spPr/>
      <dgm:t>
        <a:bodyPr/>
        <a:lstStyle/>
        <a:p>
          <a:endParaRPr lang="ru-RU"/>
        </a:p>
      </dgm:t>
    </dgm:pt>
    <dgm:pt modelId="{F15D0BE8-7157-4992-A784-74DCB236E563}" type="sibTrans" cxnId="{4445C026-0EB4-4048-891D-BA71A8BFBF11}">
      <dgm:prSet/>
      <dgm:spPr/>
      <dgm:t>
        <a:bodyPr/>
        <a:lstStyle/>
        <a:p>
          <a:endParaRPr lang="ru-RU"/>
        </a:p>
      </dgm:t>
    </dgm:pt>
    <dgm:pt modelId="{787232D8-5896-4109-B27E-0F0AA1A826E8}">
      <dgm:prSet phldrT="[Текст]" custT="1"/>
      <dgm:spPr/>
      <dgm:t>
        <a:bodyPr/>
        <a:lstStyle/>
        <a:p>
          <a:r>
            <a:rPr lang="ru-RU" sz="1800" dirty="0" smtClean="0"/>
            <a:t>Введен  термин «  дополнительное образование детей».  </a:t>
          </a:r>
          <a:endParaRPr lang="ru-RU" sz="1800" i="1" dirty="0"/>
        </a:p>
      </dgm:t>
    </dgm:pt>
    <dgm:pt modelId="{3ADC81E2-3D13-4CDD-B471-9275DB5E8D63}" type="parTrans" cxnId="{D52CABF5-7683-40F7-8353-C2F293FB1AFF}">
      <dgm:prSet/>
      <dgm:spPr/>
      <dgm:t>
        <a:bodyPr/>
        <a:lstStyle/>
        <a:p>
          <a:endParaRPr lang="ru-RU"/>
        </a:p>
      </dgm:t>
    </dgm:pt>
    <dgm:pt modelId="{0E662C5B-45B6-4638-96EC-EF400B4C9FF6}" type="sibTrans" cxnId="{D52CABF5-7683-40F7-8353-C2F293FB1AFF}">
      <dgm:prSet/>
      <dgm:spPr/>
      <dgm:t>
        <a:bodyPr/>
        <a:lstStyle/>
        <a:p>
          <a:endParaRPr lang="ru-RU"/>
        </a:p>
      </dgm:t>
    </dgm:pt>
    <dgm:pt modelId="{0B7EEDC7-D1C3-4C09-AF94-30B07BC618D9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2012 г.</a:t>
          </a:r>
        </a:p>
      </dgm:t>
    </dgm:pt>
    <dgm:pt modelId="{A2E9617C-3EF0-49C8-8A7E-EBACBA97CD88}" type="parTrans" cxnId="{624CE2F7-EF06-4106-9284-23D452690B40}">
      <dgm:prSet/>
      <dgm:spPr/>
      <dgm:t>
        <a:bodyPr/>
        <a:lstStyle/>
        <a:p>
          <a:endParaRPr lang="ru-RU"/>
        </a:p>
      </dgm:t>
    </dgm:pt>
    <dgm:pt modelId="{EFA7843B-14E3-403B-A9F2-B80135015924}" type="sibTrans" cxnId="{624CE2F7-EF06-4106-9284-23D452690B40}">
      <dgm:prSet/>
      <dgm:spPr/>
      <dgm:t>
        <a:bodyPr/>
        <a:lstStyle/>
        <a:p>
          <a:endParaRPr lang="ru-RU"/>
        </a:p>
      </dgm:t>
    </dgm:pt>
    <dgm:pt modelId="{FE3A3D6F-D839-4AF8-81A3-15F2951C7107}">
      <dgm:prSet phldrT="[Текст]" custT="1"/>
      <dgm:spPr/>
      <dgm:t>
        <a:bodyPr/>
        <a:lstStyle/>
        <a:p>
          <a:r>
            <a:rPr lang="ru-RU" sz="2000" dirty="0" smtClean="0"/>
            <a:t>Принятие  Федерального Закона №273-ФЗ от 29.12.2012г. «Об образовании  в РФ» (</a:t>
          </a:r>
          <a:r>
            <a:rPr lang="ru-RU" sz="1600" i="1" dirty="0" smtClean="0"/>
            <a:t>Глава.10, ст.75).</a:t>
          </a:r>
          <a:endParaRPr lang="ru-RU" sz="1600" i="1" dirty="0"/>
        </a:p>
      </dgm:t>
    </dgm:pt>
    <dgm:pt modelId="{57EA079E-0535-460F-9125-AB3D57C0B209}" type="parTrans" cxnId="{4145066A-476E-437C-859F-709D1F6CDC83}">
      <dgm:prSet/>
      <dgm:spPr/>
      <dgm:t>
        <a:bodyPr/>
        <a:lstStyle/>
        <a:p>
          <a:endParaRPr lang="ru-RU"/>
        </a:p>
      </dgm:t>
    </dgm:pt>
    <dgm:pt modelId="{B67E472B-8124-4B10-9DA4-463CC824D4E3}" type="sibTrans" cxnId="{4145066A-476E-437C-859F-709D1F6CDC83}">
      <dgm:prSet/>
      <dgm:spPr/>
      <dgm:t>
        <a:bodyPr/>
        <a:lstStyle/>
        <a:p>
          <a:endParaRPr lang="ru-RU"/>
        </a:p>
      </dgm:t>
    </dgm:pt>
    <dgm:pt modelId="{F5D70EFD-AA9A-4898-8616-A4EF67E88DE7}">
      <dgm:prSet phldrT="[Текст]"/>
      <dgm:spPr/>
      <dgm:t>
        <a:bodyPr/>
        <a:lstStyle/>
        <a:p>
          <a:endParaRPr lang="ru-RU" sz="900" dirty="0"/>
        </a:p>
      </dgm:t>
    </dgm:pt>
    <dgm:pt modelId="{43A0C9C0-2EC4-43BA-BC1E-43B35A2BE4D3}" type="parTrans" cxnId="{C9D72E16-5517-4B6E-8763-30FCD2EC8A99}">
      <dgm:prSet/>
      <dgm:spPr/>
      <dgm:t>
        <a:bodyPr/>
        <a:lstStyle/>
        <a:p>
          <a:endParaRPr lang="ru-RU"/>
        </a:p>
      </dgm:t>
    </dgm:pt>
    <dgm:pt modelId="{F42938B5-B336-4F87-A888-001E396CCC15}" type="sibTrans" cxnId="{C9D72E16-5517-4B6E-8763-30FCD2EC8A99}">
      <dgm:prSet/>
      <dgm:spPr/>
      <dgm:t>
        <a:bodyPr/>
        <a:lstStyle/>
        <a:p>
          <a:endParaRPr lang="ru-RU"/>
        </a:p>
      </dgm:t>
    </dgm:pt>
    <dgm:pt modelId="{0E6787F1-448A-4AF3-BC68-8C890E0AD159}">
      <dgm:prSet phldrT="[Текст]" custT="1"/>
      <dgm:spPr/>
      <dgm:t>
        <a:bodyPr/>
        <a:lstStyle/>
        <a:p>
          <a:r>
            <a:rPr lang="ru-RU" sz="1800" dirty="0" smtClean="0"/>
            <a:t> Дано правовое обоснование  реформирования системы  дополнительного образования  детей. </a:t>
          </a:r>
          <a:r>
            <a:rPr lang="ru-RU" sz="1800" i="1" dirty="0" smtClean="0"/>
            <a:t>(ст. 26 Закона РФ «Об образовании»).</a:t>
          </a:r>
          <a:endParaRPr lang="ru-RU" sz="1800" i="1" dirty="0"/>
        </a:p>
      </dgm:t>
    </dgm:pt>
    <dgm:pt modelId="{F0EC23B9-DCEC-4CE9-96CD-096850A05014}" type="parTrans" cxnId="{7FD4CA20-3A63-4CBD-9026-E4378F3178C4}">
      <dgm:prSet/>
      <dgm:spPr/>
      <dgm:t>
        <a:bodyPr/>
        <a:lstStyle/>
        <a:p>
          <a:endParaRPr lang="ru-RU"/>
        </a:p>
      </dgm:t>
    </dgm:pt>
    <dgm:pt modelId="{04174629-8296-4BFF-94ED-BB502A077C49}" type="sibTrans" cxnId="{7FD4CA20-3A63-4CBD-9026-E4378F3178C4}">
      <dgm:prSet/>
      <dgm:spPr/>
      <dgm:t>
        <a:bodyPr/>
        <a:lstStyle/>
        <a:p>
          <a:endParaRPr lang="ru-RU"/>
        </a:p>
      </dgm:t>
    </dgm:pt>
    <dgm:pt modelId="{82ADCAEA-9C78-4D68-B74C-C21B482D9F42}" type="pres">
      <dgm:prSet presAssocID="{5CDA5DE4-8F6A-40AD-9E6E-A7531ECA55F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3CF82A-17CA-4201-AC37-D8BFA01DBA9B}" type="pres">
      <dgm:prSet presAssocID="{CE769BD0-DE4F-443C-93DB-8E8E052E3D56}" presName="composite" presStyleCnt="0"/>
      <dgm:spPr/>
    </dgm:pt>
    <dgm:pt modelId="{5795A90D-32C9-49F6-B1EF-FA626A1AAECF}" type="pres">
      <dgm:prSet presAssocID="{CE769BD0-DE4F-443C-93DB-8E8E052E3D5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77627-0C65-4556-B6F9-B4F323F9BDE3}" type="pres">
      <dgm:prSet presAssocID="{CE769BD0-DE4F-443C-93DB-8E8E052E3D5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8CE629-4992-4022-A4ED-380D0A27D7BB}" type="pres">
      <dgm:prSet presAssocID="{9C8A9D4A-6372-404B-8048-979312C34A2C}" presName="sp" presStyleCnt="0"/>
      <dgm:spPr/>
    </dgm:pt>
    <dgm:pt modelId="{6B88DAA7-1D17-4006-AD49-4EAC3A2E2DAC}" type="pres">
      <dgm:prSet presAssocID="{090327C1-5E00-4F95-BC29-2B0842A94B7A}" presName="composite" presStyleCnt="0"/>
      <dgm:spPr/>
    </dgm:pt>
    <dgm:pt modelId="{97E49C5F-41FD-4D4A-828C-33C805A4E8EC}" type="pres">
      <dgm:prSet presAssocID="{090327C1-5E00-4F95-BC29-2B0842A94B7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5BC97-7E63-4F09-A33F-7A67CE429FD7}" type="pres">
      <dgm:prSet presAssocID="{090327C1-5E00-4F95-BC29-2B0842A94B7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A2DF7-EB96-4628-ABFA-631780F2B2EB}" type="pres">
      <dgm:prSet presAssocID="{F15D0BE8-7157-4992-A784-74DCB236E563}" presName="sp" presStyleCnt="0"/>
      <dgm:spPr/>
    </dgm:pt>
    <dgm:pt modelId="{7B9F92B9-8B69-4545-95CE-52591CB6F69C}" type="pres">
      <dgm:prSet presAssocID="{0B7EEDC7-D1C3-4C09-AF94-30B07BC618D9}" presName="composite" presStyleCnt="0"/>
      <dgm:spPr/>
    </dgm:pt>
    <dgm:pt modelId="{84586DDE-AF3C-4BED-8787-3BB52D1837FD}" type="pres">
      <dgm:prSet presAssocID="{0B7EEDC7-D1C3-4C09-AF94-30B07BC618D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006329-72DC-4238-8E5B-493D4EA5A6B4}" type="pres">
      <dgm:prSet presAssocID="{0B7EEDC7-D1C3-4C09-AF94-30B07BC618D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6967CF-0D3B-49AB-BC15-7213162E6136}" type="presOf" srcId="{0B7EEDC7-D1C3-4C09-AF94-30B07BC618D9}" destId="{84586DDE-AF3C-4BED-8787-3BB52D1837FD}" srcOrd="0" destOrd="0" presId="urn:microsoft.com/office/officeart/2005/8/layout/chevron2"/>
    <dgm:cxn modelId="{D52CABF5-7683-40F7-8353-C2F293FB1AFF}" srcId="{090327C1-5E00-4F95-BC29-2B0842A94B7A}" destId="{787232D8-5896-4109-B27E-0F0AA1A826E8}" srcOrd="1" destOrd="0" parTransId="{3ADC81E2-3D13-4CDD-B471-9275DB5E8D63}" sibTransId="{0E662C5B-45B6-4638-96EC-EF400B4C9FF6}"/>
    <dgm:cxn modelId="{406D2C6A-94FA-4397-94EB-4D4A1C1F337E}" type="presOf" srcId="{787232D8-5896-4109-B27E-0F0AA1A826E8}" destId="{E235BC97-7E63-4F09-A33F-7A67CE429FD7}" srcOrd="0" destOrd="1" presId="urn:microsoft.com/office/officeart/2005/8/layout/chevron2"/>
    <dgm:cxn modelId="{13E41CF2-0849-4E68-AFFE-1833196F9BB4}" type="presOf" srcId="{00DB0599-58FC-48FC-A31F-509F99A09781}" destId="{2DE77627-0C65-4556-B6F9-B4F323F9BDE3}" srcOrd="0" destOrd="0" presId="urn:microsoft.com/office/officeart/2005/8/layout/chevron2"/>
    <dgm:cxn modelId="{95419656-35CD-435F-982E-62F4C9D9D9E3}" srcId="{5CDA5DE4-8F6A-40AD-9E6E-A7531ECA55F8}" destId="{CE769BD0-DE4F-443C-93DB-8E8E052E3D56}" srcOrd="0" destOrd="0" parTransId="{B5BF2B55-8DC0-4C2C-A91D-9A3773A7FD77}" sibTransId="{9C8A9D4A-6372-404B-8048-979312C34A2C}"/>
    <dgm:cxn modelId="{491450BF-7B43-46A1-84E7-A0DEBA6C06CF}" type="presOf" srcId="{F5D70EFD-AA9A-4898-8616-A4EF67E88DE7}" destId="{E235BC97-7E63-4F09-A33F-7A67CE429FD7}" srcOrd="0" destOrd="0" presId="urn:microsoft.com/office/officeart/2005/8/layout/chevron2"/>
    <dgm:cxn modelId="{A7889AD0-4B63-47A8-AD2D-B3B99175711A}" type="presOf" srcId="{5CDA5DE4-8F6A-40AD-9E6E-A7531ECA55F8}" destId="{82ADCAEA-9C78-4D68-B74C-C21B482D9F42}" srcOrd="0" destOrd="0" presId="urn:microsoft.com/office/officeart/2005/8/layout/chevron2"/>
    <dgm:cxn modelId="{398B51BB-3515-4334-A506-F55A95749E9E}" type="presOf" srcId="{0E6787F1-448A-4AF3-BC68-8C890E0AD159}" destId="{E235BC97-7E63-4F09-A33F-7A67CE429FD7}" srcOrd="0" destOrd="2" presId="urn:microsoft.com/office/officeart/2005/8/layout/chevron2"/>
    <dgm:cxn modelId="{4445C026-0EB4-4048-891D-BA71A8BFBF11}" srcId="{5CDA5DE4-8F6A-40AD-9E6E-A7531ECA55F8}" destId="{090327C1-5E00-4F95-BC29-2B0842A94B7A}" srcOrd="1" destOrd="0" parTransId="{8EEF363E-7B07-4768-BD81-185AF7529D5D}" sibTransId="{F15D0BE8-7157-4992-A784-74DCB236E563}"/>
    <dgm:cxn modelId="{C9D72E16-5517-4B6E-8763-30FCD2EC8A99}" srcId="{090327C1-5E00-4F95-BC29-2B0842A94B7A}" destId="{F5D70EFD-AA9A-4898-8616-A4EF67E88DE7}" srcOrd="0" destOrd="0" parTransId="{43A0C9C0-2EC4-43BA-BC1E-43B35A2BE4D3}" sibTransId="{F42938B5-B336-4F87-A888-001E396CCC15}"/>
    <dgm:cxn modelId="{4D4A4134-8BCC-452F-8348-423D7830C031}" srcId="{CE769BD0-DE4F-443C-93DB-8E8E052E3D56}" destId="{00DB0599-58FC-48FC-A31F-509F99A09781}" srcOrd="0" destOrd="0" parTransId="{3248F777-0FD5-4289-9CD7-67A6CB90528F}" sibTransId="{B6A202E3-C006-432A-9623-0AB7A5A3F7D0}"/>
    <dgm:cxn modelId="{7FD4CA20-3A63-4CBD-9026-E4378F3178C4}" srcId="{090327C1-5E00-4F95-BC29-2B0842A94B7A}" destId="{0E6787F1-448A-4AF3-BC68-8C890E0AD159}" srcOrd="2" destOrd="0" parTransId="{F0EC23B9-DCEC-4CE9-96CD-096850A05014}" sibTransId="{04174629-8296-4BFF-94ED-BB502A077C49}"/>
    <dgm:cxn modelId="{4145066A-476E-437C-859F-709D1F6CDC83}" srcId="{0B7EEDC7-D1C3-4C09-AF94-30B07BC618D9}" destId="{FE3A3D6F-D839-4AF8-81A3-15F2951C7107}" srcOrd="0" destOrd="0" parTransId="{57EA079E-0535-460F-9125-AB3D57C0B209}" sibTransId="{B67E472B-8124-4B10-9DA4-463CC824D4E3}"/>
    <dgm:cxn modelId="{624CE2F7-EF06-4106-9284-23D452690B40}" srcId="{5CDA5DE4-8F6A-40AD-9E6E-A7531ECA55F8}" destId="{0B7EEDC7-D1C3-4C09-AF94-30B07BC618D9}" srcOrd="2" destOrd="0" parTransId="{A2E9617C-3EF0-49C8-8A7E-EBACBA97CD88}" sibTransId="{EFA7843B-14E3-403B-A9F2-B80135015924}"/>
    <dgm:cxn modelId="{FD3E12DE-CA87-498E-941C-D7942E0D4C9D}" type="presOf" srcId="{090327C1-5E00-4F95-BC29-2B0842A94B7A}" destId="{97E49C5F-41FD-4D4A-828C-33C805A4E8EC}" srcOrd="0" destOrd="0" presId="urn:microsoft.com/office/officeart/2005/8/layout/chevron2"/>
    <dgm:cxn modelId="{BB8E93BD-7ECE-4D51-A127-EB0CE74B533D}" type="presOf" srcId="{FE3A3D6F-D839-4AF8-81A3-15F2951C7107}" destId="{E2006329-72DC-4238-8E5B-493D4EA5A6B4}" srcOrd="0" destOrd="0" presId="urn:microsoft.com/office/officeart/2005/8/layout/chevron2"/>
    <dgm:cxn modelId="{AB1A9CBD-6603-4526-A112-9CFAD4573EE6}" type="presOf" srcId="{CE769BD0-DE4F-443C-93DB-8E8E052E3D56}" destId="{5795A90D-32C9-49F6-B1EF-FA626A1AAECF}" srcOrd="0" destOrd="0" presId="urn:microsoft.com/office/officeart/2005/8/layout/chevron2"/>
    <dgm:cxn modelId="{6947C478-0F58-4F10-BAD7-4458E77FCDDF}" type="presParOf" srcId="{82ADCAEA-9C78-4D68-B74C-C21B482D9F42}" destId="{653CF82A-17CA-4201-AC37-D8BFA01DBA9B}" srcOrd="0" destOrd="0" presId="urn:microsoft.com/office/officeart/2005/8/layout/chevron2"/>
    <dgm:cxn modelId="{852F0A85-A340-4DA2-8988-DB64C3E01E57}" type="presParOf" srcId="{653CF82A-17CA-4201-AC37-D8BFA01DBA9B}" destId="{5795A90D-32C9-49F6-B1EF-FA626A1AAECF}" srcOrd="0" destOrd="0" presId="urn:microsoft.com/office/officeart/2005/8/layout/chevron2"/>
    <dgm:cxn modelId="{5F059C5F-7F57-4999-963E-479EBB50DCD8}" type="presParOf" srcId="{653CF82A-17CA-4201-AC37-D8BFA01DBA9B}" destId="{2DE77627-0C65-4556-B6F9-B4F323F9BDE3}" srcOrd="1" destOrd="0" presId="urn:microsoft.com/office/officeart/2005/8/layout/chevron2"/>
    <dgm:cxn modelId="{C6AEB963-B8D4-43DB-814E-A524C57CF4F9}" type="presParOf" srcId="{82ADCAEA-9C78-4D68-B74C-C21B482D9F42}" destId="{E78CE629-4992-4022-A4ED-380D0A27D7BB}" srcOrd="1" destOrd="0" presId="urn:microsoft.com/office/officeart/2005/8/layout/chevron2"/>
    <dgm:cxn modelId="{69CA9C86-1CA0-4FF9-903C-766E193BBA99}" type="presParOf" srcId="{82ADCAEA-9C78-4D68-B74C-C21B482D9F42}" destId="{6B88DAA7-1D17-4006-AD49-4EAC3A2E2DAC}" srcOrd="2" destOrd="0" presId="urn:microsoft.com/office/officeart/2005/8/layout/chevron2"/>
    <dgm:cxn modelId="{23D90B0F-ED73-49D1-A02E-A884400154FE}" type="presParOf" srcId="{6B88DAA7-1D17-4006-AD49-4EAC3A2E2DAC}" destId="{97E49C5F-41FD-4D4A-828C-33C805A4E8EC}" srcOrd="0" destOrd="0" presId="urn:microsoft.com/office/officeart/2005/8/layout/chevron2"/>
    <dgm:cxn modelId="{AF776628-F095-4E36-AE6F-70BEBADE0C2E}" type="presParOf" srcId="{6B88DAA7-1D17-4006-AD49-4EAC3A2E2DAC}" destId="{E235BC97-7E63-4F09-A33F-7A67CE429FD7}" srcOrd="1" destOrd="0" presId="urn:microsoft.com/office/officeart/2005/8/layout/chevron2"/>
    <dgm:cxn modelId="{56615121-9ED3-4D71-937E-BF02FCEA65F5}" type="presParOf" srcId="{82ADCAEA-9C78-4D68-B74C-C21B482D9F42}" destId="{E17A2DF7-EB96-4628-ABFA-631780F2B2EB}" srcOrd="3" destOrd="0" presId="urn:microsoft.com/office/officeart/2005/8/layout/chevron2"/>
    <dgm:cxn modelId="{6EB7D164-194C-4D64-AE6A-89CFD214A871}" type="presParOf" srcId="{82ADCAEA-9C78-4D68-B74C-C21B482D9F42}" destId="{7B9F92B9-8B69-4545-95CE-52591CB6F69C}" srcOrd="4" destOrd="0" presId="urn:microsoft.com/office/officeart/2005/8/layout/chevron2"/>
    <dgm:cxn modelId="{3C778D56-F0CA-41E7-8294-25EC4C82E61B}" type="presParOf" srcId="{7B9F92B9-8B69-4545-95CE-52591CB6F69C}" destId="{84586DDE-AF3C-4BED-8787-3BB52D1837FD}" srcOrd="0" destOrd="0" presId="urn:microsoft.com/office/officeart/2005/8/layout/chevron2"/>
    <dgm:cxn modelId="{B996003F-E7BB-4351-B3E6-657D06AB2858}" type="presParOf" srcId="{7B9F92B9-8B69-4545-95CE-52591CB6F69C}" destId="{E2006329-72DC-4238-8E5B-493D4EA5A6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B232D0-9397-4C39-904A-6B47DA1CF2FF}" type="doc">
      <dgm:prSet loTypeId="urn:microsoft.com/office/officeart/2005/8/layout/hierarchy3" loCatId="relationship" qsTypeId="urn:microsoft.com/office/officeart/2005/8/quickstyle/simple1#3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A95735A7-678A-48D3-8DBF-023FA524A814}">
      <dgm:prSet phldrT="[Текст]" custT="1"/>
      <dgm:spPr/>
      <dgm:t>
        <a:bodyPr/>
        <a:lstStyle/>
        <a:p>
          <a:r>
            <a:rPr lang="ru-RU" sz="1800" dirty="0" smtClean="0"/>
            <a:t>Создание </a:t>
          </a:r>
          <a:r>
            <a:rPr lang="ru-RU" sz="1800" dirty="0" err="1" smtClean="0"/>
            <a:t>разноуровневой</a:t>
          </a:r>
          <a:r>
            <a:rPr lang="ru-RU" sz="1800" dirty="0" smtClean="0"/>
            <a:t> подготовки</a:t>
          </a:r>
          <a:endParaRPr lang="ru-RU" sz="1800" dirty="0"/>
        </a:p>
      </dgm:t>
    </dgm:pt>
    <dgm:pt modelId="{12505B6E-E2E6-4430-8E32-18B473677CED}" type="parTrans" cxnId="{B55CEFC8-6E39-42BF-92D0-C753C1BE6424}">
      <dgm:prSet/>
      <dgm:spPr/>
      <dgm:t>
        <a:bodyPr/>
        <a:lstStyle/>
        <a:p>
          <a:endParaRPr lang="ru-RU"/>
        </a:p>
      </dgm:t>
    </dgm:pt>
    <dgm:pt modelId="{584C9D51-F19B-4BB1-8186-336B2B861318}" type="sibTrans" cxnId="{B55CEFC8-6E39-42BF-92D0-C753C1BE6424}">
      <dgm:prSet/>
      <dgm:spPr/>
      <dgm:t>
        <a:bodyPr/>
        <a:lstStyle/>
        <a:p>
          <a:endParaRPr lang="ru-RU"/>
        </a:p>
      </dgm:t>
    </dgm:pt>
    <dgm:pt modelId="{661E049F-B980-42DF-BD74-75C99C130B76}">
      <dgm:prSet phldrT="[Текст]" custT="1"/>
      <dgm:spPr/>
      <dgm:t>
        <a:bodyPr/>
        <a:lstStyle/>
        <a:p>
          <a:r>
            <a:rPr lang="ru-RU" sz="1600" dirty="0" smtClean="0"/>
            <a:t>Выделение средств для  повышения педагогического мастерства за пределами  регионов.</a:t>
          </a:r>
          <a:endParaRPr lang="ru-RU" sz="1600" dirty="0"/>
        </a:p>
      </dgm:t>
    </dgm:pt>
    <dgm:pt modelId="{BA5613F0-9192-4FFE-91EC-A4962F137EF1}" type="parTrans" cxnId="{6479479A-076C-4653-916E-081B031286A4}">
      <dgm:prSet/>
      <dgm:spPr/>
      <dgm:t>
        <a:bodyPr/>
        <a:lstStyle/>
        <a:p>
          <a:endParaRPr lang="ru-RU"/>
        </a:p>
      </dgm:t>
    </dgm:pt>
    <dgm:pt modelId="{038A270D-9495-4221-9387-B7ABB4EEEB97}" type="sibTrans" cxnId="{6479479A-076C-4653-916E-081B031286A4}">
      <dgm:prSet/>
      <dgm:spPr/>
      <dgm:t>
        <a:bodyPr/>
        <a:lstStyle/>
        <a:p>
          <a:endParaRPr lang="ru-RU"/>
        </a:p>
      </dgm:t>
    </dgm:pt>
    <dgm:pt modelId="{8A1D0BD9-CB38-44D3-B043-03CCE1E7C35A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С учетом уровня подготовки</a:t>
          </a:r>
          <a:endParaRPr lang="ru-RU" sz="1600" dirty="0">
            <a:solidFill>
              <a:schemeClr val="tx1"/>
            </a:solidFill>
          </a:endParaRPr>
        </a:p>
      </dgm:t>
    </dgm:pt>
    <dgm:pt modelId="{2888E4FF-6DF7-449B-84CF-84084F24876D}" type="parTrans" cxnId="{9F042AC4-C4D0-4265-82C2-276BBBBD44EE}">
      <dgm:prSet/>
      <dgm:spPr/>
      <dgm:t>
        <a:bodyPr/>
        <a:lstStyle/>
        <a:p>
          <a:endParaRPr lang="ru-RU"/>
        </a:p>
      </dgm:t>
    </dgm:pt>
    <dgm:pt modelId="{A0C3B971-77F6-416B-9856-EEBB5937B13B}" type="sibTrans" cxnId="{9F042AC4-C4D0-4265-82C2-276BBBBD44EE}">
      <dgm:prSet/>
      <dgm:spPr/>
      <dgm:t>
        <a:bodyPr/>
        <a:lstStyle/>
        <a:p>
          <a:endParaRPr lang="ru-RU"/>
        </a:p>
      </dgm:t>
    </dgm:pt>
    <dgm:pt modelId="{84DD0534-C92C-4E04-8970-A332A4C07AE4}">
      <dgm:prSet phldrT="[Текст]" custT="1"/>
      <dgm:spPr/>
      <dgm:t>
        <a:bodyPr/>
        <a:lstStyle/>
        <a:p>
          <a:r>
            <a:rPr lang="ru-RU" sz="1600" dirty="0" smtClean="0"/>
            <a:t>Изменение работы  методических служб всех  уровней.</a:t>
          </a:r>
          <a:endParaRPr lang="ru-RU" sz="1600" dirty="0"/>
        </a:p>
      </dgm:t>
    </dgm:pt>
    <dgm:pt modelId="{D1ADCFFC-CA63-4676-B5BC-A8D2D1146F9B}" type="parTrans" cxnId="{D79B0536-D49C-45D5-BA43-651288E294CC}">
      <dgm:prSet/>
      <dgm:spPr/>
      <dgm:t>
        <a:bodyPr/>
        <a:lstStyle/>
        <a:p>
          <a:endParaRPr lang="ru-RU"/>
        </a:p>
      </dgm:t>
    </dgm:pt>
    <dgm:pt modelId="{3041CACF-AB60-476B-8155-DFBD19898199}" type="sibTrans" cxnId="{D79B0536-D49C-45D5-BA43-651288E294CC}">
      <dgm:prSet/>
      <dgm:spPr/>
      <dgm:t>
        <a:bodyPr/>
        <a:lstStyle/>
        <a:p>
          <a:endParaRPr lang="ru-RU"/>
        </a:p>
      </dgm:t>
    </dgm:pt>
    <dgm:pt modelId="{6F858DE2-0848-4A1B-8C2A-459063FFB6E0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Для начинающих молодых специалистов</a:t>
          </a:r>
          <a:endParaRPr lang="ru-RU" sz="1600" dirty="0">
            <a:solidFill>
              <a:schemeClr val="tx1"/>
            </a:solidFill>
          </a:endParaRPr>
        </a:p>
      </dgm:t>
    </dgm:pt>
    <dgm:pt modelId="{CF68978C-515C-46E5-A699-8FDA71C34E25}" type="parTrans" cxnId="{CB498D0B-B392-4FFB-A713-716D3D0450CF}">
      <dgm:prSet/>
      <dgm:spPr/>
      <dgm:t>
        <a:bodyPr/>
        <a:lstStyle/>
        <a:p>
          <a:endParaRPr lang="ru-RU"/>
        </a:p>
      </dgm:t>
    </dgm:pt>
    <dgm:pt modelId="{8C77D0F7-4782-44A9-B114-711665EE3505}" type="sibTrans" cxnId="{CB498D0B-B392-4FFB-A713-716D3D0450CF}">
      <dgm:prSet/>
      <dgm:spPr/>
      <dgm:t>
        <a:bodyPr/>
        <a:lstStyle/>
        <a:p>
          <a:endParaRPr lang="ru-RU"/>
        </a:p>
      </dgm:t>
    </dgm:pt>
    <dgm:pt modelId="{D4DA4E72-ACE4-40F9-9E1D-F18AAD4FC185}">
      <dgm:prSet phldrT="[Текст]" custT="1"/>
      <dgm:spPr/>
      <dgm:t>
        <a:bodyPr/>
        <a:lstStyle/>
        <a:p>
          <a:r>
            <a:rPr lang="ru-RU" sz="2000" b="1" dirty="0" smtClean="0"/>
            <a:t>Повышение квалификации</a:t>
          </a:r>
          <a:endParaRPr lang="ru-RU" sz="2000" b="1" dirty="0"/>
        </a:p>
      </dgm:t>
    </dgm:pt>
    <dgm:pt modelId="{6B2BCA4B-F8C0-4A58-98D5-EEA49E45790E}" type="sibTrans" cxnId="{901048F6-B249-498A-B6F0-C7DA0F7166CC}">
      <dgm:prSet/>
      <dgm:spPr/>
      <dgm:t>
        <a:bodyPr/>
        <a:lstStyle/>
        <a:p>
          <a:endParaRPr lang="ru-RU"/>
        </a:p>
      </dgm:t>
    </dgm:pt>
    <dgm:pt modelId="{BC9160D1-0482-4C14-B9D9-1CAE59BE4A6D}" type="parTrans" cxnId="{901048F6-B249-498A-B6F0-C7DA0F7166CC}">
      <dgm:prSet/>
      <dgm:spPr/>
      <dgm:t>
        <a:bodyPr/>
        <a:lstStyle/>
        <a:p>
          <a:endParaRPr lang="ru-RU"/>
        </a:p>
      </dgm:t>
    </dgm:pt>
    <dgm:pt modelId="{C48F590A-C019-4CC7-9A2D-1308C3AC8FF2}" type="pres">
      <dgm:prSet presAssocID="{D8B232D0-9397-4C39-904A-6B47DA1CF2F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E895ACC-FB0B-4BD6-B01A-97EA185719EC}" type="pres">
      <dgm:prSet presAssocID="{D4DA4E72-ACE4-40F9-9E1D-F18AAD4FC185}" presName="root" presStyleCnt="0"/>
      <dgm:spPr/>
    </dgm:pt>
    <dgm:pt modelId="{8F5D3BAF-7ED4-4E21-915E-077139B7DAC8}" type="pres">
      <dgm:prSet presAssocID="{D4DA4E72-ACE4-40F9-9E1D-F18AAD4FC185}" presName="rootComposite" presStyleCnt="0"/>
      <dgm:spPr/>
    </dgm:pt>
    <dgm:pt modelId="{94EB33B4-4AF8-4E3B-B6BD-79BAF5178F6E}" type="pres">
      <dgm:prSet presAssocID="{D4DA4E72-ACE4-40F9-9E1D-F18AAD4FC185}" presName="rootText" presStyleLbl="node1" presStyleIdx="0" presStyleCnt="3" custScaleX="134014" custScaleY="143398"/>
      <dgm:spPr/>
      <dgm:t>
        <a:bodyPr/>
        <a:lstStyle/>
        <a:p>
          <a:endParaRPr lang="ru-RU"/>
        </a:p>
      </dgm:t>
    </dgm:pt>
    <dgm:pt modelId="{2BADBE6C-C27B-4D86-8A4E-3039C210F7ED}" type="pres">
      <dgm:prSet presAssocID="{D4DA4E72-ACE4-40F9-9E1D-F18AAD4FC185}" presName="rootConnector" presStyleLbl="node1" presStyleIdx="0" presStyleCnt="3"/>
      <dgm:spPr/>
      <dgm:t>
        <a:bodyPr/>
        <a:lstStyle/>
        <a:p>
          <a:endParaRPr lang="ru-RU"/>
        </a:p>
      </dgm:t>
    </dgm:pt>
    <dgm:pt modelId="{D8D49424-7DDC-4BC1-8322-F373F62AEAC4}" type="pres">
      <dgm:prSet presAssocID="{D4DA4E72-ACE4-40F9-9E1D-F18AAD4FC185}" presName="childShape" presStyleCnt="0"/>
      <dgm:spPr/>
    </dgm:pt>
    <dgm:pt modelId="{9BDEDA47-BB04-4A04-B2FC-33367F0BAF59}" type="pres">
      <dgm:prSet presAssocID="{12505B6E-E2E6-4430-8E32-18B473677CED}" presName="Name13" presStyleLbl="parChTrans1D2" presStyleIdx="0" presStyleCnt="3"/>
      <dgm:spPr/>
      <dgm:t>
        <a:bodyPr/>
        <a:lstStyle/>
        <a:p>
          <a:endParaRPr lang="ru-RU"/>
        </a:p>
      </dgm:t>
    </dgm:pt>
    <dgm:pt modelId="{A401B9C5-FE1D-4E44-81B2-B4A162A4B4E9}" type="pres">
      <dgm:prSet presAssocID="{A95735A7-678A-48D3-8DBF-023FA524A814}" presName="childText" presStyleLbl="bgAcc1" presStyleIdx="0" presStyleCnt="3" custScaleX="177714" custScaleY="164258" custLinFactNeighborX="23595" custLinFactNeighborY="9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7D15A-EB2B-42C4-81D4-EE554125A3A1}" type="pres">
      <dgm:prSet presAssocID="{D1ADCFFC-CA63-4676-B5BC-A8D2D1146F9B}" presName="Name13" presStyleLbl="parChTrans1D2" presStyleIdx="1" presStyleCnt="3"/>
      <dgm:spPr/>
      <dgm:t>
        <a:bodyPr/>
        <a:lstStyle/>
        <a:p>
          <a:endParaRPr lang="ru-RU"/>
        </a:p>
      </dgm:t>
    </dgm:pt>
    <dgm:pt modelId="{734264FA-A3C8-4131-B3C7-1DD95A5C3874}" type="pres">
      <dgm:prSet presAssocID="{84DD0534-C92C-4E04-8970-A332A4C07AE4}" presName="childText" presStyleLbl="bgAcc1" presStyleIdx="1" presStyleCnt="3" custScaleX="177713" custScaleY="170271" custLinFactNeighborX="23595" custLinFactNeighborY="5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2A5EC0-269F-440C-B0F9-6533848886E4}" type="pres">
      <dgm:prSet presAssocID="{BA5613F0-9192-4FFE-91EC-A4962F137EF1}" presName="Name13" presStyleLbl="parChTrans1D2" presStyleIdx="2" presStyleCnt="3"/>
      <dgm:spPr/>
      <dgm:t>
        <a:bodyPr/>
        <a:lstStyle/>
        <a:p>
          <a:endParaRPr lang="ru-RU"/>
        </a:p>
      </dgm:t>
    </dgm:pt>
    <dgm:pt modelId="{756F1D73-C908-4020-AEE0-01ABF5DE2EF4}" type="pres">
      <dgm:prSet presAssocID="{661E049F-B980-42DF-BD74-75C99C130B76}" presName="childText" presStyleLbl="bgAcc1" presStyleIdx="2" presStyleCnt="3" custScaleX="184603" custScaleY="160617" custLinFactNeighborX="23595" custLinFactNeighborY="-5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D2ADF-5CA3-4555-8605-A0680F2A4008}" type="pres">
      <dgm:prSet presAssocID="{8A1D0BD9-CB38-44D3-B043-03CCE1E7C35A}" presName="root" presStyleCnt="0"/>
      <dgm:spPr/>
    </dgm:pt>
    <dgm:pt modelId="{66263111-66E8-4F6E-A87E-3D7F03B304C2}" type="pres">
      <dgm:prSet presAssocID="{8A1D0BD9-CB38-44D3-B043-03CCE1E7C35A}" presName="rootComposite" presStyleCnt="0"/>
      <dgm:spPr/>
    </dgm:pt>
    <dgm:pt modelId="{CA866C97-6D27-49F3-9DED-62212D9A6740}" type="pres">
      <dgm:prSet presAssocID="{8A1D0BD9-CB38-44D3-B043-03CCE1E7C35A}" presName="rootText" presStyleLbl="node1" presStyleIdx="1" presStyleCnt="3" custScaleX="136599" custScaleY="114409" custLinFactX="1287" custLinFactY="41822" custLinFactNeighborX="100000" custLinFactNeighborY="100000"/>
      <dgm:spPr/>
      <dgm:t>
        <a:bodyPr/>
        <a:lstStyle/>
        <a:p>
          <a:endParaRPr lang="ru-RU"/>
        </a:p>
      </dgm:t>
    </dgm:pt>
    <dgm:pt modelId="{DF098747-311C-44AF-BCA8-E6CD752709AA}" type="pres">
      <dgm:prSet presAssocID="{8A1D0BD9-CB38-44D3-B043-03CCE1E7C35A}" presName="rootConnector" presStyleLbl="node1" presStyleIdx="1" presStyleCnt="3"/>
      <dgm:spPr/>
      <dgm:t>
        <a:bodyPr/>
        <a:lstStyle/>
        <a:p>
          <a:endParaRPr lang="ru-RU"/>
        </a:p>
      </dgm:t>
    </dgm:pt>
    <dgm:pt modelId="{D22A78F7-DB18-420A-9C27-A0080F8405F9}" type="pres">
      <dgm:prSet presAssocID="{8A1D0BD9-CB38-44D3-B043-03CCE1E7C35A}" presName="childShape" presStyleCnt="0"/>
      <dgm:spPr/>
    </dgm:pt>
    <dgm:pt modelId="{22A491D9-6742-4771-8691-325C7EF993B3}" type="pres">
      <dgm:prSet presAssocID="{6F858DE2-0848-4A1B-8C2A-459063FFB6E0}" presName="root" presStyleCnt="0"/>
      <dgm:spPr/>
    </dgm:pt>
    <dgm:pt modelId="{D0CF65DB-4898-4C43-91CC-B8C0B3BF48AE}" type="pres">
      <dgm:prSet presAssocID="{6F858DE2-0848-4A1B-8C2A-459063FFB6E0}" presName="rootComposite" presStyleCnt="0"/>
      <dgm:spPr/>
    </dgm:pt>
    <dgm:pt modelId="{D68DC1B9-E709-45B0-820B-A1E612786515}" type="pres">
      <dgm:prSet presAssocID="{6F858DE2-0848-4A1B-8C2A-459063FFB6E0}" presName="rootText" presStyleLbl="node1" presStyleIdx="2" presStyleCnt="3" custScaleX="134901" custScaleY="113486" custLinFactY="100000" custLinFactNeighborX="-55305" custLinFactNeighborY="182012"/>
      <dgm:spPr/>
      <dgm:t>
        <a:bodyPr/>
        <a:lstStyle/>
        <a:p>
          <a:endParaRPr lang="ru-RU"/>
        </a:p>
      </dgm:t>
    </dgm:pt>
    <dgm:pt modelId="{EDAD9331-DA65-415D-AEF3-DCFD0586CD12}" type="pres">
      <dgm:prSet presAssocID="{6F858DE2-0848-4A1B-8C2A-459063FFB6E0}" presName="rootConnector" presStyleLbl="node1" presStyleIdx="2" presStyleCnt="3"/>
      <dgm:spPr/>
      <dgm:t>
        <a:bodyPr/>
        <a:lstStyle/>
        <a:p>
          <a:endParaRPr lang="ru-RU"/>
        </a:p>
      </dgm:t>
    </dgm:pt>
    <dgm:pt modelId="{4AF855E3-B644-47E1-A411-4A2DC14E0F30}" type="pres">
      <dgm:prSet presAssocID="{6F858DE2-0848-4A1B-8C2A-459063FFB6E0}" presName="childShape" presStyleCnt="0"/>
      <dgm:spPr/>
    </dgm:pt>
  </dgm:ptLst>
  <dgm:cxnLst>
    <dgm:cxn modelId="{D79B0536-D49C-45D5-BA43-651288E294CC}" srcId="{D4DA4E72-ACE4-40F9-9E1D-F18AAD4FC185}" destId="{84DD0534-C92C-4E04-8970-A332A4C07AE4}" srcOrd="1" destOrd="0" parTransId="{D1ADCFFC-CA63-4676-B5BC-A8D2D1146F9B}" sibTransId="{3041CACF-AB60-476B-8155-DFBD19898199}"/>
    <dgm:cxn modelId="{9F042AC4-C4D0-4265-82C2-276BBBBD44EE}" srcId="{D8B232D0-9397-4C39-904A-6B47DA1CF2FF}" destId="{8A1D0BD9-CB38-44D3-B043-03CCE1E7C35A}" srcOrd="1" destOrd="0" parTransId="{2888E4FF-6DF7-449B-84CF-84084F24876D}" sibTransId="{A0C3B971-77F6-416B-9856-EEBB5937B13B}"/>
    <dgm:cxn modelId="{121C64D6-4A1B-4677-A6D9-CE49BD443FF1}" type="presOf" srcId="{D8B232D0-9397-4C39-904A-6B47DA1CF2FF}" destId="{C48F590A-C019-4CC7-9A2D-1308C3AC8FF2}" srcOrd="0" destOrd="0" presId="urn:microsoft.com/office/officeart/2005/8/layout/hierarchy3"/>
    <dgm:cxn modelId="{05E7A4D1-4738-4AE6-903B-EACB17590588}" type="presOf" srcId="{84DD0534-C92C-4E04-8970-A332A4C07AE4}" destId="{734264FA-A3C8-4131-B3C7-1DD95A5C3874}" srcOrd="0" destOrd="0" presId="urn:microsoft.com/office/officeart/2005/8/layout/hierarchy3"/>
    <dgm:cxn modelId="{0AD63FF5-AA67-4625-97EC-BA9F603D6BCB}" type="presOf" srcId="{12505B6E-E2E6-4430-8E32-18B473677CED}" destId="{9BDEDA47-BB04-4A04-B2FC-33367F0BAF59}" srcOrd="0" destOrd="0" presId="urn:microsoft.com/office/officeart/2005/8/layout/hierarchy3"/>
    <dgm:cxn modelId="{157E78E9-1765-4A3B-A175-0FE712A72AF5}" type="presOf" srcId="{8A1D0BD9-CB38-44D3-B043-03CCE1E7C35A}" destId="{DF098747-311C-44AF-BCA8-E6CD752709AA}" srcOrd="1" destOrd="0" presId="urn:microsoft.com/office/officeart/2005/8/layout/hierarchy3"/>
    <dgm:cxn modelId="{CB498D0B-B392-4FFB-A713-716D3D0450CF}" srcId="{D8B232D0-9397-4C39-904A-6B47DA1CF2FF}" destId="{6F858DE2-0848-4A1B-8C2A-459063FFB6E0}" srcOrd="2" destOrd="0" parTransId="{CF68978C-515C-46E5-A699-8FDA71C34E25}" sibTransId="{8C77D0F7-4782-44A9-B114-711665EE3505}"/>
    <dgm:cxn modelId="{6479479A-076C-4653-916E-081B031286A4}" srcId="{D4DA4E72-ACE4-40F9-9E1D-F18AAD4FC185}" destId="{661E049F-B980-42DF-BD74-75C99C130B76}" srcOrd="2" destOrd="0" parTransId="{BA5613F0-9192-4FFE-91EC-A4962F137EF1}" sibTransId="{038A270D-9495-4221-9387-B7ABB4EEEB97}"/>
    <dgm:cxn modelId="{901048F6-B249-498A-B6F0-C7DA0F7166CC}" srcId="{D8B232D0-9397-4C39-904A-6B47DA1CF2FF}" destId="{D4DA4E72-ACE4-40F9-9E1D-F18AAD4FC185}" srcOrd="0" destOrd="0" parTransId="{BC9160D1-0482-4C14-B9D9-1CAE59BE4A6D}" sibTransId="{6B2BCA4B-F8C0-4A58-98D5-EEA49E45790E}"/>
    <dgm:cxn modelId="{744C1C72-77F6-4A0E-82E7-8557C8EF98AD}" type="presOf" srcId="{D4DA4E72-ACE4-40F9-9E1D-F18AAD4FC185}" destId="{2BADBE6C-C27B-4D86-8A4E-3039C210F7ED}" srcOrd="1" destOrd="0" presId="urn:microsoft.com/office/officeart/2005/8/layout/hierarchy3"/>
    <dgm:cxn modelId="{B55CEFC8-6E39-42BF-92D0-C753C1BE6424}" srcId="{D4DA4E72-ACE4-40F9-9E1D-F18AAD4FC185}" destId="{A95735A7-678A-48D3-8DBF-023FA524A814}" srcOrd="0" destOrd="0" parTransId="{12505B6E-E2E6-4430-8E32-18B473677CED}" sibTransId="{584C9D51-F19B-4BB1-8186-336B2B861318}"/>
    <dgm:cxn modelId="{E8996004-AF86-415C-8A88-7DB9A9A86766}" type="presOf" srcId="{6F858DE2-0848-4A1B-8C2A-459063FFB6E0}" destId="{EDAD9331-DA65-415D-AEF3-DCFD0586CD12}" srcOrd="1" destOrd="0" presId="urn:microsoft.com/office/officeart/2005/8/layout/hierarchy3"/>
    <dgm:cxn modelId="{8DB72EA5-C63E-4A9F-84AA-E1F9DDF9564E}" type="presOf" srcId="{6F858DE2-0848-4A1B-8C2A-459063FFB6E0}" destId="{D68DC1B9-E709-45B0-820B-A1E612786515}" srcOrd="0" destOrd="0" presId="urn:microsoft.com/office/officeart/2005/8/layout/hierarchy3"/>
    <dgm:cxn modelId="{C9D8A6E2-AC2F-4CD9-A35B-324C0F33053E}" type="presOf" srcId="{D1ADCFFC-CA63-4676-B5BC-A8D2D1146F9B}" destId="{9067D15A-EB2B-42C4-81D4-EE554125A3A1}" srcOrd="0" destOrd="0" presId="urn:microsoft.com/office/officeart/2005/8/layout/hierarchy3"/>
    <dgm:cxn modelId="{1FDD9DE2-D593-4CDB-9416-DF2BE478B524}" type="presOf" srcId="{661E049F-B980-42DF-BD74-75C99C130B76}" destId="{756F1D73-C908-4020-AEE0-01ABF5DE2EF4}" srcOrd="0" destOrd="0" presId="urn:microsoft.com/office/officeart/2005/8/layout/hierarchy3"/>
    <dgm:cxn modelId="{B19F99AF-40CA-49AF-8A0C-EF9FDFD4940A}" type="presOf" srcId="{A95735A7-678A-48D3-8DBF-023FA524A814}" destId="{A401B9C5-FE1D-4E44-81B2-B4A162A4B4E9}" srcOrd="0" destOrd="0" presId="urn:microsoft.com/office/officeart/2005/8/layout/hierarchy3"/>
    <dgm:cxn modelId="{C2002420-C7D9-46F8-9AA9-CDE2EB38E958}" type="presOf" srcId="{BA5613F0-9192-4FFE-91EC-A4962F137EF1}" destId="{402A5EC0-269F-440C-B0F9-6533848886E4}" srcOrd="0" destOrd="0" presId="urn:microsoft.com/office/officeart/2005/8/layout/hierarchy3"/>
    <dgm:cxn modelId="{DC37D3E8-98DC-494B-8098-184A8FCB305E}" type="presOf" srcId="{8A1D0BD9-CB38-44D3-B043-03CCE1E7C35A}" destId="{CA866C97-6D27-49F3-9DED-62212D9A6740}" srcOrd="0" destOrd="0" presId="urn:microsoft.com/office/officeart/2005/8/layout/hierarchy3"/>
    <dgm:cxn modelId="{E0262534-7FAD-4A16-A6AF-082A0212EF9F}" type="presOf" srcId="{D4DA4E72-ACE4-40F9-9E1D-F18AAD4FC185}" destId="{94EB33B4-4AF8-4E3B-B6BD-79BAF5178F6E}" srcOrd="0" destOrd="0" presId="urn:microsoft.com/office/officeart/2005/8/layout/hierarchy3"/>
    <dgm:cxn modelId="{55D54ED7-0CED-4F6F-B123-16A538214223}" type="presParOf" srcId="{C48F590A-C019-4CC7-9A2D-1308C3AC8FF2}" destId="{AE895ACC-FB0B-4BD6-B01A-97EA185719EC}" srcOrd="0" destOrd="0" presId="urn:microsoft.com/office/officeart/2005/8/layout/hierarchy3"/>
    <dgm:cxn modelId="{D2D3C738-F69E-4D56-B9AD-705EF7CF8582}" type="presParOf" srcId="{AE895ACC-FB0B-4BD6-B01A-97EA185719EC}" destId="{8F5D3BAF-7ED4-4E21-915E-077139B7DAC8}" srcOrd="0" destOrd="0" presId="urn:microsoft.com/office/officeart/2005/8/layout/hierarchy3"/>
    <dgm:cxn modelId="{C1A576E9-326D-4620-A631-6A433CAD85F7}" type="presParOf" srcId="{8F5D3BAF-7ED4-4E21-915E-077139B7DAC8}" destId="{94EB33B4-4AF8-4E3B-B6BD-79BAF5178F6E}" srcOrd="0" destOrd="0" presId="urn:microsoft.com/office/officeart/2005/8/layout/hierarchy3"/>
    <dgm:cxn modelId="{BB93918A-9B18-4C7E-97FB-6C30BA5CF18E}" type="presParOf" srcId="{8F5D3BAF-7ED4-4E21-915E-077139B7DAC8}" destId="{2BADBE6C-C27B-4D86-8A4E-3039C210F7ED}" srcOrd="1" destOrd="0" presId="urn:microsoft.com/office/officeart/2005/8/layout/hierarchy3"/>
    <dgm:cxn modelId="{36D09CB4-8C35-4F4B-85FA-002DD95E07E0}" type="presParOf" srcId="{AE895ACC-FB0B-4BD6-B01A-97EA185719EC}" destId="{D8D49424-7DDC-4BC1-8322-F373F62AEAC4}" srcOrd="1" destOrd="0" presId="urn:microsoft.com/office/officeart/2005/8/layout/hierarchy3"/>
    <dgm:cxn modelId="{EC285BB6-2C48-4D6D-B770-A1E231D38AD1}" type="presParOf" srcId="{D8D49424-7DDC-4BC1-8322-F373F62AEAC4}" destId="{9BDEDA47-BB04-4A04-B2FC-33367F0BAF59}" srcOrd="0" destOrd="0" presId="urn:microsoft.com/office/officeart/2005/8/layout/hierarchy3"/>
    <dgm:cxn modelId="{52B1476E-A730-459D-9AEA-E02744E89B10}" type="presParOf" srcId="{D8D49424-7DDC-4BC1-8322-F373F62AEAC4}" destId="{A401B9C5-FE1D-4E44-81B2-B4A162A4B4E9}" srcOrd="1" destOrd="0" presId="urn:microsoft.com/office/officeart/2005/8/layout/hierarchy3"/>
    <dgm:cxn modelId="{B29A56BE-A90E-4524-B157-00ADE646C029}" type="presParOf" srcId="{D8D49424-7DDC-4BC1-8322-F373F62AEAC4}" destId="{9067D15A-EB2B-42C4-81D4-EE554125A3A1}" srcOrd="2" destOrd="0" presId="urn:microsoft.com/office/officeart/2005/8/layout/hierarchy3"/>
    <dgm:cxn modelId="{59627E59-1FA4-4D1F-A1CC-F77315CADC29}" type="presParOf" srcId="{D8D49424-7DDC-4BC1-8322-F373F62AEAC4}" destId="{734264FA-A3C8-4131-B3C7-1DD95A5C3874}" srcOrd="3" destOrd="0" presId="urn:microsoft.com/office/officeart/2005/8/layout/hierarchy3"/>
    <dgm:cxn modelId="{570A8F71-0CEC-4824-B397-A66D3251EB4F}" type="presParOf" srcId="{D8D49424-7DDC-4BC1-8322-F373F62AEAC4}" destId="{402A5EC0-269F-440C-B0F9-6533848886E4}" srcOrd="4" destOrd="0" presId="urn:microsoft.com/office/officeart/2005/8/layout/hierarchy3"/>
    <dgm:cxn modelId="{ABAE9EED-C3C2-495E-AD13-91C5BDBACED2}" type="presParOf" srcId="{D8D49424-7DDC-4BC1-8322-F373F62AEAC4}" destId="{756F1D73-C908-4020-AEE0-01ABF5DE2EF4}" srcOrd="5" destOrd="0" presId="urn:microsoft.com/office/officeart/2005/8/layout/hierarchy3"/>
    <dgm:cxn modelId="{2F821376-7C14-4D32-8306-DECD4942ED90}" type="presParOf" srcId="{C48F590A-C019-4CC7-9A2D-1308C3AC8FF2}" destId="{CADD2ADF-5CA3-4555-8605-A0680F2A4008}" srcOrd="1" destOrd="0" presId="urn:microsoft.com/office/officeart/2005/8/layout/hierarchy3"/>
    <dgm:cxn modelId="{195A2960-56A1-40B7-B33F-A809A4B32322}" type="presParOf" srcId="{CADD2ADF-5CA3-4555-8605-A0680F2A4008}" destId="{66263111-66E8-4F6E-A87E-3D7F03B304C2}" srcOrd="0" destOrd="0" presId="urn:microsoft.com/office/officeart/2005/8/layout/hierarchy3"/>
    <dgm:cxn modelId="{9D19FC78-7694-47FF-89F3-28C7DA392FDA}" type="presParOf" srcId="{66263111-66E8-4F6E-A87E-3D7F03B304C2}" destId="{CA866C97-6D27-49F3-9DED-62212D9A6740}" srcOrd="0" destOrd="0" presId="urn:microsoft.com/office/officeart/2005/8/layout/hierarchy3"/>
    <dgm:cxn modelId="{CE226449-016B-496D-BE91-4AE86992A23A}" type="presParOf" srcId="{66263111-66E8-4F6E-A87E-3D7F03B304C2}" destId="{DF098747-311C-44AF-BCA8-E6CD752709AA}" srcOrd="1" destOrd="0" presId="urn:microsoft.com/office/officeart/2005/8/layout/hierarchy3"/>
    <dgm:cxn modelId="{EF24EF3C-7FCD-4E4B-ABE0-4C3CF4A943B1}" type="presParOf" srcId="{CADD2ADF-5CA3-4555-8605-A0680F2A4008}" destId="{D22A78F7-DB18-420A-9C27-A0080F8405F9}" srcOrd="1" destOrd="0" presId="urn:microsoft.com/office/officeart/2005/8/layout/hierarchy3"/>
    <dgm:cxn modelId="{9BD9325F-334D-4D05-B8BD-8B2267A5E8EE}" type="presParOf" srcId="{C48F590A-C019-4CC7-9A2D-1308C3AC8FF2}" destId="{22A491D9-6742-4771-8691-325C7EF993B3}" srcOrd="2" destOrd="0" presId="urn:microsoft.com/office/officeart/2005/8/layout/hierarchy3"/>
    <dgm:cxn modelId="{84615CD4-CF1B-4CD4-B0E8-AA2FA1A5018D}" type="presParOf" srcId="{22A491D9-6742-4771-8691-325C7EF993B3}" destId="{D0CF65DB-4898-4C43-91CC-B8C0B3BF48AE}" srcOrd="0" destOrd="0" presId="urn:microsoft.com/office/officeart/2005/8/layout/hierarchy3"/>
    <dgm:cxn modelId="{DEB7681B-D479-405B-BA8D-E71BF151702A}" type="presParOf" srcId="{D0CF65DB-4898-4C43-91CC-B8C0B3BF48AE}" destId="{D68DC1B9-E709-45B0-820B-A1E612786515}" srcOrd="0" destOrd="0" presId="urn:microsoft.com/office/officeart/2005/8/layout/hierarchy3"/>
    <dgm:cxn modelId="{14135A23-0E09-4192-A7C0-0ABCE1D31DB5}" type="presParOf" srcId="{D0CF65DB-4898-4C43-91CC-B8C0B3BF48AE}" destId="{EDAD9331-DA65-415D-AEF3-DCFD0586CD12}" srcOrd="1" destOrd="0" presId="urn:microsoft.com/office/officeart/2005/8/layout/hierarchy3"/>
    <dgm:cxn modelId="{20583A11-FADC-4D98-8D28-E727C4F4CDAC}" type="presParOf" srcId="{22A491D9-6742-4771-8691-325C7EF993B3}" destId="{4AF855E3-B644-47E1-A411-4A2DC14E0F3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0.92308</cdr:x>
      <cdr:y>0.16418</cdr:y>
    </cdr:from>
    <cdr:to>
      <cdr:x>1</cdr:x>
      <cdr:y>0.25373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858048" y="785818"/>
          <a:ext cx="57150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0.47629</cdr:x>
      <cdr:y>0.26786</cdr:y>
    </cdr:from>
    <cdr:to>
      <cdr:x>0.49535</cdr:x>
      <cdr:y>0.37203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 flipH="1">
          <a:off x="3571900" y="1285884"/>
          <a:ext cx="142876" cy="500066"/>
        </a:xfrm>
        <a:prstGeom xmlns:a="http://schemas.openxmlformats.org/drawingml/2006/main" prst="rightBrace">
          <a:avLst>
            <a:gd name="adj1" fmla="val 40686"/>
            <a:gd name="adj2" fmla="val 49347"/>
          </a:avLst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C00000"/>
          </a:solidFill>
          <a:prstDash val="solid"/>
        </a:ln>
        <a:effectLst xmlns:a="http://schemas.openxmlformats.org/drawingml/2006/main"/>
        <a:scene3d xmlns:a="http://schemas.openxmlformats.org/drawingml/2006/main">
          <a:camera prst="orthographicFront">
            <a:rot lat="0" lon="2700000" rev="0"/>
          </a:camera>
          <a:lightRig rig="threePt" dir="t"/>
        </a:scene3d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Gill Sans MT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Gill Sans MT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Gill Sans MT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Gill Sans MT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Gill Sans MT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Gill Sans MT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Gill Sans MT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Gill Sans MT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pPr algn="ctr">
            <a:defRPr/>
          </a:pPr>
          <a:endParaRPr lang="ru-RU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fld id="{EDA43263-74D5-4375-A881-9999E4667750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fld id="{26AEB7E4-AF0A-47B6-8A86-91718C7AC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fld id="{36B7AA13-B6E3-4899-942B-78E06E85FAC5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fld id="{2BF3A6E3-F398-49FB-A7AD-18B9B22C4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ECFB01-94D5-4F3C-A5DC-0C0E9B3E853B}" type="slidenum">
              <a:rPr lang="ru-RU" smtClean="0">
                <a:latin typeface="Gill Sans MT"/>
              </a:rPr>
              <a:pPr/>
              <a:t>1</a:t>
            </a:fld>
            <a:endParaRPr lang="ru-RU" smtClean="0">
              <a:latin typeface="Gill Sans M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3A0CD5-7846-4D6F-BED3-0BFB8A030C3F}" type="slidenum">
              <a:rPr lang="ru-RU" smtClean="0">
                <a:latin typeface="Gill Sans MT"/>
              </a:rPr>
              <a:pPr/>
              <a:t>7</a:t>
            </a:fld>
            <a:endParaRPr lang="ru-RU" smtClean="0">
              <a:latin typeface="Gill Sans M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3" name="Номер слайда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522F67E-3521-447B-914A-436091F5F040}" type="slidenum">
              <a:rPr lang="ru-RU" sz="1200"/>
              <a:pPr algn="r"/>
              <a:t>34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36240D-591D-4FA2-AB12-4F93CFCF7BBD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2D567B-E7D4-4A7D-AA9C-966D308F2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DE60C-AEC5-4CEA-A431-3844E62ECF07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684B6-7719-4D93-B400-4AF54631F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2D122-6E22-4AED-9A52-85EA10F7B35D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3DDD0-D051-4B94-9625-FA260541B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3646E-9D95-4A54-961F-BCAFD08F4250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F1B6D-DCD8-4E36-9287-6530C6924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F9463-812D-4B8A-9F3B-9E9704157063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52EA7-82D1-4A2C-8B30-80210D8E7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B889E5-9252-4C06-B131-2C42038E2CB9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0CDF53-1C49-4108-B402-8D73991FE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92AD7-33A1-48A1-B309-D84FE6E1BE8D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D8462-315C-4C77-9B32-333F1E527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BCF28A-2B6A-491D-BBA0-15ACC27ABA95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206028-13D3-4C9B-A3ED-2126E500B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7A24C-05E4-4FB0-A1BC-6E358B3B8984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5A647-0730-4727-9D83-E7AE0CEF2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F614DB-805D-405D-9732-15F03FDCE1FF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4918D5-22A3-46A6-B51A-02CB6EE39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0F596A-8693-4AC8-BADE-226F9315DC95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F5BC5D-22AE-4AFF-B86D-3430D3B55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DBF9C8-04CA-4843-98A5-2FF846AF71D2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85922A-D31F-4815-8300-AA6785B7D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CF699A9-7399-4E42-9FBE-5767963F21CF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99799F-4FC2-4F4E-9598-B9070DBC0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9" r:id="rId2"/>
    <p:sldLayoutId id="2147483686" r:id="rId3"/>
    <p:sldLayoutId id="2147483680" r:id="rId4"/>
    <p:sldLayoutId id="2147483687" r:id="rId5"/>
    <p:sldLayoutId id="2147483681" r:id="rId6"/>
    <p:sldLayoutId id="2147483688" r:id="rId7"/>
    <p:sldLayoutId id="2147483689" r:id="rId8"/>
    <p:sldLayoutId id="2147483690" r:id="rId9"/>
    <p:sldLayoutId id="2147483682" r:id="rId10"/>
    <p:sldLayoutId id="2147483683" r:id="rId11"/>
    <p:sldLayoutId id="214748368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1D2259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1D2259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1D2259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1D2259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1D2259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1D2259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1D2259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1D2259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1D2259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7F8FA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4A66AC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C:\Users\Alex\Desktop\newpic_transpar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88913"/>
            <a:ext cx="5688013" cy="454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6375" y="3141663"/>
            <a:ext cx="7477125" cy="19732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 О НЕКОТОРЫХ  ВОПРОСАХ В ОРГАНИЗАЦИИ ТРУДА ПЕДАГОГОВ  ДОПОЛНИТЕЛЬНОГО  ОБРАЗОВАНИЯ ДЕТЕЙ В СОВРЕМЕННЫХ УСЛОВИЯХ.</a:t>
            </a:r>
            <a:endParaRPr lang="ru-RU" sz="3200" dirty="0">
              <a:solidFill>
                <a:schemeClr val="tx2">
                  <a:satMod val="130000"/>
                </a:schemeClr>
              </a:solidFill>
              <a:effectLst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85938" y="5715000"/>
            <a:ext cx="7119937" cy="830263"/>
          </a:xfrm>
          <a:prstGeom prst="rect">
            <a:avLst/>
          </a:prstGeom>
        </p:spPr>
        <p:txBody>
          <a:bodyPr anchor="b"/>
          <a:lstStyle/>
          <a:p>
            <a:pPr algn="r" fontAlgn="auto"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0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Е.И.Меркушова</a:t>
            </a:r>
            <a:r>
              <a:rPr lang="ru-RU" sz="2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, председатель  Мурманской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областной организации Профсоюза</a:t>
            </a:r>
          </a:p>
        </p:txBody>
      </p:sp>
      <p:pic>
        <p:nvPicPr>
          <p:cNvPr id="7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825" y="260350"/>
            <a:ext cx="1312863" cy="158432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357188"/>
            <a:ext cx="7429500" cy="10001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ru-RU" sz="2800" b="1" smtClean="0">
                <a:effectLst/>
              </a:rPr>
              <a:t>Организация  труда.  </a:t>
            </a: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1116013" y="1196975"/>
            <a:ext cx="7358062" cy="428625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2000" b="1" i="1" smtClean="0"/>
              <a:t>     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ru-RU" sz="2000" i="1" smtClean="0"/>
              <a:t>      </a:t>
            </a:r>
            <a:r>
              <a:rPr lang="ru-RU" sz="2400" smtClean="0"/>
              <a:t>В научной и практической деятельности под организацией  труда понимается  система организационно-экономических, технических 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ru-RU" sz="2400" smtClean="0"/>
              <a:t>     и санитарно-гигиенических мероприятий, обеспечивающих при нормальной интенсивности труда  высокую производительность и улучшение труда.</a:t>
            </a:r>
          </a:p>
        </p:txBody>
      </p:sp>
      <p:pic>
        <p:nvPicPr>
          <p:cNvPr id="4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5929313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 descr="C:\Users\Alex\Desktop\Illustration-18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4643446"/>
            <a:ext cx="2500330" cy="1500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reeform 6"/>
          <p:cNvSpPr>
            <a:spLocks/>
          </p:cNvSpPr>
          <p:nvPr/>
        </p:nvSpPr>
        <p:spPr bwMode="gray">
          <a:xfrm rot="19736695">
            <a:off x="7767638" y="577850"/>
            <a:ext cx="1352550" cy="2438400"/>
          </a:xfrm>
          <a:custGeom>
            <a:avLst/>
            <a:gdLst>
              <a:gd name="T0" fmla="*/ 2147483647 w 580"/>
              <a:gd name="T1" fmla="*/ 0 h 798"/>
              <a:gd name="T2" fmla="*/ 2147483647 w 580"/>
              <a:gd name="T3" fmla="*/ 2147483647 h 798"/>
              <a:gd name="T4" fmla="*/ 2147483647 w 580"/>
              <a:gd name="T5" fmla="*/ 2147483647 h 798"/>
              <a:gd name="T6" fmla="*/ 2147483647 w 580"/>
              <a:gd name="T7" fmla="*/ 2147483647 h 798"/>
              <a:gd name="T8" fmla="*/ 2147483647 w 580"/>
              <a:gd name="T9" fmla="*/ 2147483647 h 798"/>
              <a:gd name="T10" fmla="*/ 2147483647 w 580"/>
              <a:gd name="T11" fmla="*/ 2147483647 h 798"/>
              <a:gd name="T12" fmla="*/ 2147483647 w 580"/>
              <a:gd name="T13" fmla="*/ 2147483647 h 798"/>
              <a:gd name="T14" fmla="*/ 2147483647 w 580"/>
              <a:gd name="T15" fmla="*/ 2147483647 h 798"/>
              <a:gd name="T16" fmla="*/ 2147483647 w 580"/>
              <a:gd name="T17" fmla="*/ 2147483647 h 798"/>
              <a:gd name="T18" fmla="*/ 2147483647 w 580"/>
              <a:gd name="T19" fmla="*/ 2147483647 h 798"/>
              <a:gd name="T20" fmla="*/ 2147483647 w 580"/>
              <a:gd name="T21" fmla="*/ 2147483647 h 798"/>
              <a:gd name="T22" fmla="*/ 2147483647 w 580"/>
              <a:gd name="T23" fmla="*/ 2147483647 h 798"/>
              <a:gd name="T24" fmla="*/ 0 w 580"/>
              <a:gd name="T25" fmla="*/ 2147483647 h 798"/>
              <a:gd name="T26" fmla="*/ 2147483647 w 580"/>
              <a:gd name="T27" fmla="*/ 2147483647 h 798"/>
              <a:gd name="T28" fmla="*/ 2147483647 w 580"/>
              <a:gd name="T29" fmla="*/ 2147483647 h 798"/>
              <a:gd name="T30" fmla="*/ 2147483647 w 580"/>
              <a:gd name="T31" fmla="*/ 2147483647 h 798"/>
              <a:gd name="T32" fmla="*/ 2147483647 w 580"/>
              <a:gd name="T33" fmla="*/ 2147483647 h 798"/>
              <a:gd name="T34" fmla="*/ 2147483647 w 580"/>
              <a:gd name="T35" fmla="*/ 2147483647 h 798"/>
              <a:gd name="T36" fmla="*/ 2147483647 w 580"/>
              <a:gd name="T37" fmla="*/ 2147483647 h 798"/>
              <a:gd name="T38" fmla="*/ 2147483647 w 580"/>
              <a:gd name="T39" fmla="*/ 2147483647 h 798"/>
              <a:gd name="T40" fmla="*/ 2147483647 w 580"/>
              <a:gd name="T41" fmla="*/ 2147483647 h 798"/>
              <a:gd name="T42" fmla="*/ 2147483647 w 580"/>
              <a:gd name="T43" fmla="*/ 2147483647 h 798"/>
              <a:gd name="T44" fmla="*/ 2147483647 w 580"/>
              <a:gd name="T45" fmla="*/ 2147483647 h 798"/>
              <a:gd name="T46" fmla="*/ 2147483647 w 580"/>
              <a:gd name="T47" fmla="*/ 2147483647 h 798"/>
              <a:gd name="T48" fmla="*/ 2147483647 w 580"/>
              <a:gd name="T49" fmla="*/ 2147483647 h 798"/>
              <a:gd name="T50" fmla="*/ 2147483647 w 580"/>
              <a:gd name="T51" fmla="*/ 2147483647 h 798"/>
              <a:gd name="T52" fmla="*/ 2147483647 w 580"/>
              <a:gd name="T53" fmla="*/ 0 h 798"/>
              <a:gd name="T54" fmla="*/ 2147483647 w 580"/>
              <a:gd name="T55" fmla="*/ 0 h 79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80"/>
              <a:gd name="T85" fmla="*/ 0 h 798"/>
              <a:gd name="T86" fmla="*/ 580 w 580"/>
              <a:gd name="T87" fmla="*/ 798 h 79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CD0C90A-0982-46B9-9E48-F9A79E864FF7}" type="slidenum">
              <a:rPr lang="ru-RU" smtClean="0"/>
              <a:pPr>
                <a:defRPr/>
              </a:pPr>
              <a:t>11</a:t>
            </a:fld>
            <a:endParaRPr lang="ru-RU" smtClean="0"/>
          </a:p>
        </p:txBody>
      </p:sp>
      <p:sp>
        <p:nvSpPr>
          <p:cNvPr id="28674" name="Text Box 45"/>
          <p:cNvSpPr txBox="1">
            <a:spLocks noChangeArrowheads="1"/>
          </p:cNvSpPr>
          <p:nvPr/>
        </p:nvSpPr>
        <p:spPr bwMode="gray">
          <a:xfrm>
            <a:off x="2270125" y="3224213"/>
            <a:ext cx="6699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 eaLnBrk="0" hangingPunct="0">
              <a:buFont typeface="Wingdings" pitchFamily="2" charset="2"/>
              <a:buChar char="ü"/>
            </a:pPr>
            <a:endParaRPr lang="en-US" sz="48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AutoShape 47"/>
          <p:cNvSpPr>
            <a:spLocks noChangeArrowheads="1"/>
          </p:cNvSpPr>
          <p:nvPr/>
        </p:nvSpPr>
        <p:spPr bwMode="ltGray">
          <a:xfrm rot="5400000" flipH="1">
            <a:off x="-1607343" y="2393156"/>
            <a:ext cx="4000500" cy="250031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alpha val="36000"/>
                </a:schemeClr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ЗАДАЧИ </a:t>
            </a:r>
          </a:p>
        </p:txBody>
      </p:sp>
      <p:sp>
        <p:nvSpPr>
          <p:cNvPr id="25" name="AutoShape 4"/>
          <p:cNvSpPr>
            <a:spLocks noChangeArrowheads="1"/>
          </p:cNvSpPr>
          <p:nvPr/>
        </p:nvSpPr>
        <p:spPr bwMode="blackWhite">
          <a:xfrm>
            <a:off x="2214563" y="142875"/>
            <a:ext cx="6786562" cy="1285875"/>
          </a:xfrm>
          <a:prstGeom prst="roundRect">
            <a:avLst>
              <a:gd name="adj" fmla="val 5729"/>
            </a:avLst>
          </a:prstGeom>
          <a:solidFill>
            <a:schemeClr val="accent2">
              <a:lumMod val="75000"/>
            </a:schemeClr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Выявление  основных проблем в деятельности</a:t>
            </a:r>
          </a:p>
          <a:p>
            <a:pPr algn="ctr"/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педагогов  дополнительного образования и </a:t>
            </a:r>
          </a:p>
          <a:p>
            <a:pPr algn="ctr"/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изучение степени их распространенности.</a:t>
            </a:r>
          </a:p>
          <a:p>
            <a:pPr algn="ctr"/>
            <a:endParaRPr lang="ru-RU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blackWhite">
          <a:xfrm>
            <a:off x="2214563" y="1571625"/>
            <a:ext cx="6072187" cy="928688"/>
          </a:xfrm>
          <a:prstGeom prst="roundRect">
            <a:avLst>
              <a:gd name="adj" fmla="val 9106"/>
            </a:avLst>
          </a:prstGeom>
          <a:solidFill>
            <a:schemeClr val="accent1">
              <a:lumMod val="75000"/>
            </a:schemeClr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Выявить виды деятельности педагогов, которые, </a:t>
            </a:r>
          </a:p>
          <a:p>
            <a:pPr eaLnBrk="0" hangingPunct="0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их мнению, являются наиболее проблемными.</a:t>
            </a:r>
          </a:p>
          <a:p>
            <a:pPr eaLnBrk="0" hangingPunct="0"/>
            <a:endParaRPr lang="ru-RU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blackWhite">
          <a:xfrm>
            <a:off x="2700338" y="2636838"/>
            <a:ext cx="5857875" cy="1000125"/>
          </a:xfrm>
          <a:prstGeom prst="roundRect">
            <a:avLst>
              <a:gd name="adj" fmla="val 9106"/>
            </a:avLst>
          </a:prstGeom>
          <a:solidFill>
            <a:srgbClr val="808000"/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Рассмотреть особенности проявления </a:t>
            </a:r>
          </a:p>
          <a:p>
            <a:pPr eaLnBrk="0" hangingPunct="0"/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проблем в деятельности педработников </a:t>
            </a:r>
          </a:p>
          <a:p>
            <a:pPr eaLnBrk="0" hangingPunct="0"/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ДДТ и ДЮСШ.</a:t>
            </a:r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blackWhite">
          <a:xfrm>
            <a:off x="2643188" y="3929063"/>
            <a:ext cx="5572125" cy="1000125"/>
          </a:xfrm>
          <a:prstGeom prst="roundRect">
            <a:avLst>
              <a:gd name="adj" fmla="val 4155"/>
            </a:avLst>
          </a:prstGeom>
          <a:solidFill>
            <a:schemeClr val="accent1">
              <a:lumMod val="75000"/>
            </a:schemeClr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Выяснить степень распространенности </a:t>
            </a:r>
          </a:p>
          <a:p>
            <a:pPr eaLnBrk="0" hangingPunct="0"/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выявленных проблем в деятельности.</a:t>
            </a:r>
          </a:p>
        </p:txBody>
      </p:sp>
      <p:sp>
        <p:nvSpPr>
          <p:cNvPr id="36" name="AutoShape 53"/>
          <p:cNvSpPr>
            <a:spLocks noChangeArrowheads="1"/>
          </p:cNvSpPr>
          <p:nvPr/>
        </p:nvSpPr>
        <p:spPr bwMode="gray">
          <a:xfrm>
            <a:off x="428625" y="142875"/>
            <a:ext cx="2439988" cy="1462088"/>
          </a:xfrm>
          <a:prstGeom prst="diamond">
            <a:avLst/>
          </a:prstGeom>
          <a:solidFill>
            <a:srgbClr val="808000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+mn-lt"/>
              </a:rPr>
              <a:t>ЦЕЛЬ</a:t>
            </a:r>
          </a:p>
        </p:txBody>
      </p:sp>
      <p:sp>
        <p:nvSpPr>
          <p:cNvPr id="42" name="AutoShape 53"/>
          <p:cNvSpPr>
            <a:spLocks noChangeArrowheads="1"/>
          </p:cNvSpPr>
          <p:nvPr/>
        </p:nvSpPr>
        <p:spPr bwMode="gray">
          <a:xfrm>
            <a:off x="1285875" y="1643063"/>
            <a:ext cx="963613" cy="969962"/>
          </a:xfrm>
          <a:prstGeom prst="diamond">
            <a:avLst/>
          </a:prstGeom>
          <a:solidFill>
            <a:srgbClr val="669900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28682" name="Text Box 45"/>
          <p:cNvSpPr txBox="1">
            <a:spLocks noChangeArrowheads="1"/>
          </p:cNvSpPr>
          <p:nvPr/>
        </p:nvSpPr>
        <p:spPr bwMode="gray">
          <a:xfrm>
            <a:off x="1428750" y="1714500"/>
            <a:ext cx="5969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>
              <a:buFont typeface="Wingdings" pitchFamily="2" charset="2"/>
              <a:buChar char="ü"/>
            </a:pPr>
            <a:r>
              <a:rPr lang="ru-RU" sz="480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sz="48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3" name="AutoShape 53"/>
          <p:cNvSpPr>
            <a:spLocks noChangeArrowheads="1"/>
          </p:cNvSpPr>
          <p:nvPr/>
        </p:nvSpPr>
        <p:spPr bwMode="gray">
          <a:xfrm>
            <a:off x="1714500" y="2571750"/>
            <a:ext cx="963613" cy="969963"/>
          </a:xfrm>
          <a:prstGeom prst="diamond">
            <a:avLst/>
          </a:prstGeom>
          <a:solidFill>
            <a:srgbClr val="669900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28684" name="Text Box 45"/>
          <p:cNvSpPr txBox="1">
            <a:spLocks noChangeArrowheads="1"/>
          </p:cNvSpPr>
          <p:nvPr/>
        </p:nvSpPr>
        <p:spPr bwMode="gray">
          <a:xfrm>
            <a:off x="1857375" y="2643188"/>
            <a:ext cx="5969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>
              <a:buFont typeface="Wingdings" pitchFamily="2" charset="2"/>
              <a:buChar char="ü"/>
            </a:pPr>
            <a:r>
              <a:rPr lang="ru-RU" sz="480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sz="48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5" name="AutoShape 53"/>
          <p:cNvSpPr>
            <a:spLocks noChangeArrowheads="1"/>
          </p:cNvSpPr>
          <p:nvPr/>
        </p:nvSpPr>
        <p:spPr bwMode="gray">
          <a:xfrm>
            <a:off x="1590675" y="3749675"/>
            <a:ext cx="963613" cy="969963"/>
          </a:xfrm>
          <a:prstGeom prst="diamond">
            <a:avLst/>
          </a:prstGeom>
          <a:solidFill>
            <a:srgbClr val="669900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28686" name="Text Box 45"/>
          <p:cNvSpPr txBox="1">
            <a:spLocks noChangeArrowheads="1"/>
          </p:cNvSpPr>
          <p:nvPr/>
        </p:nvSpPr>
        <p:spPr bwMode="gray">
          <a:xfrm>
            <a:off x="1727200" y="3871913"/>
            <a:ext cx="5969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>
              <a:buFont typeface="Wingdings" pitchFamily="2" charset="2"/>
              <a:buChar char="ü"/>
            </a:pPr>
            <a:r>
              <a:rPr lang="ru-RU" sz="480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sz="48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8" name="AutoShape 53"/>
          <p:cNvSpPr>
            <a:spLocks noChangeArrowheads="1"/>
          </p:cNvSpPr>
          <p:nvPr/>
        </p:nvSpPr>
        <p:spPr bwMode="gray">
          <a:xfrm>
            <a:off x="928688" y="5000625"/>
            <a:ext cx="963612" cy="969963"/>
          </a:xfrm>
          <a:prstGeom prst="diamond">
            <a:avLst/>
          </a:prstGeom>
          <a:solidFill>
            <a:srgbClr val="669900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28688" name="Text Box 45"/>
          <p:cNvSpPr txBox="1">
            <a:spLocks noChangeArrowheads="1"/>
          </p:cNvSpPr>
          <p:nvPr/>
        </p:nvSpPr>
        <p:spPr bwMode="gray">
          <a:xfrm>
            <a:off x="1143000" y="5072063"/>
            <a:ext cx="5969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>
              <a:buFont typeface="Wingdings" pitchFamily="2" charset="2"/>
              <a:buChar char="ü"/>
            </a:pPr>
            <a:r>
              <a:rPr lang="ru-RU" sz="480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sz="48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blackWhite">
          <a:xfrm>
            <a:off x="1928813" y="5214938"/>
            <a:ext cx="5551487" cy="838200"/>
          </a:xfrm>
          <a:prstGeom prst="roundRect">
            <a:avLst>
              <a:gd name="adj" fmla="val 9106"/>
            </a:avLst>
          </a:prstGeom>
          <a:solidFill>
            <a:schemeClr val="accent1">
              <a:lumMod val="75000"/>
            </a:schemeClr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Изучить удовлетворенность  условиями и</a:t>
            </a:r>
          </a:p>
          <a:p>
            <a:pPr eaLnBrk="0" hangingPunct="0"/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результатами труда, з/платой.</a:t>
            </a:r>
          </a:p>
        </p:txBody>
      </p:sp>
      <p:pic>
        <p:nvPicPr>
          <p:cNvPr id="23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6000750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30" grpId="0" animBg="1"/>
      <p:bldP spid="31" grpId="0" animBg="1"/>
      <p:bldP spid="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3"/>
          <p:cNvSpPr>
            <a:spLocks noGrp="1" noChangeArrowheads="1"/>
          </p:cNvSpPr>
          <p:nvPr>
            <p:ph idx="1"/>
          </p:nvPr>
        </p:nvSpPr>
        <p:spPr bwMode="gray">
          <a:xfrm>
            <a:off x="1357313" y="357188"/>
            <a:ext cx="7505700" cy="1143000"/>
          </a:xfrm>
          <a:prstGeom prst="diamond">
            <a:avLst/>
          </a:prstGeom>
          <a:solidFill>
            <a:schemeClr val="accent1"/>
          </a:solidFill>
          <a:ln w="25400" algn="ctr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МЕТОДЫ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ИССЛЕДОВАНИЯ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blackWhite">
          <a:xfrm>
            <a:off x="2555875" y="4508500"/>
            <a:ext cx="5572125" cy="857250"/>
          </a:xfrm>
          <a:prstGeom prst="roundRect">
            <a:avLst>
              <a:gd name="adj" fmla="val 9106"/>
            </a:avLst>
          </a:prstGeom>
          <a:solidFill>
            <a:schemeClr val="accent2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АНКЕТИРОВАНИЕ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blackWhite">
          <a:xfrm>
            <a:off x="2484438" y="1844675"/>
            <a:ext cx="5572125" cy="860425"/>
          </a:xfrm>
          <a:prstGeom prst="roundRect">
            <a:avLst>
              <a:gd name="adj" fmla="val 4155"/>
            </a:avLst>
          </a:prstGeom>
          <a:solidFill>
            <a:schemeClr val="accent2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ЭКСПЕРТНОЕ  ИНТЕРВЬЮ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blackWhite">
          <a:xfrm>
            <a:off x="2500313" y="3143250"/>
            <a:ext cx="5572125" cy="857250"/>
          </a:xfrm>
          <a:prstGeom prst="roundRect">
            <a:avLst>
              <a:gd name="adj" fmla="val 9106"/>
            </a:avLst>
          </a:prstGeom>
          <a:solidFill>
            <a:srgbClr val="96C476"/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ФОКУС-ГРУППОВОЕ  ИНТЕРВЬЮ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5000625" y="2714625"/>
            <a:ext cx="571500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143500" y="4000500"/>
            <a:ext cx="571500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5857875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 bwMode="auto">
          <a:xfrm>
            <a:off x="1143000" y="142875"/>
            <a:ext cx="8001000" cy="5715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smtClean="0">
                <a:effectLst/>
              </a:rPr>
              <a:t>Возраст  педагогических работников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000108"/>
          <a:ext cx="7791474" cy="5248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5929313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1563" y="0"/>
            <a:ext cx="7929562" cy="8572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effectLst/>
              </a:rPr>
              <a:t>Квалификационная категория </a:t>
            </a:r>
            <a:r>
              <a:rPr lang="ru-RU" sz="2800" b="1" dirty="0" err="1" smtClean="0">
                <a:effectLst/>
              </a:rPr>
              <a:t>педработников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214414" y="1142984"/>
          <a:ext cx="7720036" cy="5105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5857875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137400" cy="3683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2800" b="1" smtClean="0">
                <a:effectLst/>
              </a:rPr>
              <a:t>Стаж  работы  педагогов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1071546"/>
          <a:ext cx="7720036" cy="5176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 bwMode="auto">
          <a:xfrm>
            <a:off x="1403350" y="333375"/>
            <a:ext cx="7286625" cy="7969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2800" b="1" smtClean="0">
                <a:effectLst/>
              </a:rPr>
              <a:t>Проблемы программно-методического обеспечения.</a:t>
            </a:r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1258888" y="1557338"/>
            <a:ext cx="7634287" cy="4967287"/>
          </a:xfrm>
        </p:spPr>
        <p:txBody>
          <a:bodyPr/>
          <a:lstStyle/>
          <a:p>
            <a:r>
              <a:rPr lang="ru-RU" sz="2400" smtClean="0"/>
              <a:t>Большая трудоемкость  при составлении программ </a:t>
            </a:r>
            <a:r>
              <a:rPr lang="ru-RU" sz="2400" i="1" smtClean="0"/>
              <a:t>(чрезмерная  детализация программ).</a:t>
            </a:r>
            <a:endParaRPr lang="ru-RU" sz="2400" smtClean="0"/>
          </a:p>
          <a:p>
            <a:pPr>
              <a:buFont typeface="Wingdings 2" pitchFamily="18" charset="2"/>
              <a:buNone/>
            </a:pPr>
            <a:endParaRPr lang="ru-RU" sz="2400" smtClean="0"/>
          </a:p>
          <a:p>
            <a:pPr>
              <a:buFont typeface="Wingdings 2" pitchFamily="18" charset="2"/>
              <a:buNone/>
            </a:pPr>
            <a:endParaRPr lang="ru-RU" sz="2400" smtClean="0"/>
          </a:p>
          <a:p>
            <a:r>
              <a:rPr lang="ru-RU" sz="2400" smtClean="0"/>
              <a:t>Отсутствие единого мониторинга 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      результативности.</a:t>
            </a:r>
          </a:p>
          <a:p>
            <a:endParaRPr lang="ru-RU" sz="2400" smtClean="0"/>
          </a:p>
        </p:txBody>
      </p:sp>
      <p:pic>
        <p:nvPicPr>
          <p:cNvPr id="6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5929313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7" name="Рисунок 6" descr="dosare-functionari-tifet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6929" y="3941770"/>
            <a:ext cx="1545834" cy="16057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 bwMode="auto">
          <a:xfrm>
            <a:off x="1428750" y="142875"/>
            <a:ext cx="7429500" cy="7858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2800" b="1" smtClean="0">
                <a:effectLst/>
              </a:rPr>
              <a:t>Оценка особенностей работы по образовательной программе</a:t>
            </a:r>
            <a:endParaRPr lang="ru-RU" sz="2800" smtClean="0"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1000108"/>
          <a:ext cx="742955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6000750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7" name="Правая фигурная скобка 6"/>
          <p:cNvSpPr/>
          <p:nvPr/>
        </p:nvSpPr>
        <p:spPr>
          <a:xfrm flipH="1">
            <a:off x="4659313" y="1879589"/>
            <a:ext cx="142876" cy="500066"/>
          </a:xfrm>
          <a:prstGeom prst="rightBrace">
            <a:avLst>
              <a:gd name="adj1" fmla="val 40686"/>
              <a:gd name="adj2" fmla="val 49347"/>
            </a:avLst>
          </a:prstGeom>
          <a:ln w="38100">
            <a:solidFill>
              <a:srgbClr val="C00000"/>
            </a:solidFill>
          </a:ln>
          <a:scene3d>
            <a:camera prst="orthographicFront">
              <a:rot lat="0" lon="27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4821" name="TextBox 9"/>
          <p:cNvSpPr txBox="1">
            <a:spLocks noChangeArrowheads="1"/>
          </p:cNvSpPr>
          <p:nvPr/>
        </p:nvSpPr>
        <p:spPr bwMode="auto">
          <a:xfrm>
            <a:off x="3924300" y="2060575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83,2%</a:t>
            </a:r>
          </a:p>
        </p:txBody>
      </p:sp>
      <p:sp>
        <p:nvSpPr>
          <p:cNvPr id="11" name="Правая фигурная скобка 10"/>
          <p:cNvSpPr/>
          <p:nvPr/>
        </p:nvSpPr>
        <p:spPr>
          <a:xfrm flipH="1">
            <a:off x="4643438" y="3071810"/>
            <a:ext cx="142876" cy="500066"/>
          </a:xfrm>
          <a:prstGeom prst="rightBrace">
            <a:avLst>
              <a:gd name="adj1" fmla="val 40686"/>
              <a:gd name="adj2" fmla="val 49347"/>
            </a:avLst>
          </a:prstGeom>
          <a:ln w="38100">
            <a:solidFill>
              <a:srgbClr val="C00000"/>
            </a:solidFill>
          </a:ln>
          <a:scene3d>
            <a:camera prst="orthographicFront">
              <a:rot lat="0" lon="27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4823" name="TextBox 11"/>
          <p:cNvSpPr txBox="1">
            <a:spLocks noChangeArrowheads="1"/>
          </p:cNvSpPr>
          <p:nvPr/>
        </p:nvSpPr>
        <p:spPr bwMode="auto">
          <a:xfrm>
            <a:off x="3857625" y="3286125"/>
            <a:ext cx="79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55,6%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 bwMode="auto">
          <a:xfrm>
            <a:off x="1428750" y="142875"/>
            <a:ext cx="7286625" cy="5000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2800" b="1" smtClean="0">
                <a:effectLst/>
              </a:rPr>
              <a:t>Оценка особенностей проведения мониторинга</a:t>
            </a:r>
            <a:endParaRPr lang="ru-RU" sz="2800" smtClean="0"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857232"/>
          <a:ext cx="7648598" cy="539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5929313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0"/>
            <a:ext cx="7391400" cy="83661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100" b="1" dirty="0" smtClean="0">
                <a:effectLst/>
              </a:rPr>
              <a:t>Проблемы </a:t>
            </a:r>
            <a:r>
              <a:rPr lang="ru-RU" sz="3100" dirty="0" smtClean="0">
                <a:effectLst/>
              </a:rPr>
              <a:t> </a:t>
            </a:r>
            <a:r>
              <a:rPr lang="ru-RU" sz="3100" b="1" dirty="0" smtClean="0">
                <a:effectLst/>
              </a:rPr>
              <a:t>деятельности педагогических работников, связанные с работой с детьми</a:t>
            </a:r>
            <a:endParaRPr lang="ru-RU" sz="3200" dirty="0"/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1042988" y="908050"/>
            <a:ext cx="8101012" cy="5616575"/>
          </a:xfrm>
        </p:spPr>
        <p:txBody>
          <a:bodyPr/>
          <a:lstStyle/>
          <a:p>
            <a:pPr>
              <a:buFontTx/>
              <a:buChar char="•"/>
            </a:pPr>
            <a:r>
              <a:rPr lang="ru-RU" sz="2000" b="1" smtClean="0"/>
              <a:t>Проблема набора и сохранения численности  детей в группах</a:t>
            </a:r>
            <a:r>
              <a:rPr lang="ru-RU" sz="2000" smtClean="0"/>
              <a:t>.</a:t>
            </a:r>
          </a:p>
          <a:p>
            <a:pPr>
              <a:buFontTx/>
              <a:buNone/>
            </a:pPr>
            <a:r>
              <a:rPr lang="ru-RU" sz="2400" smtClean="0"/>
              <a:t>    - </a:t>
            </a:r>
            <a:r>
              <a:rPr lang="ru-RU" sz="1800" i="1" smtClean="0"/>
              <a:t>нормативные требования  по набору и сохранению численности;</a:t>
            </a:r>
            <a:endParaRPr lang="ru-RU" sz="1100" smtClean="0"/>
          </a:p>
          <a:p>
            <a:pPr>
              <a:buFontTx/>
              <a:buNone/>
            </a:pPr>
            <a:r>
              <a:rPr lang="ru-RU" sz="2400" smtClean="0"/>
              <a:t>    - </a:t>
            </a:r>
            <a:r>
              <a:rPr lang="ru-RU" sz="1800" i="1" smtClean="0"/>
              <a:t>недостаточность  организационной и информационно- рекламной  поддержки со стороны школы;</a:t>
            </a:r>
          </a:p>
          <a:p>
            <a:pPr>
              <a:buFontTx/>
              <a:buNone/>
            </a:pPr>
            <a:r>
              <a:rPr lang="ru-RU" sz="1800" i="1" smtClean="0"/>
              <a:t>      - увеличение числа необходимых документов при приеме;</a:t>
            </a:r>
          </a:p>
          <a:p>
            <a:pPr>
              <a:buFontTx/>
              <a:buNone/>
            </a:pPr>
            <a:r>
              <a:rPr lang="ru-RU" sz="1800" i="1" smtClean="0"/>
              <a:t>      - «текучесть»  по причине  все более  доминирующей  образовательной функции  над  досуговой ;   изменение интересов ребенка;</a:t>
            </a:r>
          </a:p>
          <a:p>
            <a:pPr>
              <a:buFontTx/>
              <a:buNone/>
            </a:pPr>
            <a:r>
              <a:rPr lang="ru-RU" sz="1800" i="1" smtClean="0"/>
              <a:t>      - загруженность детей   в школе, необходимость  подготовки  (ГИА, ЕГЭ,  итоговая аттестация)</a:t>
            </a:r>
          </a:p>
          <a:p>
            <a:pPr>
              <a:buFontTx/>
              <a:buNone/>
            </a:pPr>
            <a:r>
              <a:rPr lang="ru-RU" sz="1800" i="1" smtClean="0"/>
              <a:t>       - сложности  при освобождении от занятий в школе  для участия  в конкурсах, соревнованиях, олимпиадах;</a:t>
            </a:r>
          </a:p>
          <a:p>
            <a:pPr>
              <a:buFontTx/>
              <a:buChar char="•"/>
            </a:pPr>
            <a:r>
              <a:rPr lang="ru-RU" sz="2000" b="1" smtClean="0"/>
              <a:t>Сложности в  проведении  индивидуальных занятий.</a:t>
            </a:r>
          </a:p>
          <a:p>
            <a:pPr>
              <a:buFontTx/>
              <a:buNone/>
            </a:pPr>
            <a:r>
              <a:rPr lang="ru-RU" sz="2400" i="1" smtClean="0"/>
              <a:t>      </a:t>
            </a:r>
            <a:r>
              <a:rPr lang="ru-RU" sz="1800" i="1" smtClean="0"/>
              <a:t>- не включены  в полной мере в  нагрузку педагогов;</a:t>
            </a:r>
          </a:p>
          <a:p>
            <a:pPr>
              <a:buFontTx/>
              <a:buNone/>
            </a:pPr>
            <a:r>
              <a:rPr lang="ru-RU" sz="1800" i="1" smtClean="0"/>
              <a:t>        - проведение  занятий  в свое  личное время (1-4часа в неделю).</a:t>
            </a:r>
          </a:p>
          <a:p>
            <a:pPr>
              <a:buFontTx/>
              <a:buChar char="•"/>
            </a:pPr>
            <a:r>
              <a:rPr lang="ru-RU" sz="1800" i="1" smtClean="0"/>
              <a:t>        </a:t>
            </a:r>
            <a:r>
              <a:rPr lang="ru-RU" sz="1800" b="1" smtClean="0"/>
              <a:t>Отсутствие мотивации в развитии  инновационной педагогической деятельности</a:t>
            </a:r>
            <a:r>
              <a:rPr lang="ru-RU" sz="1800" smtClean="0"/>
              <a:t>.</a:t>
            </a:r>
            <a:endParaRPr lang="ru-RU" sz="1800" i="1" smtClean="0"/>
          </a:p>
          <a:p>
            <a:pPr>
              <a:buFontTx/>
              <a:buChar char="•"/>
            </a:pPr>
            <a:endParaRPr lang="ru-RU" sz="2400" smtClean="0"/>
          </a:p>
          <a:p>
            <a:endParaRPr lang="ru-RU" sz="2400" smtClean="0"/>
          </a:p>
        </p:txBody>
      </p:sp>
      <p:pic>
        <p:nvPicPr>
          <p:cNvPr id="5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5929313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6429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effectLst/>
              </a:rPr>
              <a:t>Этапы становления системы дополнительного образования  детей</a:t>
            </a:r>
            <a:endParaRPr lang="ru-RU" sz="2400" b="1" dirty="0">
              <a:effectLst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</p:nvPr>
        </p:nvGraphicFramePr>
        <p:xfrm>
          <a:off x="1142976" y="928646"/>
          <a:ext cx="785818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" y="142875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142875"/>
            <a:ext cx="7423150" cy="10001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700" b="1" dirty="0" smtClean="0">
                <a:effectLst/>
              </a:rPr>
              <a:t> </a:t>
            </a:r>
            <a:br>
              <a:rPr lang="ru-RU" sz="2700" b="1" dirty="0" smtClean="0">
                <a:effectLst/>
              </a:rPr>
            </a:br>
            <a:r>
              <a:rPr lang="ru-RU" sz="2700" b="1" dirty="0" smtClean="0">
                <a:effectLst/>
              </a:rPr>
              <a:t>Минимально разрешенная численность детей на занятиях по нормативным требованиям и по предложениям педагогов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50" y="0"/>
            <a:ext cx="7391400" cy="83661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100" b="1" dirty="0" smtClean="0">
                <a:effectLst/>
              </a:rPr>
              <a:t>Проблемы </a:t>
            </a:r>
            <a:r>
              <a:rPr lang="ru-RU" sz="3100" dirty="0" smtClean="0">
                <a:effectLst/>
              </a:rPr>
              <a:t> </a:t>
            </a:r>
            <a:r>
              <a:rPr lang="ru-RU" sz="3100" b="1" dirty="0" smtClean="0">
                <a:effectLst/>
              </a:rPr>
              <a:t>деятельности педагогических работников, связанные с работой с детьми</a:t>
            </a:r>
            <a:endParaRPr lang="ru-RU" sz="3200" dirty="0"/>
          </a:p>
        </p:txBody>
      </p:sp>
      <p:sp>
        <p:nvSpPr>
          <p:cNvPr id="59395" name="Содержимое 2"/>
          <p:cNvSpPr>
            <a:spLocks noGrp="1"/>
          </p:cNvSpPr>
          <p:nvPr>
            <p:ph idx="4294967295"/>
          </p:nvPr>
        </p:nvSpPr>
        <p:spPr>
          <a:xfrm>
            <a:off x="1042988" y="908050"/>
            <a:ext cx="8101012" cy="5616575"/>
          </a:xfrm>
        </p:spPr>
        <p:txBody>
          <a:bodyPr/>
          <a:lstStyle/>
          <a:p>
            <a:pPr>
              <a:buFontTx/>
              <a:buChar char="•"/>
            </a:pPr>
            <a:r>
              <a:rPr lang="ru-RU" sz="2000" b="1" smtClean="0"/>
              <a:t>Проблема набора и сохранения численности  детей в группах</a:t>
            </a:r>
            <a:r>
              <a:rPr lang="ru-RU" sz="2000" smtClean="0"/>
              <a:t>.</a:t>
            </a:r>
          </a:p>
          <a:p>
            <a:pPr>
              <a:buFontTx/>
              <a:buNone/>
            </a:pPr>
            <a:r>
              <a:rPr lang="ru-RU" sz="2400" smtClean="0"/>
              <a:t>    - </a:t>
            </a:r>
            <a:r>
              <a:rPr lang="ru-RU" sz="1800" i="1" smtClean="0"/>
              <a:t>нормативные требования  по набору и сохранению численности;</a:t>
            </a:r>
            <a:endParaRPr lang="ru-RU" sz="1100" smtClean="0"/>
          </a:p>
          <a:p>
            <a:pPr>
              <a:buFontTx/>
              <a:buNone/>
            </a:pPr>
            <a:r>
              <a:rPr lang="ru-RU" sz="2400" smtClean="0"/>
              <a:t>    - </a:t>
            </a:r>
            <a:r>
              <a:rPr lang="ru-RU" sz="1800" i="1" smtClean="0"/>
              <a:t>недостаточность  организационной и информационно- рекламной  поддержки со стороны школы;</a:t>
            </a:r>
          </a:p>
          <a:p>
            <a:pPr>
              <a:buFontTx/>
              <a:buNone/>
            </a:pPr>
            <a:r>
              <a:rPr lang="ru-RU" sz="1800" i="1" smtClean="0"/>
              <a:t>      - увеличение числа необходимых документов при приеме;</a:t>
            </a:r>
          </a:p>
          <a:p>
            <a:pPr>
              <a:buFontTx/>
              <a:buNone/>
            </a:pPr>
            <a:r>
              <a:rPr lang="ru-RU" sz="1800" i="1" smtClean="0"/>
              <a:t>      - «текучесть»  по причине  все более  доминирующей  образовательной функции  над  досуговой ;   изменение интересов ребенка;</a:t>
            </a:r>
          </a:p>
          <a:p>
            <a:pPr>
              <a:buFontTx/>
              <a:buNone/>
            </a:pPr>
            <a:r>
              <a:rPr lang="ru-RU" sz="1800" i="1" smtClean="0"/>
              <a:t>      - загруженность детей   в школе, необходимость  подготовки  (ГИА, ЕГЭ,  итоговая аттестация)</a:t>
            </a:r>
          </a:p>
          <a:p>
            <a:pPr>
              <a:buFontTx/>
              <a:buNone/>
            </a:pPr>
            <a:r>
              <a:rPr lang="ru-RU" sz="1800" i="1" smtClean="0"/>
              <a:t>       - сложности  при освобождении от занятий в школе  для участия  в конкурсах, соревнованиях, олимпиадах;</a:t>
            </a:r>
          </a:p>
          <a:p>
            <a:pPr>
              <a:buFontTx/>
              <a:buChar char="•"/>
            </a:pPr>
            <a:r>
              <a:rPr lang="ru-RU" sz="2000" b="1" smtClean="0"/>
              <a:t>Сложности в  проведении  индивидуальных занятий.</a:t>
            </a:r>
          </a:p>
          <a:p>
            <a:pPr>
              <a:buFontTx/>
              <a:buNone/>
            </a:pPr>
            <a:r>
              <a:rPr lang="ru-RU" sz="2400" i="1" smtClean="0"/>
              <a:t>      </a:t>
            </a:r>
            <a:r>
              <a:rPr lang="ru-RU" sz="1800" i="1" smtClean="0"/>
              <a:t>- не включены  в полной мере в  нагрузку педагогов;</a:t>
            </a:r>
          </a:p>
          <a:p>
            <a:pPr>
              <a:buFontTx/>
              <a:buNone/>
            </a:pPr>
            <a:r>
              <a:rPr lang="ru-RU" sz="1800" i="1" smtClean="0"/>
              <a:t>        - проведение  занятий  в свое  личное время (1-4часа в неделю).</a:t>
            </a:r>
          </a:p>
          <a:p>
            <a:pPr>
              <a:buFontTx/>
              <a:buChar char="•"/>
            </a:pPr>
            <a:r>
              <a:rPr lang="ru-RU" sz="1800" i="1" smtClean="0"/>
              <a:t>        </a:t>
            </a:r>
            <a:r>
              <a:rPr lang="ru-RU" sz="1800" b="1" smtClean="0"/>
              <a:t>Отсутствие мотивации в развитии  инновационной педагогической деятельности</a:t>
            </a:r>
            <a:r>
              <a:rPr lang="ru-RU" sz="1800" smtClean="0"/>
              <a:t>.</a:t>
            </a:r>
            <a:endParaRPr lang="ru-RU" sz="1800" i="1" smtClean="0"/>
          </a:p>
          <a:p>
            <a:pPr>
              <a:buFontTx/>
              <a:buChar char="•"/>
            </a:pPr>
            <a:endParaRPr lang="ru-RU" sz="2400" smtClean="0"/>
          </a:p>
          <a:p>
            <a:endParaRPr lang="ru-RU" sz="2400" smtClean="0"/>
          </a:p>
        </p:txBody>
      </p:sp>
      <p:pic>
        <p:nvPicPr>
          <p:cNvPr id="5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5929313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 bwMode="auto">
          <a:xfrm>
            <a:off x="1428750" y="142875"/>
            <a:ext cx="7429500" cy="7858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2800" b="1" smtClean="0">
                <a:effectLst/>
              </a:rPr>
              <a:t>Оценка необходимости проведения индивидуальных занятий с детьми </a:t>
            </a:r>
            <a:endParaRPr lang="ru-RU" sz="2800" smtClean="0"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1142984"/>
          <a:ext cx="7500990" cy="4429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915" name="TextBox 4"/>
          <p:cNvSpPr txBox="1">
            <a:spLocks noChangeArrowheads="1"/>
          </p:cNvSpPr>
          <p:nvPr/>
        </p:nvSpPr>
        <p:spPr bwMode="auto">
          <a:xfrm>
            <a:off x="1357313" y="5786438"/>
            <a:ext cx="76438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(от 1 – можно вполне обойтись групповыми занятиями до 5 – индивидуальные занятия крайне необходимы)</a:t>
            </a:r>
          </a:p>
          <a:p>
            <a:endParaRPr lang="ru-RU"/>
          </a:p>
        </p:txBody>
      </p:sp>
      <p:pic>
        <p:nvPicPr>
          <p:cNvPr id="6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7" name="Правая фигурная скобка 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9925" y="5013325"/>
            <a:ext cx="925513" cy="146050"/>
          </a:xfrm>
          <a:prstGeom prst="rect">
            <a:avLst/>
          </a:prstGeom>
          <a:noFill/>
        </p:spPr>
      </p:pic>
      <p:sp>
        <p:nvSpPr>
          <p:cNvPr id="38921" name="TextBox 5"/>
          <p:cNvSpPr txBox="1">
            <a:spLocks noChangeArrowheads="1"/>
          </p:cNvSpPr>
          <p:nvPr/>
        </p:nvSpPr>
        <p:spPr bwMode="auto">
          <a:xfrm>
            <a:off x="7143768" y="5214950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69,3%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50" y="0"/>
            <a:ext cx="7391400" cy="83661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100" b="1" dirty="0" smtClean="0">
                <a:effectLst/>
              </a:rPr>
              <a:t>Проблемы </a:t>
            </a:r>
            <a:r>
              <a:rPr lang="ru-RU" sz="3100" dirty="0" smtClean="0">
                <a:effectLst/>
              </a:rPr>
              <a:t> </a:t>
            </a:r>
            <a:r>
              <a:rPr lang="ru-RU" sz="3100" b="1" dirty="0" smtClean="0">
                <a:effectLst/>
              </a:rPr>
              <a:t>деятельности педагогических работников, связанные с работой с детьми</a:t>
            </a:r>
            <a:endParaRPr lang="ru-RU" sz="3200" dirty="0"/>
          </a:p>
        </p:txBody>
      </p:sp>
      <p:sp>
        <p:nvSpPr>
          <p:cNvPr id="60419" name="Содержимое 2"/>
          <p:cNvSpPr>
            <a:spLocks noGrp="1"/>
          </p:cNvSpPr>
          <p:nvPr>
            <p:ph idx="4294967295"/>
          </p:nvPr>
        </p:nvSpPr>
        <p:spPr>
          <a:xfrm>
            <a:off x="1042988" y="908050"/>
            <a:ext cx="8101012" cy="5616575"/>
          </a:xfrm>
        </p:spPr>
        <p:txBody>
          <a:bodyPr/>
          <a:lstStyle/>
          <a:p>
            <a:pPr>
              <a:buFontTx/>
              <a:buChar char="•"/>
            </a:pPr>
            <a:r>
              <a:rPr lang="ru-RU" sz="2000" b="1" smtClean="0"/>
              <a:t>Проблема набора и сохранения численности  детей в группах</a:t>
            </a:r>
            <a:r>
              <a:rPr lang="ru-RU" sz="2000" smtClean="0"/>
              <a:t>.</a:t>
            </a:r>
          </a:p>
          <a:p>
            <a:pPr>
              <a:buFontTx/>
              <a:buNone/>
            </a:pPr>
            <a:r>
              <a:rPr lang="ru-RU" sz="2400" smtClean="0"/>
              <a:t>    - </a:t>
            </a:r>
            <a:r>
              <a:rPr lang="ru-RU" sz="1800" i="1" smtClean="0"/>
              <a:t>нормативные требования  по набору и сохранению численности;</a:t>
            </a:r>
            <a:endParaRPr lang="ru-RU" sz="1100" smtClean="0"/>
          </a:p>
          <a:p>
            <a:pPr>
              <a:buFontTx/>
              <a:buNone/>
            </a:pPr>
            <a:r>
              <a:rPr lang="ru-RU" sz="2400" smtClean="0"/>
              <a:t>    - </a:t>
            </a:r>
            <a:r>
              <a:rPr lang="ru-RU" sz="1800" i="1" smtClean="0"/>
              <a:t>недостаточность  организационной и информационно- рекламной  поддержки со стороны школы;</a:t>
            </a:r>
          </a:p>
          <a:p>
            <a:pPr>
              <a:buFontTx/>
              <a:buNone/>
            </a:pPr>
            <a:r>
              <a:rPr lang="ru-RU" sz="1800" i="1" smtClean="0"/>
              <a:t>      - увеличение числа необходимых документов при приеме;</a:t>
            </a:r>
          </a:p>
          <a:p>
            <a:pPr>
              <a:buFontTx/>
              <a:buNone/>
            </a:pPr>
            <a:r>
              <a:rPr lang="ru-RU" sz="1800" i="1" smtClean="0"/>
              <a:t>      - «текучесть»  по причине  все более  доминирующей  образовательной функции  над  досуговой ;   изменение интересов ребенка;</a:t>
            </a:r>
          </a:p>
          <a:p>
            <a:pPr>
              <a:buFontTx/>
              <a:buNone/>
            </a:pPr>
            <a:r>
              <a:rPr lang="ru-RU" sz="1800" i="1" smtClean="0"/>
              <a:t>      - загруженность детей   в школе, необходимость  подготовки  (ГИА, ЕГЭ,  итоговая аттестация)</a:t>
            </a:r>
          </a:p>
          <a:p>
            <a:pPr>
              <a:buFontTx/>
              <a:buNone/>
            </a:pPr>
            <a:r>
              <a:rPr lang="ru-RU" sz="1800" i="1" smtClean="0"/>
              <a:t>       - сложности  при освобождении от занятий в школе  для участия  в конкурсах, соревнованиях, олимпиадах;</a:t>
            </a:r>
          </a:p>
          <a:p>
            <a:pPr>
              <a:buFontTx/>
              <a:buChar char="•"/>
            </a:pPr>
            <a:r>
              <a:rPr lang="ru-RU" sz="2000" b="1" smtClean="0"/>
              <a:t>Сложности в  проведении  индивидуальных занятий.</a:t>
            </a:r>
          </a:p>
          <a:p>
            <a:pPr>
              <a:buFontTx/>
              <a:buNone/>
            </a:pPr>
            <a:r>
              <a:rPr lang="ru-RU" sz="2400" i="1" smtClean="0"/>
              <a:t>      </a:t>
            </a:r>
            <a:r>
              <a:rPr lang="ru-RU" sz="1800" i="1" smtClean="0"/>
              <a:t>- не включены  в полной мере в  нагрузку педагогов;</a:t>
            </a:r>
          </a:p>
          <a:p>
            <a:pPr>
              <a:buFontTx/>
              <a:buNone/>
            </a:pPr>
            <a:r>
              <a:rPr lang="ru-RU" sz="1800" i="1" smtClean="0"/>
              <a:t>        - проведение  занятий  в свое  личное время (1-4часа в неделю).</a:t>
            </a:r>
          </a:p>
          <a:p>
            <a:pPr>
              <a:buFontTx/>
              <a:buChar char="•"/>
            </a:pPr>
            <a:r>
              <a:rPr lang="ru-RU" sz="1800" i="1" smtClean="0"/>
              <a:t>        </a:t>
            </a:r>
            <a:r>
              <a:rPr lang="ru-RU" sz="1800" b="1" smtClean="0"/>
              <a:t>Отсутствие мотивации в развитии  инновационной педагогической деятельности</a:t>
            </a:r>
            <a:r>
              <a:rPr lang="ru-RU" sz="1800" smtClean="0"/>
              <a:t>.</a:t>
            </a:r>
            <a:endParaRPr lang="ru-RU" sz="1800" i="1" smtClean="0"/>
          </a:p>
          <a:p>
            <a:pPr>
              <a:buFontTx/>
              <a:buChar char="•"/>
            </a:pPr>
            <a:endParaRPr lang="ru-RU" sz="2400" smtClean="0"/>
          </a:p>
          <a:p>
            <a:endParaRPr lang="ru-RU" sz="2400" smtClean="0"/>
          </a:p>
        </p:txBody>
      </p:sp>
      <p:pic>
        <p:nvPicPr>
          <p:cNvPr id="5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5929313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Содержимое 2"/>
          <p:cNvSpPr>
            <a:spLocks noGrp="1"/>
          </p:cNvSpPr>
          <p:nvPr>
            <p:ph idx="1"/>
          </p:nvPr>
        </p:nvSpPr>
        <p:spPr>
          <a:xfrm>
            <a:off x="1331913" y="1341438"/>
            <a:ext cx="7505700" cy="4605337"/>
          </a:xfrm>
        </p:spPr>
        <p:txBody>
          <a:bodyPr/>
          <a:lstStyle/>
          <a:p>
            <a:pPr marL="539750" indent="-457200">
              <a:buFont typeface="Wingdings 2" pitchFamily="18" charset="2"/>
              <a:buNone/>
            </a:pPr>
            <a:r>
              <a:rPr lang="ru-RU" sz="2000" b="1" smtClean="0"/>
              <a:t>        «Высшая  квалификационная </a:t>
            </a:r>
            <a:r>
              <a:rPr lang="ru-RU" sz="2000" smtClean="0"/>
              <a:t> категория  может  быть    установлена педагогическим работникам, которые:    …</a:t>
            </a:r>
          </a:p>
          <a:p>
            <a:pPr marL="539750" indent="-457200" algn="just">
              <a:buFont typeface="Wingdings 2" pitchFamily="18" charset="2"/>
              <a:buNone/>
            </a:pPr>
            <a:r>
              <a:rPr lang="ru-RU" sz="1800" smtClean="0"/>
              <a:t>          имеют стабильные результаты освоения  обучающимися, воспитанниками образовательных программ и показатели динамики их достижений выше средних в субъекте Российской Федерации, </a:t>
            </a:r>
            <a:r>
              <a:rPr lang="ru-RU" sz="1800" smtClean="0">
                <a:solidFill>
                  <a:srgbClr val="002060"/>
                </a:solidFill>
              </a:rPr>
              <a:t>в </a:t>
            </a:r>
            <a:r>
              <a:rPr lang="ru-RU" sz="1800" b="1" smtClean="0">
                <a:solidFill>
                  <a:srgbClr val="002060"/>
                </a:solidFill>
              </a:rPr>
              <a:t>том числе с учетом результатов участия обучающихся и воспитанников во всероссийских, международных   олимпиадах, конкурсах, соревнованиях;</a:t>
            </a:r>
            <a:r>
              <a:rPr lang="ru-RU" sz="1800" b="1" i="1" smtClean="0">
                <a:solidFill>
                  <a:srgbClr val="002060"/>
                </a:solidFill>
              </a:rPr>
              <a:t> »</a:t>
            </a:r>
          </a:p>
          <a:p>
            <a:pPr marL="539750" indent="-457200" algn="just">
              <a:buFont typeface="Wingdings 2" pitchFamily="18" charset="2"/>
              <a:buNone/>
            </a:pPr>
            <a:endParaRPr lang="ru-RU" sz="1800" b="1" i="1" smtClean="0"/>
          </a:p>
          <a:p>
            <a:pPr marL="539750" indent="-457200" algn="r">
              <a:spcBef>
                <a:spcPct val="0"/>
              </a:spcBef>
              <a:buFont typeface="Wingdings 2" pitchFamily="18" charset="2"/>
              <a:buNone/>
            </a:pPr>
            <a:r>
              <a:rPr lang="ru-RU" sz="1800" b="1" i="1" smtClean="0"/>
              <a:t>Порядок аттестации педагогических работников </a:t>
            </a:r>
          </a:p>
          <a:p>
            <a:pPr marL="539750" indent="-457200" algn="r">
              <a:spcBef>
                <a:spcPct val="0"/>
              </a:spcBef>
              <a:buFont typeface="Wingdings 2" pitchFamily="18" charset="2"/>
              <a:buNone/>
            </a:pPr>
            <a:r>
              <a:rPr lang="ru-RU" sz="1800" b="1" i="1" smtClean="0"/>
              <a:t>государственных и муниципальных образовательных учреждений </a:t>
            </a:r>
          </a:p>
          <a:p>
            <a:pPr marL="539750" indent="-457200" algn="r">
              <a:spcBef>
                <a:spcPct val="0"/>
              </a:spcBef>
              <a:buFont typeface="Wingdings 2" pitchFamily="18" charset="2"/>
              <a:buNone/>
            </a:pPr>
            <a:r>
              <a:rPr lang="ru-RU" sz="1800" i="1" smtClean="0"/>
              <a:t>(утв. Приказом Министерства образования и науки РФ </a:t>
            </a:r>
          </a:p>
          <a:p>
            <a:pPr marL="539750" indent="-457200" algn="r">
              <a:spcBef>
                <a:spcPct val="0"/>
              </a:spcBef>
              <a:buFont typeface="Wingdings 2" pitchFamily="18" charset="2"/>
              <a:buNone/>
            </a:pPr>
            <a:r>
              <a:rPr lang="ru-RU" sz="1800" i="1" smtClean="0"/>
              <a:t>от 24 марта 2010 г. N 209)</a:t>
            </a:r>
            <a:endParaRPr lang="ru-RU" sz="1800" b="1" smtClean="0"/>
          </a:p>
          <a:p>
            <a:pPr marL="539750" indent="-457200" algn="r">
              <a:buFont typeface="Wingdings 2" pitchFamily="18" charset="2"/>
              <a:buNone/>
            </a:pPr>
            <a:endParaRPr lang="ru-RU" sz="1800" i="1" smtClean="0"/>
          </a:p>
          <a:p>
            <a:pPr marL="539750" indent="-457200"/>
            <a:endParaRPr lang="ru-RU" smtClean="0"/>
          </a:p>
        </p:txBody>
      </p:sp>
      <p:pic>
        <p:nvPicPr>
          <p:cNvPr id="4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5857875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39939" name="Заголовок 1"/>
          <p:cNvSpPr>
            <a:spLocks noGrp="1"/>
          </p:cNvSpPr>
          <p:nvPr>
            <p:ph type="title"/>
          </p:nvPr>
        </p:nvSpPr>
        <p:spPr bwMode="auto">
          <a:xfrm>
            <a:off x="1258888" y="0"/>
            <a:ext cx="7572375" cy="7858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2800" b="1" smtClean="0">
                <a:effectLst/>
              </a:rPr>
              <a:t>Аттестация  педагогов дополнительного образования детей.</a:t>
            </a:r>
            <a:endParaRPr lang="ru-RU" sz="28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142875"/>
            <a:ext cx="7500937" cy="10715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effectLst/>
              </a:rPr>
              <a:t>Оценка существующей ситуации в процессе организации выездов детей для участия  в конкурсах, олимпиадах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71604" y="1500174"/>
          <a:ext cx="7215238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929313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40964" name="TextBox 5"/>
          <p:cNvSpPr txBox="1">
            <a:spLocks noChangeArrowheads="1"/>
          </p:cNvSpPr>
          <p:nvPr/>
        </p:nvSpPr>
        <p:spPr bwMode="auto">
          <a:xfrm>
            <a:off x="4071938" y="2928938"/>
            <a:ext cx="793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40,4%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351713" cy="8683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Повышение квалификации педагогов.</a:t>
            </a:r>
          </a:p>
        </p:txBody>
      </p:sp>
      <p:sp>
        <p:nvSpPr>
          <p:cNvPr id="41986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400" smtClean="0"/>
              <a:t>Статья 76. Дополнительное профессиональное образование.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« 3. К освоению дополнительных профессиональных программ допускаются: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1) лица, имеющие среднее профессиональное и (или) высшее образование;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2) лица, получающие среднее профессиональное и (или) высшее образование».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________________________________</a:t>
            </a:r>
          </a:p>
          <a:p>
            <a:pPr>
              <a:buFont typeface="Wingdings 2" pitchFamily="18" charset="2"/>
              <a:buNone/>
            </a:pPr>
            <a:r>
              <a:rPr lang="ru-RU" sz="1800" i="1" smtClean="0"/>
              <a:t>Федеральный закон от 29.12.2012 N 273-ФЗ </a:t>
            </a:r>
          </a:p>
          <a:p>
            <a:pPr>
              <a:buFont typeface="Wingdings 2" pitchFamily="18" charset="2"/>
              <a:buNone/>
            </a:pPr>
            <a:r>
              <a:rPr lang="ru-RU" sz="1800" i="1" smtClean="0"/>
              <a:t>"Об образовании в Российской Федерации»</a:t>
            </a:r>
          </a:p>
          <a:p>
            <a:pPr>
              <a:buFont typeface="Wingdings 2" pitchFamily="18" charset="2"/>
              <a:buNone/>
            </a:pPr>
            <a:r>
              <a:rPr lang="ru-RU" sz="1800" i="1" smtClean="0"/>
              <a:t>   _____________________________________________</a:t>
            </a:r>
            <a:endParaRPr lang="ru-RU" sz="2400" smtClean="0"/>
          </a:p>
        </p:txBody>
      </p:sp>
      <p:pic>
        <p:nvPicPr>
          <p:cNvPr id="6" name="Рисунок 4" descr="C:\Users\Alex\Desktop\26574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4643446"/>
            <a:ext cx="1284174" cy="19116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5857875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 bwMode="auto">
          <a:xfrm>
            <a:off x="1357313" y="0"/>
            <a:ext cx="7286625" cy="8572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smtClean="0">
                <a:effectLst/>
              </a:rPr>
              <a:t>Для совершенствования  системы повышения  квалификации педагогов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08" y="928670"/>
          <a:ext cx="6572296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V="1">
            <a:off x="4857750" y="2500313"/>
            <a:ext cx="928688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857750" y="3071813"/>
            <a:ext cx="928688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3" name="TextBox 20"/>
          <p:cNvSpPr txBox="1">
            <a:spLocks noChangeArrowheads="1"/>
          </p:cNvSpPr>
          <p:nvPr/>
        </p:nvSpPr>
        <p:spPr bwMode="auto">
          <a:xfrm>
            <a:off x="6000750" y="1071563"/>
            <a:ext cx="2000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НЕОБХОДИМО :</a:t>
            </a:r>
          </a:p>
        </p:txBody>
      </p:sp>
      <p:pic>
        <p:nvPicPr>
          <p:cNvPr id="7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3" y="5786438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 bwMode="auto">
          <a:xfrm>
            <a:off x="1428750" y="-142875"/>
            <a:ext cx="7715250" cy="1071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smtClean="0">
                <a:effectLst/>
              </a:rPr>
              <a:t>Проблемы  в организации  труда педагогов  системы дополнительного образования детей.</a:t>
            </a:r>
          </a:p>
        </p:txBody>
      </p:sp>
      <p:sp>
        <p:nvSpPr>
          <p:cNvPr id="45058" name="Содержимое 2"/>
          <p:cNvSpPr>
            <a:spLocks noGrp="1"/>
          </p:cNvSpPr>
          <p:nvPr>
            <p:ph idx="1"/>
          </p:nvPr>
        </p:nvSpPr>
        <p:spPr>
          <a:xfrm>
            <a:off x="1285875" y="857250"/>
            <a:ext cx="7858125" cy="58118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000" b="1" smtClean="0"/>
              <a:t>Отсутствие  материально-технической базы  для развития 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/>
              <a:t>технического и спортивно-технического направления.</a:t>
            </a:r>
          </a:p>
          <a:p>
            <a:pPr>
              <a:buFont typeface="Wingdings 2" pitchFamily="18" charset="2"/>
              <a:buNone/>
            </a:pPr>
            <a:endParaRPr lang="ru-RU" sz="800" b="1" smtClean="0"/>
          </a:p>
          <a:p>
            <a:pPr>
              <a:buFont typeface="Wingdings 2" pitchFamily="18" charset="2"/>
              <a:buNone/>
            </a:pPr>
            <a:r>
              <a:rPr lang="ru-RU" sz="2000" smtClean="0"/>
              <a:t>  </a:t>
            </a:r>
            <a:r>
              <a:rPr lang="ru-RU" sz="2000" b="1" smtClean="0"/>
              <a:t>Большое количество мероприятий всех уровней и  оформления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/>
              <a:t>   отчетности по ним</a:t>
            </a:r>
            <a:r>
              <a:rPr lang="ru-RU" sz="2000" smtClean="0"/>
              <a:t> </a:t>
            </a:r>
            <a:r>
              <a:rPr lang="ru-RU" sz="1800" i="1" smtClean="0"/>
              <a:t>( мероприятия по антитеррору, ПДД, декады </a:t>
            </a:r>
            <a:r>
              <a:rPr lang="en-US" sz="1800" i="1" smtClean="0"/>
              <a:t>SOS</a:t>
            </a:r>
            <a:r>
              <a:rPr lang="ru-RU" sz="1800" i="1" smtClean="0"/>
              <a:t>,</a:t>
            </a:r>
          </a:p>
          <a:p>
            <a:pPr>
              <a:buFont typeface="Wingdings 2" pitchFamily="18" charset="2"/>
              <a:buNone/>
            </a:pPr>
            <a:r>
              <a:rPr lang="ru-RU" sz="1800" i="1" smtClean="0"/>
              <a:t>   неделя правовых знаний и т.д.)</a:t>
            </a:r>
          </a:p>
          <a:p>
            <a:pPr>
              <a:buFont typeface="Wingdings 2" pitchFamily="18" charset="2"/>
              <a:buNone/>
            </a:pPr>
            <a:r>
              <a:rPr lang="ru-RU" sz="1800" b="1" smtClean="0"/>
              <a:t>  </a:t>
            </a:r>
          </a:p>
          <a:p>
            <a:pPr>
              <a:buFont typeface="Wingdings 2" pitchFamily="18" charset="2"/>
              <a:buNone/>
            </a:pPr>
            <a:r>
              <a:rPr lang="ru-RU" sz="1800" b="1" smtClean="0"/>
              <a:t>   </a:t>
            </a:r>
            <a:r>
              <a:rPr lang="ru-RU" sz="2000" b="1" smtClean="0"/>
              <a:t>Дефицит кадров, особенно  по ведению новых технических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/>
              <a:t>   направлений</a:t>
            </a:r>
            <a:r>
              <a:rPr lang="ru-RU" sz="2000" smtClean="0"/>
              <a:t>.</a:t>
            </a:r>
          </a:p>
          <a:p>
            <a:pPr>
              <a:buFont typeface="Wingdings 2" pitchFamily="18" charset="2"/>
              <a:buNone/>
            </a:pPr>
            <a:endParaRPr lang="ru-RU" sz="900" b="1" smtClean="0"/>
          </a:p>
          <a:p>
            <a:pPr>
              <a:buFont typeface="Wingdings 2" pitchFamily="18" charset="2"/>
              <a:buNone/>
            </a:pPr>
            <a:r>
              <a:rPr lang="ru-RU" sz="2000" b="1" smtClean="0"/>
              <a:t>    Проблемы   заработной платы  работников:</a:t>
            </a:r>
          </a:p>
          <a:p>
            <a:pPr>
              <a:buFont typeface="Wingdings 2" pitchFamily="18" charset="2"/>
              <a:buNone/>
            </a:pPr>
            <a:r>
              <a:rPr lang="ru-RU" sz="1600" i="1" smtClean="0"/>
              <a:t>      -  особенно низкая  з/плата: концертмейстеры, художники-оформители, костюмеры;</a:t>
            </a:r>
          </a:p>
          <a:p>
            <a:pPr>
              <a:buFont typeface="Wingdings 2" pitchFamily="18" charset="2"/>
              <a:buNone/>
            </a:pPr>
            <a:r>
              <a:rPr lang="ru-RU" sz="1600" i="1" smtClean="0"/>
              <a:t>      - низкий должностной оклад у педагогов;</a:t>
            </a:r>
          </a:p>
          <a:p>
            <a:pPr>
              <a:buFont typeface="Wingdings 2" pitchFamily="18" charset="2"/>
              <a:buNone/>
            </a:pPr>
            <a:r>
              <a:rPr lang="ru-RU" sz="1600" i="1" smtClean="0"/>
              <a:t>      - оптимизация штатного расписания: интенсивность возросла -з/плата не изменилась;</a:t>
            </a:r>
          </a:p>
          <a:p>
            <a:pPr>
              <a:buFont typeface="Wingdings 2" pitchFamily="18" charset="2"/>
              <a:buNone/>
            </a:pPr>
            <a:r>
              <a:rPr lang="ru-RU" sz="1600" i="1" smtClean="0"/>
              <a:t>      - необходимость доплаты   до размера  МЗП из стимулирующего фонда;</a:t>
            </a:r>
          </a:p>
          <a:p>
            <a:pPr>
              <a:buFont typeface="Wingdings 2" pitchFamily="18" charset="2"/>
              <a:buNone/>
            </a:pPr>
            <a:r>
              <a:rPr lang="ru-RU" sz="1600" i="1" smtClean="0"/>
              <a:t>      - отсутствие нормирования в оплате  труда индивидуальных маршрутов.</a:t>
            </a:r>
            <a:endParaRPr lang="ru-RU" sz="1600" smtClean="0"/>
          </a:p>
        </p:txBody>
      </p:sp>
      <p:pic>
        <p:nvPicPr>
          <p:cNvPr id="4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5786438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5" name="Стрелка вправо 4"/>
          <p:cNvSpPr/>
          <p:nvPr/>
        </p:nvSpPr>
        <p:spPr>
          <a:xfrm>
            <a:off x="1000125" y="1000125"/>
            <a:ext cx="357188" cy="50006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1000125" y="2071688"/>
            <a:ext cx="357188" cy="50006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000125" y="3429000"/>
            <a:ext cx="357188" cy="50006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971550" y="4508500"/>
            <a:ext cx="357188" cy="50006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 bwMode="auto">
          <a:xfrm>
            <a:off x="1187450" y="0"/>
            <a:ext cx="7643813" cy="90328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2800" b="1" smtClean="0">
                <a:effectLst/>
              </a:rPr>
              <a:t/>
            </a:r>
            <a:br>
              <a:rPr lang="ru-RU" sz="2800" b="1" smtClean="0">
                <a:effectLst/>
              </a:rPr>
            </a:br>
            <a:r>
              <a:rPr lang="ru-RU" sz="2800" b="1" smtClean="0">
                <a:effectLst/>
              </a:rPr>
              <a:t>Уровень заработной платы  педагогов Мурманской области </a:t>
            </a:r>
            <a:br>
              <a:rPr lang="ru-RU" sz="2800" b="1" smtClean="0">
                <a:effectLst/>
              </a:rPr>
            </a:br>
            <a:r>
              <a:rPr lang="ru-RU" sz="2800" b="1" smtClean="0">
                <a:effectLst/>
              </a:rPr>
              <a:t>за 1 полугодие 2013 года</a:t>
            </a:r>
          </a:p>
        </p:txBody>
      </p:sp>
      <p:graphicFrame>
        <p:nvGraphicFramePr>
          <p:cNvPr id="46112" name="Group 32"/>
          <p:cNvGraphicFramePr>
            <a:graphicFrameLocks noGrp="1"/>
          </p:cNvGraphicFramePr>
          <p:nvPr>
            <p:ph idx="1"/>
          </p:nvPr>
        </p:nvGraphicFramePr>
        <p:xfrm>
          <a:off x="1258888" y="1844675"/>
          <a:ext cx="7416800" cy="2103120"/>
        </p:xfrm>
        <a:graphic>
          <a:graphicData uri="http://schemas.openxmlformats.org/drawingml/2006/table">
            <a:tbl>
              <a:tblPr/>
              <a:tblGrid>
                <a:gridCol w="1993900"/>
                <a:gridCol w="1992312"/>
                <a:gridCol w="1612900"/>
                <a:gridCol w="239713"/>
                <a:gridCol w="15779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З/плата учителей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(руб.)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Индикатор (100% по региону)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з/плата педработников УДОД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Индикатор (75% от з/п учителей ОУ)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41903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B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102,5%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BD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30584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B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73,0%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BD2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5786438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46107" name="Picture 2" descr="C:\Users\Костя\Documents\1324505393_razvitie_cs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4365625"/>
            <a:ext cx="2376487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08" name="Text Box 37"/>
          <p:cNvSpPr txBox="1">
            <a:spLocks noChangeArrowheads="1"/>
          </p:cNvSpPr>
          <p:nvPr/>
        </p:nvSpPr>
        <p:spPr bwMode="auto">
          <a:xfrm>
            <a:off x="4427538" y="4652963"/>
            <a:ext cx="4071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За 9 месяцев 2013 г. – 75%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 bwMode="auto">
          <a:xfrm>
            <a:off x="1071563" y="142875"/>
            <a:ext cx="7858125" cy="5000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2400" b="1" smtClean="0">
                <a:effectLst/>
              </a:rPr>
              <a:t>Этапы становления системы  дополнительного образования детей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</p:nvPr>
        </p:nvGraphicFramePr>
        <p:xfrm>
          <a:off x="1136626" y="917558"/>
          <a:ext cx="7786742" cy="557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50" y="6000750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428750" y="-142875"/>
            <a:ext cx="7715250" cy="1071563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smtClean="0">
                <a:effectLst/>
              </a:rPr>
              <a:t>Проблемы  в организации  труда педагогов  системы дополнительного образования детей.</a:t>
            </a:r>
          </a:p>
        </p:txBody>
      </p:sp>
      <p:sp>
        <p:nvSpPr>
          <p:cNvPr id="61443" name="Содержимое 2"/>
          <p:cNvSpPr>
            <a:spLocks noGrp="1"/>
          </p:cNvSpPr>
          <p:nvPr>
            <p:ph idx="4294967295"/>
          </p:nvPr>
        </p:nvSpPr>
        <p:spPr>
          <a:xfrm>
            <a:off x="1285875" y="857250"/>
            <a:ext cx="7858125" cy="58118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000" b="1" smtClean="0"/>
              <a:t>Отсутствие  материально-технической базы  для развития 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/>
              <a:t>технического и спортивно-технического направления.</a:t>
            </a:r>
          </a:p>
          <a:p>
            <a:pPr>
              <a:buFont typeface="Wingdings 2" pitchFamily="18" charset="2"/>
              <a:buNone/>
            </a:pPr>
            <a:endParaRPr lang="ru-RU" sz="800" b="1" smtClean="0"/>
          </a:p>
          <a:p>
            <a:pPr>
              <a:buFont typeface="Wingdings 2" pitchFamily="18" charset="2"/>
              <a:buNone/>
            </a:pPr>
            <a:r>
              <a:rPr lang="ru-RU" sz="2000" smtClean="0"/>
              <a:t>  </a:t>
            </a:r>
            <a:r>
              <a:rPr lang="ru-RU" sz="2000" b="1" smtClean="0"/>
              <a:t>Большое количество мероприятий всех уровней и  оформления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/>
              <a:t>   отчетности по ним</a:t>
            </a:r>
            <a:r>
              <a:rPr lang="ru-RU" sz="2000" smtClean="0"/>
              <a:t> </a:t>
            </a:r>
            <a:r>
              <a:rPr lang="ru-RU" sz="1800" i="1" smtClean="0"/>
              <a:t>( мероприятия по антитеррору, ПДД, декады </a:t>
            </a:r>
            <a:r>
              <a:rPr lang="en-US" sz="1800" i="1" smtClean="0"/>
              <a:t>SOS</a:t>
            </a:r>
            <a:r>
              <a:rPr lang="ru-RU" sz="1800" i="1" smtClean="0"/>
              <a:t>,</a:t>
            </a:r>
          </a:p>
          <a:p>
            <a:pPr>
              <a:buFont typeface="Wingdings 2" pitchFamily="18" charset="2"/>
              <a:buNone/>
            </a:pPr>
            <a:r>
              <a:rPr lang="ru-RU" sz="1800" i="1" smtClean="0"/>
              <a:t>   неделя правовых знаний и т.д.)</a:t>
            </a:r>
          </a:p>
          <a:p>
            <a:pPr>
              <a:buFont typeface="Wingdings 2" pitchFamily="18" charset="2"/>
              <a:buNone/>
            </a:pPr>
            <a:r>
              <a:rPr lang="ru-RU" sz="1800" b="1" smtClean="0"/>
              <a:t>  </a:t>
            </a:r>
          </a:p>
          <a:p>
            <a:pPr>
              <a:buFont typeface="Wingdings 2" pitchFamily="18" charset="2"/>
              <a:buNone/>
            </a:pPr>
            <a:r>
              <a:rPr lang="ru-RU" sz="1800" b="1" smtClean="0"/>
              <a:t>   </a:t>
            </a:r>
            <a:r>
              <a:rPr lang="ru-RU" sz="2000" b="1" smtClean="0"/>
              <a:t>Дефицит кадров, особенно  по ведению новых технических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/>
              <a:t>   направлений</a:t>
            </a:r>
            <a:r>
              <a:rPr lang="ru-RU" sz="2000" smtClean="0"/>
              <a:t>.</a:t>
            </a:r>
          </a:p>
          <a:p>
            <a:pPr>
              <a:buFont typeface="Wingdings 2" pitchFamily="18" charset="2"/>
              <a:buNone/>
            </a:pPr>
            <a:endParaRPr lang="ru-RU" sz="900" b="1" smtClean="0"/>
          </a:p>
          <a:p>
            <a:pPr>
              <a:buFont typeface="Wingdings 2" pitchFamily="18" charset="2"/>
              <a:buNone/>
            </a:pPr>
            <a:r>
              <a:rPr lang="ru-RU" sz="2000" b="1" smtClean="0"/>
              <a:t>    Проблемы   заработной платы  работников:</a:t>
            </a:r>
          </a:p>
          <a:p>
            <a:pPr>
              <a:buFont typeface="Wingdings 2" pitchFamily="18" charset="2"/>
              <a:buNone/>
            </a:pPr>
            <a:r>
              <a:rPr lang="ru-RU" sz="1600" i="1" smtClean="0"/>
              <a:t>      -  особенно низкая  з/плата: концертмейстеры, художники-оформители, костюмеры;</a:t>
            </a:r>
          </a:p>
          <a:p>
            <a:pPr>
              <a:buFont typeface="Wingdings 2" pitchFamily="18" charset="2"/>
              <a:buNone/>
            </a:pPr>
            <a:r>
              <a:rPr lang="ru-RU" sz="1600" i="1" smtClean="0"/>
              <a:t>      - низкий должностной оклад у педагогов;</a:t>
            </a:r>
          </a:p>
          <a:p>
            <a:pPr>
              <a:buFont typeface="Wingdings 2" pitchFamily="18" charset="2"/>
              <a:buNone/>
            </a:pPr>
            <a:r>
              <a:rPr lang="ru-RU" sz="1600" i="1" smtClean="0"/>
              <a:t>      - оптимизация штатного расписания: интенсивность возросла -з/плата не изменилась;</a:t>
            </a:r>
          </a:p>
          <a:p>
            <a:pPr>
              <a:buFont typeface="Wingdings 2" pitchFamily="18" charset="2"/>
              <a:buNone/>
            </a:pPr>
            <a:r>
              <a:rPr lang="ru-RU" sz="1600" i="1" smtClean="0"/>
              <a:t>      - необходимость доплаты   до размера  МЗП из стимулирующего фонда;</a:t>
            </a:r>
          </a:p>
          <a:p>
            <a:pPr>
              <a:buFont typeface="Wingdings 2" pitchFamily="18" charset="2"/>
              <a:buNone/>
            </a:pPr>
            <a:r>
              <a:rPr lang="ru-RU" sz="1600" i="1" smtClean="0"/>
              <a:t>      - отсутствие нормирования в оплате  труда индивидуальных маршрутов.</a:t>
            </a:r>
            <a:endParaRPr lang="ru-RU" sz="1600" smtClean="0"/>
          </a:p>
        </p:txBody>
      </p:sp>
      <p:pic>
        <p:nvPicPr>
          <p:cNvPr id="4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5786438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5" name="Стрелка вправо 4"/>
          <p:cNvSpPr/>
          <p:nvPr/>
        </p:nvSpPr>
        <p:spPr>
          <a:xfrm>
            <a:off x="1000125" y="1000125"/>
            <a:ext cx="357188" cy="50006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1000125" y="2071688"/>
            <a:ext cx="357188" cy="50006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000125" y="3429000"/>
            <a:ext cx="357188" cy="50006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971550" y="4508500"/>
            <a:ext cx="357188" cy="50006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 bwMode="auto">
          <a:xfrm>
            <a:off x="1428750" y="-142875"/>
            <a:ext cx="7715250" cy="1071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smtClean="0">
                <a:effectLst/>
              </a:rPr>
              <a:t>Предложения  по улучшению организации труда педагогов  системы дополнительного образования.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75" y="836613"/>
            <a:ext cx="7858125" cy="5857875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1800" b="1" dirty="0" smtClean="0"/>
              <a:t>Для привлечения кадров </a:t>
            </a:r>
            <a:r>
              <a:rPr lang="ru-RU" sz="2400" b="1" dirty="0" smtClean="0"/>
              <a:t>:</a:t>
            </a:r>
          </a:p>
          <a:p>
            <a:pPr marL="425450" indent="-342900">
              <a:buFont typeface="Wingdings 2" pitchFamily="18" charset="2"/>
              <a:buAutoNum type="arabicPeriod"/>
              <a:defRPr/>
            </a:pPr>
            <a:r>
              <a:rPr lang="ru-RU" sz="1600" dirty="0" smtClean="0"/>
              <a:t>Создать систему профессиональной мотивации  </a:t>
            </a:r>
            <a:r>
              <a:rPr lang="ru-RU" sz="1600" i="1" dirty="0" smtClean="0"/>
              <a:t>(престиж, популяризация, признание, возможность реализации авторских  методик).</a:t>
            </a:r>
          </a:p>
          <a:p>
            <a:pPr marL="425450" indent="-342900">
              <a:buFont typeface="Wingdings 2" pitchFamily="18" charset="2"/>
              <a:buAutoNum type="arabicPeriod"/>
              <a:defRPr/>
            </a:pPr>
            <a:r>
              <a:rPr lang="ru-RU" sz="1600" dirty="0" smtClean="0"/>
              <a:t>Создать  условия для обучения и притока  новых кадров в учреждения </a:t>
            </a:r>
            <a:r>
              <a:rPr lang="ru-RU" sz="1600" i="1" dirty="0" smtClean="0"/>
              <a:t>(включить в ипотечное кредитование не только  учителей, но  всех педагогов системы  образования).</a:t>
            </a:r>
          </a:p>
          <a:p>
            <a:pPr marL="425450" indent="-342900">
              <a:buFont typeface="Wingdings 2" pitchFamily="18" charset="2"/>
              <a:buAutoNum type="arabicPeriod"/>
              <a:defRPr/>
            </a:pPr>
            <a:r>
              <a:rPr lang="ru-RU" sz="1600" dirty="0" smtClean="0"/>
              <a:t>Ввести в практику повышения квалификации  переподготовку кадров по инновационным направлениям, разработав рекомендации к программам.</a:t>
            </a:r>
          </a:p>
          <a:p>
            <a:pPr marL="425450" indent="-342900">
              <a:buFont typeface="Wingdings 2" pitchFamily="18" charset="2"/>
              <a:buNone/>
              <a:defRPr/>
            </a:pPr>
            <a:r>
              <a:rPr lang="ru-RU" sz="1800" b="1" dirty="0" smtClean="0"/>
              <a:t>Для  совершенствования программно- методического  сопровождения</a:t>
            </a:r>
            <a:r>
              <a:rPr lang="ru-RU" sz="1800" dirty="0" smtClean="0"/>
              <a:t>:</a:t>
            </a:r>
          </a:p>
          <a:p>
            <a:pPr marL="425450" indent="-342900">
              <a:buFont typeface="Wingdings 2" pitchFamily="18" charset="2"/>
              <a:buAutoNum type="arabicPeriod"/>
              <a:defRPr/>
            </a:pPr>
            <a:r>
              <a:rPr lang="ru-RU" sz="1600" dirty="0" smtClean="0"/>
              <a:t>Ввести изучение существующих образовательных технологий  и творческих практик зарубежных стран.</a:t>
            </a:r>
          </a:p>
          <a:p>
            <a:pPr marL="425450" indent="-342900">
              <a:buFont typeface="Wingdings 2" pitchFamily="18" charset="2"/>
              <a:buAutoNum type="arabicPeriod"/>
              <a:defRPr/>
            </a:pPr>
            <a:r>
              <a:rPr lang="ru-RU" sz="1600" dirty="0" smtClean="0"/>
              <a:t>Проводить выездные мастер-классы, семинары лучших педагогов дополнительного образования  России</a:t>
            </a:r>
            <a:r>
              <a:rPr lang="ru-RU" sz="1400" dirty="0" smtClean="0"/>
              <a:t>.</a:t>
            </a:r>
          </a:p>
          <a:p>
            <a:pPr marL="425450" indent="-342900">
              <a:buFont typeface="Wingdings 2" pitchFamily="18" charset="2"/>
              <a:buNone/>
              <a:defRPr/>
            </a:pPr>
            <a:r>
              <a:rPr lang="ru-RU" sz="1800" b="1" dirty="0" smtClean="0"/>
              <a:t>Для  улучшения  материально-технической базы:</a:t>
            </a:r>
          </a:p>
          <a:p>
            <a:pPr marL="425450" indent="-342900">
              <a:buFont typeface="Wingdings 2" pitchFamily="18" charset="2"/>
              <a:buAutoNum type="arabicPeriod"/>
              <a:defRPr/>
            </a:pPr>
            <a:r>
              <a:rPr lang="ru-RU" sz="1600" dirty="0" smtClean="0"/>
              <a:t>Провести техническую инвентаризацию объектов с целью выявления реального состояния учреждений, их материально-технического оборудования и оснащенности.</a:t>
            </a:r>
          </a:p>
          <a:p>
            <a:pPr marL="425450" indent="-342900">
              <a:buFont typeface="Wingdings 2" pitchFamily="18" charset="2"/>
              <a:buAutoNum type="arabicPeriod"/>
              <a:defRPr/>
            </a:pPr>
            <a:r>
              <a:rPr lang="ru-RU" sz="1600" dirty="0" smtClean="0"/>
              <a:t>Провести работы по благоустройству, переоснащению и модернизации материально-технической базы учреждений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4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5786438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5" name="Стрелка вправо 4"/>
          <p:cNvSpPr/>
          <p:nvPr/>
        </p:nvSpPr>
        <p:spPr>
          <a:xfrm>
            <a:off x="1000125" y="928688"/>
            <a:ext cx="357188" cy="50006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1000125" y="3214688"/>
            <a:ext cx="357188" cy="50006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000125" y="4714875"/>
            <a:ext cx="357188" cy="50006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1"/>
          <p:cNvSpPr>
            <a:spLocks noGrp="1"/>
          </p:cNvSpPr>
          <p:nvPr>
            <p:ph type="title"/>
          </p:nvPr>
        </p:nvSpPr>
        <p:spPr bwMode="auto">
          <a:xfrm>
            <a:off x="1428750" y="142875"/>
            <a:ext cx="7500938" cy="7143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2400" b="1" smtClean="0">
                <a:effectLst/>
              </a:rPr>
              <a:t>Внесение  изменений и поправок  в СанПин 2.4.4.1251-03 от 03.04.2003г.</a:t>
            </a:r>
          </a:p>
        </p:txBody>
      </p:sp>
      <p:sp>
        <p:nvSpPr>
          <p:cNvPr id="48130" name="Содержимое 2"/>
          <p:cNvSpPr>
            <a:spLocks noGrp="1"/>
          </p:cNvSpPr>
          <p:nvPr>
            <p:ph idx="1"/>
          </p:nvPr>
        </p:nvSpPr>
        <p:spPr>
          <a:xfrm>
            <a:off x="1000125" y="857250"/>
            <a:ext cx="7858125" cy="5500688"/>
          </a:xfrm>
        </p:spPr>
        <p:txBody>
          <a:bodyPr/>
          <a:lstStyle/>
          <a:p>
            <a:endParaRPr lang="ru-RU" sz="1800" i="1" smtClean="0"/>
          </a:p>
          <a:p>
            <a:endParaRPr lang="ru-RU" sz="1800" i="1" smtClean="0"/>
          </a:p>
          <a:p>
            <a:endParaRPr lang="ru-RU" sz="1800" i="1" smtClean="0"/>
          </a:p>
          <a:p>
            <a:endParaRPr lang="ru-RU" sz="1800" i="1" smtClean="0"/>
          </a:p>
          <a:p>
            <a:endParaRPr lang="ru-RU" sz="1800" i="1" smtClean="0"/>
          </a:p>
          <a:p>
            <a:pPr>
              <a:buFont typeface="Wingdings 2" pitchFamily="18" charset="2"/>
              <a:buNone/>
            </a:pPr>
            <a:endParaRPr lang="ru-RU" sz="1800" smtClean="0"/>
          </a:p>
          <a:p>
            <a:pPr>
              <a:buFont typeface="Wingdings 2" pitchFamily="18" charset="2"/>
              <a:buNone/>
            </a:pPr>
            <a:endParaRPr lang="ru-RU" sz="1800" smtClean="0"/>
          </a:p>
        </p:txBody>
      </p:sp>
      <p:grpSp>
        <p:nvGrpSpPr>
          <p:cNvPr id="48131" name="Группа 3"/>
          <p:cNvGrpSpPr>
            <a:grpSpLocks/>
          </p:cNvGrpSpPr>
          <p:nvPr/>
        </p:nvGrpSpPr>
        <p:grpSpPr bwMode="auto">
          <a:xfrm>
            <a:off x="1692275" y="1268413"/>
            <a:ext cx="7056438" cy="1214437"/>
            <a:chOff x="4227519" y="1748276"/>
            <a:chExt cx="3107013" cy="1632933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227519" y="1748276"/>
              <a:ext cx="3107013" cy="1632933"/>
            </a:xfrm>
            <a:prstGeom prst="roundRect">
              <a:avLst>
                <a:gd name="adj" fmla="val 10000"/>
              </a:avLst>
            </a:prstGeom>
            <a:solidFill>
              <a:schemeClr val="bg2"/>
            </a:solidFill>
            <a:ln cmpd="dbl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4275050" y="1795236"/>
              <a:ext cx="3011950" cy="1539013"/>
            </a:xfrm>
            <a:prstGeom prst="rect">
              <a:avLst/>
            </a:prstGeom>
            <a:ln cmpd="dbl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7650" tIns="247650" rIns="247650" bIns="2476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6500" dirty="0">
                <a:solidFill>
                  <a:schemeClr val="tx1"/>
                </a:solidFill>
              </a:endParaRPr>
            </a:p>
          </p:txBody>
        </p:sp>
      </p:grpSp>
      <p:sp>
        <p:nvSpPr>
          <p:cNvPr id="48132" name="Прямоугольник 6"/>
          <p:cNvSpPr>
            <a:spLocks noChangeArrowheads="1"/>
          </p:cNvSpPr>
          <p:nvPr/>
        </p:nvSpPr>
        <p:spPr bwMode="auto">
          <a:xfrm>
            <a:off x="1908175" y="1341438"/>
            <a:ext cx="62865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Убрать  пункт 8.2.1 о необходимости сбора медицинских справок, разрешающих посещение кружков </a:t>
            </a:r>
            <a:r>
              <a:rPr lang="ru-RU" sz="1400"/>
              <a:t>(</a:t>
            </a:r>
            <a:r>
              <a:rPr lang="ru-RU" sz="1400" i="1"/>
              <a:t>кроме: физкультурно-спортивных, туристско-краеведческих).</a:t>
            </a:r>
          </a:p>
        </p:txBody>
      </p:sp>
      <p:grpSp>
        <p:nvGrpSpPr>
          <p:cNvPr id="48133" name="Группа 8"/>
          <p:cNvGrpSpPr>
            <a:grpSpLocks/>
          </p:cNvGrpSpPr>
          <p:nvPr/>
        </p:nvGrpSpPr>
        <p:grpSpPr bwMode="auto">
          <a:xfrm>
            <a:off x="1763713" y="2781300"/>
            <a:ext cx="6972300" cy="1000125"/>
            <a:chOff x="4174320" y="1748276"/>
            <a:chExt cx="3260438" cy="1632933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4174320" y="1748276"/>
              <a:ext cx="3260438" cy="1632933"/>
            </a:xfrm>
            <a:prstGeom prst="roundRect">
              <a:avLst>
                <a:gd name="adj" fmla="val 10000"/>
              </a:avLst>
            </a:prstGeom>
            <a:solidFill>
              <a:schemeClr val="bg2"/>
            </a:solidFill>
            <a:ln cmpd="dbl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4275281" y="1794931"/>
              <a:ext cx="3011748" cy="1539623"/>
            </a:xfrm>
            <a:prstGeom prst="rect">
              <a:avLst/>
            </a:prstGeom>
            <a:ln cmpd="dbl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7650" tIns="247650" rIns="247650" bIns="2476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6500" dirty="0">
                <a:solidFill>
                  <a:schemeClr val="tx1"/>
                </a:solidFill>
              </a:endParaRPr>
            </a:p>
          </p:txBody>
        </p:sp>
      </p:grpSp>
      <p:sp>
        <p:nvSpPr>
          <p:cNvPr id="48134" name="Прямоугольник 11"/>
          <p:cNvSpPr>
            <a:spLocks noChangeArrowheads="1"/>
          </p:cNvSpPr>
          <p:nvPr/>
        </p:nvSpPr>
        <p:spPr bwMode="auto">
          <a:xfrm>
            <a:off x="2051050" y="2997200"/>
            <a:ext cx="63579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Регламентировать деятельность Школ  раннего развития.</a:t>
            </a:r>
          </a:p>
        </p:txBody>
      </p:sp>
      <p:grpSp>
        <p:nvGrpSpPr>
          <p:cNvPr id="48135" name="Группа 12"/>
          <p:cNvGrpSpPr>
            <a:grpSpLocks/>
          </p:cNvGrpSpPr>
          <p:nvPr/>
        </p:nvGrpSpPr>
        <p:grpSpPr bwMode="auto">
          <a:xfrm>
            <a:off x="1763713" y="3933825"/>
            <a:ext cx="7056437" cy="1798638"/>
            <a:chOff x="4227519" y="1748276"/>
            <a:chExt cx="3107013" cy="1632933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4227519" y="1748276"/>
              <a:ext cx="3107013" cy="1632933"/>
            </a:xfrm>
            <a:prstGeom prst="roundRect">
              <a:avLst>
                <a:gd name="adj" fmla="val 10000"/>
              </a:avLst>
            </a:prstGeom>
            <a:solidFill>
              <a:schemeClr val="bg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4275050" y="1795838"/>
              <a:ext cx="3011950" cy="15378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7650" tIns="247650" rIns="247650" bIns="2476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6500" dirty="0">
                <a:solidFill>
                  <a:schemeClr val="tx1"/>
                </a:solidFill>
              </a:endParaRPr>
            </a:p>
          </p:txBody>
        </p:sp>
      </p:grpSp>
      <p:sp>
        <p:nvSpPr>
          <p:cNvPr id="48136" name="Прямоугольник 15"/>
          <p:cNvSpPr>
            <a:spLocks noChangeArrowheads="1"/>
          </p:cNvSpPr>
          <p:nvPr/>
        </p:nvSpPr>
        <p:spPr bwMode="auto">
          <a:xfrm>
            <a:off x="1908175" y="4221163"/>
            <a:ext cx="6858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Убрать  ограничения на использование для образовательного процесса в региональных и муниципальных организациях дополнительного образования детей, находящихся в отдельно стоящих зданиях и цокольных  помещениях. (п.3.3)</a:t>
            </a:r>
          </a:p>
        </p:txBody>
      </p:sp>
      <p:pic>
        <p:nvPicPr>
          <p:cNvPr id="20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6000750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21" name="Стрелка вправо 4"/>
          <p:cNvSpPr/>
          <p:nvPr/>
        </p:nvSpPr>
        <p:spPr>
          <a:xfrm>
            <a:off x="1476375" y="1628775"/>
            <a:ext cx="357188" cy="500063"/>
          </a:xfrm>
          <a:prstGeom prst="rightArrow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трелка вправо 4"/>
          <p:cNvSpPr/>
          <p:nvPr/>
        </p:nvSpPr>
        <p:spPr>
          <a:xfrm>
            <a:off x="1547813" y="2997200"/>
            <a:ext cx="357187" cy="500063"/>
          </a:xfrm>
          <a:prstGeom prst="rightArrow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трелка вправо 4"/>
          <p:cNvSpPr/>
          <p:nvPr/>
        </p:nvSpPr>
        <p:spPr>
          <a:xfrm>
            <a:off x="1547813" y="4581525"/>
            <a:ext cx="357187" cy="500063"/>
          </a:xfrm>
          <a:prstGeom prst="rightArrow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title"/>
          </p:nvPr>
        </p:nvSpPr>
        <p:spPr bwMode="auto">
          <a:xfrm>
            <a:off x="1500188" y="142875"/>
            <a:ext cx="7358062" cy="10715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endParaRPr lang="ru-RU" sz="3200" b="1" smtClean="0">
              <a:effectLst/>
            </a:endParaRPr>
          </a:p>
        </p:txBody>
      </p:sp>
      <p:sp>
        <p:nvSpPr>
          <p:cNvPr id="49154" name="Содержимое 2"/>
          <p:cNvSpPr>
            <a:spLocks noGrp="1"/>
          </p:cNvSpPr>
          <p:nvPr>
            <p:ph idx="1"/>
          </p:nvPr>
        </p:nvSpPr>
        <p:spPr>
          <a:xfrm>
            <a:off x="1763713" y="1196975"/>
            <a:ext cx="6911975" cy="5040313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mtClean="0"/>
              <a:t>   </a:t>
            </a:r>
            <a:r>
              <a:rPr lang="ru-RU" sz="2800" smtClean="0"/>
              <a:t>Изменить  подходы в государственной  политике к оплате труда, которые бы позволили  существенно повысить заработную  плату всем  работникам  образования  России</a:t>
            </a:r>
            <a:r>
              <a:rPr lang="ru-RU" smtClean="0"/>
              <a:t>.</a:t>
            </a:r>
          </a:p>
        </p:txBody>
      </p:sp>
      <p:pic>
        <p:nvPicPr>
          <p:cNvPr id="5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5929313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49156" name="Picture 2" descr="C:\Users\Alex\Desktop\Pictur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1557338"/>
            <a:ext cx="43497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3" descr="C:\Users\Alex\Desktop\newpic_transpar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88913"/>
            <a:ext cx="5688013" cy="454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476375" y="3141663"/>
            <a:ext cx="7477125" cy="1973262"/>
          </a:xfrm>
        </p:spPr>
        <p:txBody>
          <a:bodyPr anchor="b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 О НЕКОТОРЫХ  ВОПРОСАХ В ОРГАНИЗАЦИИ ТРУДА ПЕДАГОГОВ  ДОПОЛНИТЕЛЬНОГО  ОБРАЗОВАНИЯ ДЕТЕЙ В СОВРЕМЕННЫХ УСЛОВИЯХ.</a:t>
            </a:r>
            <a:endParaRPr lang="ru-RU" sz="3200" dirty="0">
              <a:solidFill>
                <a:schemeClr val="tx2">
                  <a:satMod val="130000"/>
                </a:schemeClr>
              </a:solidFill>
              <a:effectLst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85938" y="5715000"/>
            <a:ext cx="7119937" cy="830263"/>
          </a:xfrm>
          <a:prstGeom prst="rect">
            <a:avLst/>
          </a:prstGeom>
        </p:spPr>
        <p:txBody>
          <a:bodyPr anchor="b"/>
          <a:lstStyle/>
          <a:p>
            <a:pPr algn="r" fontAlgn="auto"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0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Е.И.Меркушова</a:t>
            </a:r>
            <a:r>
              <a:rPr lang="ru-RU" sz="2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, председатель  Мурманской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областной организации Профсоюза</a:t>
            </a:r>
          </a:p>
        </p:txBody>
      </p:sp>
      <p:pic>
        <p:nvPicPr>
          <p:cNvPr id="7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825" y="260350"/>
            <a:ext cx="1312863" cy="158432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Работа\Подготовка Съезда\Презентация на Съезд\Картинки для шаблона\Лого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14813" y="1000125"/>
            <a:ext cx="1928812" cy="2327275"/>
          </a:xfrm>
          <a:ln w="0"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52226" name="Прямоугольник 4"/>
          <p:cNvSpPr>
            <a:spLocks noChangeArrowheads="1"/>
          </p:cNvSpPr>
          <p:nvPr/>
        </p:nvSpPr>
        <p:spPr bwMode="auto">
          <a:xfrm>
            <a:off x="2286000" y="4143375"/>
            <a:ext cx="6286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002060"/>
                </a:solidFill>
                <a:ea typeface="Arial Unicode MS"/>
                <a:cs typeface="Arial Unicode MS"/>
              </a:rPr>
              <a:t>СПАСИБО ЗА ВНИМАНИЕ ! </a:t>
            </a:r>
            <a:endParaRPr lang="ru-RU" sz="2800" i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0" y="1268413"/>
            <a:ext cx="1403350" cy="2952750"/>
          </a:xfrm>
          <a:prstGeom prst="rightArrow">
            <a:avLst>
              <a:gd name="adj1" fmla="val 50000"/>
              <a:gd name="adj2" fmla="val 72386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effectLst/>
              </a:rPr>
              <a:t>Статья 4.</a:t>
            </a:r>
            <a:r>
              <a:rPr lang="ru-RU" sz="3100" b="1" dirty="0" smtClean="0">
                <a:effectLst/>
              </a:rPr>
              <a:t>  Устава</a:t>
            </a:r>
            <a:br>
              <a:rPr lang="ru-RU" sz="3100" b="1" dirty="0" smtClean="0">
                <a:effectLst/>
              </a:rPr>
            </a:br>
            <a:r>
              <a:rPr lang="ru-RU" sz="3100" b="1" dirty="0" smtClean="0">
                <a:effectLst/>
              </a:rPr>
              <a:t>Основные задачи Профсоюза</a:t>
            </a:r>
            <a:r>
              <a:rPr lang="ru-RU" sz="3100" b="1" dirty="0" smtClean="0"/>
              <a:t>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…</a:t>
            </a:r>
            <a:br>
              <a:rPr lang="ru-RU" sz="3100" dirty="0" smtClean="0"/>
            </a:br>
            <a:r>
              <a:rPr lang="ru-RU" sz="3100" dirty="0" smtClean="0">
                <a:effectLst/>
              </a:rPr>
              <a:t>п.</a:t>
            </a:r>
            <a:r>
              <a:rPr lang="ru-RU" sz="3100" dirty="0" smtClean="0">
                <a:solidFill>
                  <a:schemeClr val="tx1"/>
                </a:solidFill>
                <a:effectLst/>
              </a:rPr>
              <a:t>3. Содействие  сохранению гарантий получения бесплатного образования, практической реализации государственной политики приоритетности образования и науки</a:t>
            </a:r>
            <a:r>
              <a:rPr lang="ru-RU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pic>
        <p:nvPicPr>
          <p:cNvPr id="4" name="Содержимое 3" descr="C:\Documents and Settings\Admin\Рабочий стол\DSC0751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15206" y="4429132"/>
            <a:ext cx="1285884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6000750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3" descr="C:\Documents and Settings\Admin\Рабочий стол\narodniifro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5157788"/>
            <a:ext cx="2074862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23150" cy="5111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2800" b="1" smtClean="0">
                <a:effectLst/>
              </a:rPr>
              <a:t>Программа народных инициатив ОНФ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1357313" y="1071563"/>
            <a:ext cx="7072312" cy="50006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000" b="1" smtClean="0"/>
              <a:t>«2.2. Новая, народная школа.</a:t>
            </a:r>
          </a:p>
          <a:p>
            <a:pPr algn="ctr">
              <a:buFont typeface="Wingdings 2" pitchFamily="18" charset="2"/>
              <a:buNone/>
            </a:pPr>
            <a:r>
              <a:rPr lang="en-US" sz="2000" b="1" smtClean="0"/>
              <a:t>…</a:t>
            </a:r>
            <a:endParaRPr lang="ru-RU" sz="2000" smtClean="0"/>
          </a:p>
          <a:p>
            <a:pPr>
              <a:buFont typeface="Wingdings 2" pitchFamily="18" charset="2"/>
              <a:buNone/>
            </a:pPr>
            <a:r>
              <a:rPr lang="ru-RU" sz="2000" b="1" smtClean="0"/>
              <a:t>2.2.2. Качественное школьное образование</a:t>
            </a:r>
            <a:endParaRPr lang="ru-RU" sz="2000" smtClean="0"/>
          </a:p>
          <a:p>
            <a:pPr algn="just">
              <a:buFont typeface="Wingdings 2" pitchFamily="18" charset="2"/>
              <a:buNone/>
            </a:pPr>
            <a:r>
              <a:rPr lang="en-US" sz="2000" smtClean="0"/>
              <a:t>    </a:t>
            </a:r>
            <a:r>
              <a:rPr lang="ru-RU" sz="2000" smtClean="0"/>
              <a:t>Для того чтобы российские школы стали значительно лучше, а система образования – эффективнее, мы предлагаем:</a:t>
            </a:r>
            <a:endParaRPr lang="en-US" sz="2000" smtClean="0"/>
          </a:p>
          <a:p>
            <a:pPr algn="ctr">
              <a:buFont typeface="Wingdings 2" pitchFamily="18" charset="2"/>
              <a:buNone/>
            </a:pPr>
            <a:r>
              <a:rPr lang="en-US" sz="2000" smtClean="0"/>
              <a:t>…</a:t>
            </a:r>
            <a:endParaRPr lang="ru-RU" sz="2000" smtClean="0"/>
          </a:p>
          <a:p>
            <a:pPr algn="just">
              <a:buFont typeface="Wingdings 2" pitchFamily="18" charset="2"/>
              <a:buNone/>
            </a:pPr>
            <a:r>
              <a:rPr lang="ru-RU" sz="2000" smtClean="0"/>
              <a:t> </a:t>
            </a:r>
            <a:r>
              <a:rPr lang="en-US" sz="2000" smtClean="0"/>
              <a:t>- </a:t>
            </a:r>
            <a:r>
              <a:rPr lang="ru-RU" sz="2000" smtClean="0"/>
              <a:t>Развивать систему дополнительного образования: музыкальные и художественные школы, кружки, секции, повсеместно возродить систему центров детского творчества. Эта задача особенно актуальна в сельской местности».</a:t>
            </a:r>
          </a:p>
          <a:p>
            <a:endParaRPr lang="ru-RU" sz="2000" smtClean="0"/>
          </a:p>
        </p:txBody>
      </p:sp>
      <p:pic>
        <p:nvPicPr>
          <p:cNvPr id="5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5857875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 bwMode="auto">
          <a:xfrm>
            <a:off x="1428750" y="142875"/>
            <a:ext cx="7280275" cy="5826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400" b="1" smtClean="0">
                <a:effectLst/>
              </a:rPr>
              <a:t>Статья 8  Полномочия органов государственной власти РФ в сфере образования</a:t>
            </a:r>
          </a:p>
        </p:txBody>
      </p:sp>
      <p:sp>
        <p:nvSpPr>
          <p:cNvPr id="22530" name="Содержимое 4"/>
          <p:cNvSpPr>
            <a:spLocks noGrp="1"/>
          </p:cNvSpPr>
          <p:nvPr>
            <p:ph idx="1"/>
          </p:nvPr>
        </p:nvSpPr>
        <p:spPr>
          <a:xfrm>
            <a:off x="1214438" y="928688"/>
            <a:ext cx="7572375" cy="4929187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1800" smtClean="0"/>
              <a:t>« 1. К полномочиям органов государственной власти субъектов Российской Федерации в сфере образования относятся:</a:t>
            </a:r>
          </a:p>
          <a:p>
            <a:pPr algn="just">
              <a:buFont typeface="Wingdings 2" pitchFamily="18" charset="2"/>
              <a:buNone/>
            </a:pPr>
            <a:endParaRPr lang="ru-RU" sz="1800" smtClean="0"/>
          </a:p>
          <a:p>
            <a:pPr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1800" smtClean="0"/>
              <a:t>3) обеспечение </a:t>
            </a:r>
            <a:r>
              <a:rPr lang="ru-RU" sz="1800" b="1" smtClean="0"/>
              <a:t>государственных гарантий </a:t>
            </a:r>
            <a:r>
              <a:rPr lang="ru-RU" sz="1800" smtClean="0"/>
              <a:t>реализации прав на получение общедоступного и бесплатного дошкольного образования в муниципальных дошкольных образовательных организациях, общедоступного и бесплатного дошкольного, начального общего, основного общего, среднего общего образования в муниципальных общеобразовательных организациях, </a:t>
            </a:r>
            <a:r>
              <a:rPr lang="ru-RU" sz="1800" b="1" smtClean="0"/>
              <a:t>обеспечение дополнительного образования детей в муниципальных общеобразовательных организациях посредством предоставления субвенций местным бюджетам, </a:t>
            </a:r>
            <a:r>
              <a:rPr lang="ru-RU" sz="1800" smtClean="0"/>
              <a:t>включая расходы на оплату труда, приобретение учебников и учебных пособий, средств обучения, игр, игрушек (за исключением расходов на содержание зданий и </a:t>
            </a:r>
          </a:p>
          <a:p>
            <a:pPr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1800" smtClean="0"/>
              <a:t>      оплату коммунальных услуг), в соответствии с </a:t>
            </a:r>
          </a:p>
          <a:p>
            <a:pPr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1800" smtClean="0"/>
              <a:t>      нормативами, определяемыми органами </a:t>
            </a:r>
          </a:p>
          <a:p>
            <a:pPr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1800" smtClean="0"/>
              <a:t>      государственной власти  субъектов Российской </a:t>
            </a:r>
          </a:p>
          <a:p>
            <a:pPr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1800" smtClean="0"/>
              <a:t>      Федерации;»</a:t>
            </a:r>
          </a:p>
          <a:p>
            <a:pPr algn="just">
              <a:buFont typeface="Wingdings 2" pitchFamily="18" charset="2"/>
              <a:buNone/>
            </a:pPr>
            <a:r>
              <a:rPr lang="ru-RU" sz="1800" smtClean="0"/>
              <a:t> </a:t>
            </a:r>
          </a:p>
          <a:p>
            <a:endParaRPr lang="ru-RU" smtClean="0"/>
          </a:p>
        </p:txBody>
      </p:sp>
      <p:pic>
        <p:nvPicPr>
          <p:cNvPr id="6" name="Рисунок 4" descr="C:\Users\Alex\Desktop\26574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725144"/>
            <a:ext cx="1284174" cy="19116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6000750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88" y="3214688"/>
            <a:ext cx="7405687" cy="1473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endParaRPr lang="ru-RU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7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42875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1214438" y="142875"/>
            <a:ext cx="7500937" cy="5715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dirty="0">
                <a:latin typeface="Gill Sans MT" pitchFamily="34" charset="0"/>
              </a:rPr>
              <a:t>« За последние десятилетия система дополнительного образования детей потеряла значительную часть своих кадровых и финансовых ресурсов. Кружки и секции сегодня посещает только половина школьников, и только четверть - бесплатно. Сильной деформации подверглась </a:t>
            </a:r>
            <a:r>
              <a:rPr lang="ru-RU" sz="2000" dirty="0">
                <a:latin typeface="Corbel" pitchFamily="34" charset="0"/>
              </a:rPr>
              <a:t>традиционно</a:t>
            </a:r>
            <a:r>
              <a:rPr lang="ru-RU" dirty="0">
                <a:latin typeface="Gill Sans MT" pitchFamily="34" charset="0"/>
              </a:rPr>
              <a:t> значимая сфера социализации - детский спорт. Число спортивных школ и секций растет, но часто они ориентированы только на перспективы перехода в большой спорт. Это порождает раннюю селекцию и отсев детей.</a:t>
            </a:r>
          </a:p>
          <a:p>
            <a:pPr algn="just">
              <a:defRPr/>
            </a:pPr>
            <a:endParaRPr lang="ru-RU" sz="1050" dirty="0">
              <a:latin typeface="Gill Sans MT" pitchFamily="34" charset="0"/>
            </a:endParaRPr>
          </a:p>
          <a:p>
            <a:pPr algn="just">
              <a:defRPr/>
            </a:pPr>
            <a:r>
              <a:rPr lang="ru-RU" b="1" dirty="0">
                <a:latin typeface="Gill Sans MT" pitchFamily="34" charset="0"/>
              </a:rPr>
              <a:t>Необходимо вернуть систему дополнительного образования в сферу ответственности государства</a:t>
            </a:r>
            <a:r>
              <a:rPr lang="ru-RU" dirty="0">
                <a:latin typeface="Gill Sans MT" pitchFamily="34" charset="0"/>
              </a:rPr>
              <a:t> - на региональный уровень, оказывая при необходимости поддержку из федерального бюджета. Оплату педагогов дополнительного образования, уровень квалификации которых сопоставим с учительским (включая спортивные школы и школы искусств), надо поэтапно довести до уровня зарплаты учителей общеобразовательной школы. В результате этих мер мы рассчитываем к 2018 году увеличить долю</a:t>
            </a:r>
          </a:p>
          <a:p>
            <a:pPr algn="just">
              <a:defRPr/>
            </a:pPr>
            <a:endParaRPr lang="ru-RU" dirty="0">
              <a:latin typeface="Gill Sans MT" pitchFamily="34" charset="0"/>
            </a:endParaRPr>
          </a:p>
          <a:p>
            <a:pPr algn="just">
              <a:defRPr/>
            </a:pPr>
            <a:endParaRPr lang="ru-RU" dirty="0">
              <a:latin typeface="Gill Sans MT" pitchFamily="34" charset="0"/>
            </a:endParaRPr>
          </a:p>
          <a:p>
            <a:pPr algn="just">
              <a:defRPr/>
            </a:pPr>
            <a:endParaRPr lang="ru-RU" dirty="0">
              <a:latin typeface="Gill Sans MT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030662" y="5929330"/>
            <a:ext cx="5113338" cy="647700"/>
          </a:xfrm>
          <a:prstGeom prst="rect">
            <a:avLst/>
          </a:prstGeom>
        </p:spPr>
        <p:txBody>
          <a:bodyPr anchor="b"/>
          <a:lstStyle/>
          <a:p>
            <a:pPr algn="r" fontAlgn="auto"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1600" i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В.В. Путин «Строительство справедливости.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Социальная политика для России»</a:t>
            </a:r>
          </a:p>
        </p:txBody>
      </p:sp>
      <p:pic>
        <p:nvPicPr>
          <p:cNvPr id="23557" name="Picture 2" descr="D:\Документы - Мякишев\Мои рисунки\путин.bmp"/>
          <p:cNvPicPr>
            <a:picLocks noChangeAspect="1" noChangeArrowheads="1"/>
          </p:cNvPicPr>
          <p:nvPr/>
        </p:nvPicPr>
        <p:blipFill>
          <a:blip r:embed="rId4"/>
          <a:srcRect l="13583" r="2362" b="11253"/>
          <a:stretch>
            <a:fillRect/>
          </a:stretch>
        </p:blipFill>
        <p:spPr bwMode="auto">
          <a:xfrm>
            <a:off x="1214414" y="4929198"/>
            <a:ext cx="2449512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Прямоугольник 10"/>
          <p:cNvSpPr>
            <a:spLocks noChangeArrowheads="1"/>
          </p:cNvSpPr>
          <p:nvPr/>
        </p:nvSpPr>
        <p:spPr bwMode="auto">
          <a:xfrm>
            <a:off x="3714744" y="4786322"/>
            <a:ext cx="50720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школьников, вовлеченных в дополнительные программы, до 70 - 75%, в том числе не менее 50% - на бесплатной основе».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5857875"/>
            <a:ext cx="593725" cy="7143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2050" name="Picture 2" descr="C:\Users\Alex\Desktop\document 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0417" y="5088482"/>
            <a:ext cx="1404561" cy="1700511"/>
          </a:xfrm>
          <a:prstGeom prst="rect">
            <a:avLst/>
          </a:prstGeom>
          <a:noFill/>
          <a:scene3d>
            <a:camera prst="orthographicFront">
              <a:rot lat="0" lon="0" rev="300000"/>
            </a:camera>
            <a:lightRig rig="threePt" dir="t"/>
          </a:scene3d>
        </p:spPr>
      </p:pic>
      <p:sp>
        <p:nvSpPr>
          <p:cNvPr id="8" name="Скругленная прямоугольная выноска 7"/>
          <p:cNvSpPr>
            <a:spLocks noChangeArrowheads="1"/>
          </p:cNvSpPr>
          <p:nvPr/>
        </p:nvSpPr>
        <p:spPr bwMode="auto">
          <a:xfrm>
            <a:off x="1116013" y="908050"/>
            <a:ext cx="7777162" cy="4033838"/>
          </a:xfrm>
          <a:prstGeom prst="wedgeRoundRectCallout">
            <a:avLst>
              <a:gd name="adj1" fmla="val -18319"/>
              <a:gd name="adj2" fmla="val 45394"/>
              <a:gd name="adj3" fmla="val 16667"/>
            </a:avLst>
          </a:prstGeom>
          <a:solidFill>
            <a:schemeClr val="accent1"/>
          </a:solidFill>
          <a:ln w="9525" algn="ctr">
            <a:solidFill>
              <a:srgbClr val="9C8C5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lt1"/>
                </a:solidFill>
                <a:latin typeface="+mn-lt"/>
                <a:cs typeface="+mn-cs"/>
              </a:rPr>
              <a:t>…</a:t>
            </a:r>
            <a:r>
              <a:rPr lang="ru-RU" dirty="0">
                <a:solidFill>
                  <a:schemeClr val="lt1"/>
                </a:solidFill>
                <a:latin typeface="+mn-lt"/>
                <a:cs typeface="+mn-cs"/>
              </a:rPr>
              <a:t>« увеличение к 2020 году числа детей в возрасте от 5 до 18 лет, обучающихся по дополнительным образовательным программам, в общей численности детей этого возраста до 70 - 75 процентов, предусмотрев, что 50 процентов из них должны обучаться за счет бюджетных ассигнований федерального бюджета;</a:t>
            </a:r>
          </a:p>
          <a:p>
            <a:pPr algn="just">
              <a:defRPr/>
            </a:pPr>
            <a:r>
              <a:rPr lang="ru-RU" dirty="0">
                <a:solidFill>
                  <a:schemeClr val="lt1"/>
                </a:solidFill>
                <a:latin typeface="+mn-lt"/>
                <a:cs typeface="+mn-cs"/>
              </a:rPr>
              <a:t>2. Правительству Российской Федерации совместно с органами исполнительной власти субъектов Российской Федерации:</a:t>
            </a:r>
          </a:p>
          <a:p>
            <a:pPr algn="just">
              <a:defRPr/>
            </a:pPr>
            <a:r>
              <a:rPr lang="ru-RU" dirty="0">
                <a:solidFill>
                  <a:schemeClr val="lt1"/>
                </a:solidFill>
                <a:latin typeface="+mn-lt"/>
                <a:cs typeface="+mn-cs"/>
              </a:rPr>
              <a:t> б) подготовить до конца ноября 2012 г. предложения о передаче субъектам Российской Федерации полномочий по предоставлению дополнительного образования детям, предусмотрев при необходимости </a:t>
            </a:r>
            <a:r>
              <a:rPr lang="ru-RU" dirty="0" err="1">
                <a:solidFill>
                  <a:schemeClr val="lt1"/>
                </a:solidFill>
                <a:latin typeface="+mn-lt"/>
                <a:cs typeface="+mn-cs"/>
              </a:rPr>
              <a:t>софинансирование</a:t>
            </a:r>
            <a:r>
              <a:rPr lang="ru-RU" dirty="0">
                <a:solidFill>
                  <a:schemeClr val="lt1"/>
                </a:solidFill>
                <a:latin typeface="+mn-lt"/>
                <a:cs typeface="+mn-cs"/>
              </a:rPr>
              <a:t> реализации названных полномочий за счет бюджетных ассигнований федерального бюджета;»</a:t>
            </a:r>
          </a:p>
          <a:p>
            <a:pPr algn="ctr">
              <a:defRPr/>
            </a:pPr>
            <a:endParaRPr lang="ru-RU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3348038" y="4868863"/>
            <a:ext cx="1931987" cy="10810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771775" y="5805488"/>
            <a:ext cx="647700" cy="64770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214438" y="142875"/>
            <a:ext cx="8072437" cy="714375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latin typeface="Gill Sans MT" pitchFamily="34" charset="0"/>
              </a:rPr>
              <a:t>Указ Президента РФ от 7 мая 2012 г. № 599 «О мерах по реализации государственной политики в области образования и науки</a:t>
            </a:r>
            <a:endParaRPr lang="ru-RU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142875"/>
            <a:ext cx="7500937" cy="5715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effectLst/>
              </a:rPr>
              <a:t>Проекты  программ</a:t>
            </a: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:</a:t>
            </a:r>
            <a:endParaRPr lang="ru-RU" sz="28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1143000" y="857250"/>
            <a:ext cx="7791450" cy="5786438"/>
          </a:xfrm>
        </p:spPr>
        <p:txBody>
          <a:bodyPr/>
          <a:lstStyle/>
          <a:p>
            <a:pPr marL="596900" indent="-514350">
              <a:buFont typeface="Arial" charset="0"/>
              <a:buChar char="•"/>
            </a:pPr>
            <a:r>
              <a:rPr lang="ru-RU" sz="2400" smtClean="0"/>
              <a:t>Федеральная целевая  программа «Развитие дополнительного образования детей в РФ до 2020 года».</a:t>
            </a:r>
          </a:p>
          <a:p>
            <a:pPr marL="596900" indent="-514350">
              <a:buFont typeface="Wingdings 2" pitchFamily="18" charset="2"/>
              <a:buNone/>
            </a:pPr>
            <a:endParaRPr lang="ru-RU" sz="2800" smtClean="0"/>
          </a:p>
          <a:p>
            <a:pPr marL="596900" indent="-514350">
              <a:buFont typeface="Wingdings 2" pitchFamily="18" charset="2"/>
              <a:buNone/>
            </a:pPr>
            <a:endParaRPr lang="ru-RU" sz="2800" smtClean="0"/>
          </a:p>
          <a:p>
            <a:pPr marL="596900" indent="-514350">
              <a:buFont typeface="Wingdings 2" pitchFamily="18" charset="2"/>
              <a:buNone/>
            </a:pPr>
            <a:endParaRPr lang="ru-RU" sz="2800" smtClean="0"/>
          </a:p>
          <a:p>
            <a:pPr marL="596900" indent="-514350">
              <a:buFont typeface="Wingdings 2" pitchFamily="18" charset="2"/>
              <a:buNone/>
            </a:pPr>
            <a:endParaRPr lang="ru-RU" sz="2800" smtClean="0"/>
          </a:p>
          <a:p>
            <a:pPr marL="596900" indent="-514350">
              <a:buFont typeface="Arial" charset="0"/>
              <a:buChar char="•"/>
            </a:pPr>
            <a:r>
              <a:rPr lang="ru-RU" sz="2400" smtClean="0"/>
              <a:t>«Межведомственная программа развития дополнительного  образования детей  в Российской Федерации до 2020 года»</a:t>
            </a:r>
            <a:endParaRPr lang="ru-RU" altLang="ru-RU" sz="2400" smtClean="0"/>
          </a:p>
        </p:txBody>
      </p:sp>
      <p:pic>
        <p:nvPicPr>
          <p:cNvPr id="4" name="Picture 2" descr="Z:\Работа\Подготовка Съезда\Презентация на Съезд\Картинки для шаблона\Лого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5786438"/>
            <a:ext cx="571500" cy="688975"/>
          </a:xfrm>
          <a:prstGeom prst="rect">
            <a:avLst/>
          </a:prstGeom>
          <a:ln w="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 descr="god_uchi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40" y="1714488"/>
            <a:ext cx="2428892" cy="17050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24" descr="C:\Users\Alex\Desktop\dsc117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4857760"/>
            <a:ext cx="2643206" cy="17455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2403</TotalTime>
  <Words>2096</Words>
  <Application>Microsoft Office PowerPoint</Application>
  <PresentationFormat>Экран (4:3)</PresentationFormat>
  <Paragraphs>274</Paragraphs>
  <Slides>35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Солнцестояние</vt:lpstr>
      <vt:lpstr> О НЕКОТОРЫХ  ВОПРОСАХ В ОРГАНИЗАЦИИ ТРУДА ПЕДАГОГОВ  ДОПОЛНИТЕЛЬНОГО  ОБРАЗОВАНИЯ ДЕТЕЙ В СОВРЕМЕННЫХ УСЛОВИЯХ.</vt:lpstr>
      <vt:lpstr> Этапы становления системы дополнительного образования  детей</vt:lpstr>
      <vt:lpstr>Этапы становления системы  дополнительного образования детей</vt:lpstr>
      <vt:lpstr>      Статья 4.  Устава Основные задачи Профсоюза: … п.3. Содействие  сохранению гарантий получения бесплатного образования, практической реализации государственной политики приоритетности образования и науки. </vt:lpstr>
      <vt:lpstr>Программа народных инициатив ОНФ</vt:lpstr>
      <vt:lpstr>Статья 8  Полномочия органов государственной власти РФ в сфере образования</vt:lpstr>
      <vt:lpstr> </vt:lpstr>
      <vt:lpstr>Слайд 8</vt:lpstr>
      <vt:lpstr>Проекты  программ:</vt:lpstr>
      <vt:lpstr>    Организация  труда.  </vt:lpstr>
      <vt:lpstr>Слайд 11</vt:lpstr>
      <vt:lpstr>Слайд 12</vt:lpstr>
      <vt:lpstr>Возраст  педагогических работников</vt:lpstr>
      <vt:lpstr> Квалификационная категория педработников </vt:lpstr>
      <vt:lpstr>Стаж  работы  педагогов</vt:lpstr>
      <vt:lpstr>Проблемы программно-методического обеспечения.</vt:lpstr>
      <vt:lpstr>Оценка особенностей работы по образовательной программе</vt:lpstr>
      <vt:lpstr>Оценка особенностей проведения мониторинга</vt:lpstr>
      <vt:lpstr>Проблемы  деятельности педагогических работников, связанные с работой с детьми</vt:lpstr>
      <vt:lpstr>  Минимально разрешенная численность детей на занятиях по нормативным требованиям и по предложениям педагогов </vt:lpstr>
      <vt:lpstr>Проблемы  деятельности педагогических работников, связанные с работой с детьми</vt:lpstr>
      <vt:lpstr>Оценка необходимости проведения индивидуальных занятий с детьми </vt:lpstr>
      <vt:lpstr>Проблемы  деятельности педагогических работников, связанные с работой с детьми</vt:lpstr>
      <vt:lpstr>Аттестация  педагогов дополнительного образования детей.</vt:lpstr>
      <vt:lpstr> Оценка существующей ситуации в процессе организации выездов детей для участия  в конкурсах, олимпиадах </vt:lpstr>
      <vt:lpstr>Повышение квалификации педагогов.</vt:lpstr>
      <vt:lpstr>Для совершенствования  системы повышения  квалификации педагогов</vt:lpstr>
      <vt:lpstr>Проблемы  в организации  труда педагогов  системы дополнительного образования детей.</vt:lpstr>
      <vt:lpstr> Уровень заработной платы  педагогов Мурманской области  за 1 полугодие 2013 года</vt:lpstr>
      <vt:lpstr>Проблемы  в организации  труда педагогов  системы дополнительного образования детей.</vt:lpstr>
      <vt:lpstr>Предложения  по улучшению организации труда педагогов  системы дополнительного образования.</vt:lpstr>
      <vt:lpstr>Внесение  изменений и поправок  в СанПин 2.4.4.1251-03 от 03.04.2003г.</vt:lpstr>
      <vt:lpstr>Слайд 33</vt:lpstr>
      <vt:lpstr> О НЕКОТОРЫХ  ВОПРОСАХ В ОРГАНИЗАЦИИ ТРУДА ПЕДАГОГОВ  ДОПОЛНИТЕЛЬНОГО  ОБРАЗОВАНИЯ ДЕТЕЙ В СОВРЕМЕННЫХ УСЛОВИЯХ.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образовательное учреждение Мурманский политехнический лицей</dc:title>
  <dc:creator>Костя</dc:creator>
  <cp:lastModifiedBy>User</cp:lastModifiedBy>
  <cp:revision>406</cp:revision>
  <cp:lastPrinted>2013-11-19T15:47:56Z</cp:lastPrinted>
  <dcterms:created xsi:type="dcterms:W3CDTF">2012-12-07T06:01:54Z</dcterms:created>
  <dcterms:modified xsi:type="dcterms:W3CDTF">2013-12-03T04:17:49Z</dcterms:modified>
</cp:coreProperties>
</file>