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42" r:id="rId2"/>
    <p:sldId id="310" r:id="rId3"/>
    <p:sldId id="295" r:id="rId4"/>
    <p:sldId id="261" r:id="rId5"/>
    <p:sldId id="347" r:id="rId6"/>
    <p:sldId id="264" r:id="rId7"/>
    <p:sldId id="287" r:id="rId8"/>
    <p:sldId id="314" r:id="rId9"/>
    <p:sldId id="266" r:id="rId10"/>
    <p:sldId id="319" r:id="rId11"/>
    <p:sldId id="283" r:id="rId12"/>
    <p:sldId id="311" r:id="rId13"/>
    <p:sldId id="312" r:id="rId14"/>
    <p:sldId id="313" r:id="rId15"/>
    <p:sldId id="348" r:id="rId16"/>
    <p:sldId id="281" r:id="rId17"/>
    <p:sldId id="289" r:id="rId18"/>
    <p:sldId id="318" r:id="rId19"/>
    <p:sldId id="337" r:id="rId20"/>
    <p:sldId id="336" r:id="rId21"/>
    <p:sldId id="345" r:id="rId22"/>
    <p:sldId id="346" r:id="rId23"/>
    <p:sldId id="34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800080"/>
    <a:srgbClr val="FF3399"/>
    <a:srgbClr val="00CCFF"/>
    <a:srgbClr val="FF6600"/>
    <a:srgbClr val="0099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1590" y="-90"/>
      </p:cViewPr>
      <p:guideLst>
        <p:guide orient="horz" pos="293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D63FE-7318-420F-85B7-173AA309D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7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CDA54-C4D5-4733-9932-D6FDBDC30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6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FAA2-83AB-43C1-9A95-04F0AE6A1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5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50F-D3FF-4541-BDB3-3484EC6A4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7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939A-BF10-49F7-9F88-5C98A72AE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9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7C9A-9F03-4153-B0A2-94E6D631F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0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D740C-B04F-46A7-A181-ADF294259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9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8084-B3CD-4659-836F-52BDDFE1F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2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F4CF-D8F0-4B58-A415-12146AD78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8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6500B-ADA3-4538-92F8-9145528ED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7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16C5-535D-4752-AFD8-BDF1C379D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9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ED1296A-409D-47C4-A17B-674771835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lyceum.tom.ru/lab/lab.php?mode=7" TargetMode="External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2.png"/><Relationship Id="rId7" Type="http://schemas.openxmlformats.org/officeDocument/2006/relationships/image" Target="../media/image7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43.wmf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3128963" y="3478213"/>
            <a:ext cx="5880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i="1">
                <a:solidFill>
                  <a:srgbClr val="0000FF"/>
                </a:solidFill>
              </a:rPr>
              <a:t>«</a:t>
            </a:r>
            <a:r>
              <a:rPr lang="ru-RU" altLang="ru-RU" i="1">
                <a:solidFill>
                  <a:srgbClr val="0000FF"/>
                </a:solidFill>
              </a:rPr>
              <a:t>Губернаторский Светленский лицей                                                как эффективная модель интеграции и развития                       общего и дополнительного образования»</a:t>
            </a:r>
            <a:endParaRPr lang="ru-RU" altLang="ru-RU" sz="2000" i="1">
              <a:solidFill>
                <a:srgbClr val="0000FF"/>
              </a:solidFill>
            </a:endParaRPr>
          </a:p>
        </p:txBody>
      </p:sp>
      <p:pic>
        <p:nvPicPr>
          <p:cNvPr id="124931" name="Picture 3" descr="Наша 2008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890838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3" name="Picture 5" descr="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657725"/>
            <a:ext cx="1657350" cy="162083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5" name="Picture 7" descr="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657725"/>
            <a:ext cx="1871662" cy="16192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6" name="Picture 8" descr="IMG_10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657725"/>
            <a:ext cx="1698625" cy="16192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7" name="Picture 9" descr="IMG_27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011238"/>
            <a:ext cx="1793875" cy="15763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8" name="Picture 10" descr="IMG_199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657725"/>
            <a:ext cx="1968500" cy="16192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9" name="Picture 11" descr="IMG_799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001713"/>
            <a:ext cx="1847850" cy="15875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1843088" y="2765425"/>
            <a:ext cx="6069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>
                <a:solidFill>
                  <a:srgbClr val="0000FF"/>
                </a:solidFill>
              </a:rPr>
              <a:t>Народный учитель России,                                                                                                    Лауреат Премии правительства в сфере образования                                                     Директор Губернаторского Светленского лицея                                                             Сайбединов А.Г.</a:t>
            </a:r>
            <a:endParaRPr lang="ru-RU" altLang="ru-RU" sz="1600"/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611188" y="188913"/>
            <a:ext cx="8064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Всероссийская конференция «Дополнительное образование детей»                                         Москва 3-4 декабря 2013</a:t>
            </a:r>
          </a:p>
        </p:txBody>
      </p:sp>
      <p:sp>
        <p:nvSpPr>
          <p:cNvPr id="124945" name="Line 17"/>
          <p:cNvSpPr>
            <a:spLocks noChangeShapeType="1"/>
          </p:cNvSpPr>
          <p:nvPr/>
        </p:nvSpPr>
        <p:spPr bwMode="auto">
          <a:xfrm>
            <a:off x="395288" y="692150"/>
            <a:ext cx="8424862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46" name="Line 18"/>
          <p:cNvSpPr>
            <a:spLocks noChangeShapeType="1"/>
          </p:cNvSpPr>
          <p:nvPr/>
        </p:nvSpPr>
        <p:spPr bwMode="auto">
          <a:xfrm>
            <a:off x="403225" y="708025"/>
            <a:ext cx="8353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4947" name="Picture 19" descr="IMG_667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1846263" cy="15763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49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014413"/>
            <a:ext cx="1641475" cy="1574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50" name="Picture 22" descr="P103025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1001713"/>
            <a:ext cx="1712912" cy="158591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2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4649788"/>
            <a:ext cx="1716087" cy="16176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98" name="Group 54"/>
          <p:cNvGrpSpPr>
            <a:grpSpLocks/>
          </p:cNvGrpSpPr>
          <p:nvPr/>
        </p:nvGrpSpPr>
        <p:grpSpPr bwMode="auto">
          <a:xfrm>
            <a:off x="1116013" y="2997200"/>
            <a:ext cx="2951162" cy="647700"/>
            <a:chOff x="703" y="1888"/>
            <a:chExt cx="1859" cy="408"/>
          </a:xfrm>
        </p:grpSpPr>
        <p:sp>
          <p:nvSpPr>
            <p:cNvPr id="82995" name="Rectangle 51"/>
            <p:cNvSpPr>
              <a:spLocks noChangeArrowheads="1"/>
            </p:cNvSpPr>
            <p:nvPr/>
          </p:nvSpPr>
          <p:spPr bwMode="auto">
            <a:xfrm>
              <a:off x="703" y="1888"/>
              <a:ext cx="1859" cy="40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chemeClr val="bg1"/>
                </a:solidFill>
              </a:endParaRPr>
            </a:p>
          </p:txBody>
        </p:sp>
        <p:sp>
          <p:nvSpPr>
            <p:cNvPr id="82997" name="Text Box 53"/>
            <p:cNvSpPr txBox="1">
              <a:spLocks noChangeArrowheads="1"/>
            </p:cNvSpPr>
            <p:nvPr/>
          </p:nvSpPr>
          <p:spPr bwMode="auto">
            <a:xfrm>
              <a:off x="1882" y="1933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65%</a:t>
              </a:r>
            </a:p>
          </p:txBody>
        </p:sp>
      </p:grp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0" y="333375"/>
            <a:ext cx="8604250" cy="503238"/>
            <a:chOff x="0" y="210"/>
            <a:chExt cx="5420" cy="317"/>
          </a:xfrm>
        </p:grpSpPr>
        <p:sp>
          <p:nvSpPr>
            <p:cNvPr id="82949" name="AutoShape 5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2950" name="Picture 6" descr="Наша 2008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843213" y="944563"/>
            <a:ext cx="5326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FF"/>
                </a:solidFill>
              </a:rPr>
              <a:t>НОВОЕ СОДЕРЖАНИЕ ОБРАЗОВАНИЯ</a:t>
            </a:r>
            <a:r>
              <a:rPr lang="ru-RU" altLang="ru-RU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2953" name="Text Box 23"/>
          <p:cNvSpPr txBox="1">
            <a:spLocks noChangeArrowheads="1"/>
          </p:cNvSpPr>
          <p:nvPr/>
        </p:nvSpPr>
        <p:spPr bwMode="auto">
          <a:xfrm>
            <a:off x="611188" y="946150"/>
            <a:ext cx="22320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Tahoma" pitchFamily="34" charset="0"/>
              </a:rPr>
              <a:t>Решение 1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2411413" y="4724400"/>
            <a:ext cx="720725" cy="360363"/>
          </a:xfrm>
          <a:prstGeom prst="rect">
            <a:avLst/>
          </a:prstGeom>
          <a:solidFill>
            <a:srgbClr val="FF9900"/>
          </a:solidFill>
          <a:ln w="9525">
            <a:solidFill>
              <a:srgbClr val="FFB06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1114425" y="3571875"/>
            <a:ext cx="2952750" cy="1512888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pattFill prst="zigZag">
                  <a:fgClr>
                    <a:schemeClr val="tx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68" name="Text Box 9"/>
          <p:cNvSpPr txBox="1">
            <a:spLocks noChangeArrowheads="1"/>
          </p:cNvSpPr>
          <p:nvPr/>
        </p:nvSpPr>
        <p:spPr bwMode="auto">
          <a:xfrm>
            <a:off x="1187450" y="5084763"/>
            <a:ext cx="14414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009900"/>
                </a:solidFill>
              </a:rPr>
              <a:t>Общеобразо - вательные дисциплины</a:t>
            </a:r>
          </a:p>
        </p:txBody>
      </p:sp>
      <p:sp>
        <p:nvSpPr>
          <p:cNvPr id="82969" name="Text Box 10"/>
          <p:cNvSpPr txBox="1">
            <a:spLocks noChangeArrowheads="1"/>
          </p:cNvSpPr>
          <p:nvPr/>
        </p:nvSpPr>
        <p:spPr bwMode="auto">
          <a:xfrm>
            <a:off x="2700338" y="5084763"/>
            <a:ext cx="1366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6600"/>
                </a:solidFill>
              </a:rPr>
              <a:t>Творческие дисциплины</a:t>
            </a:r>
          </a:p>
        </p:txBody>
      </p:sp>
      <p:sp>
        <p:nvSpPr>
          <p:cNvPr id="82970" name="Text Box 11"/>
          <p:cNvSpPr txBox="1">
            <a:spLocks noChangeArrowheads="1"/>
          </p:cNvSpPr>
          <p:nvPr/>
        </p:nvSpPr>
        <p:spPr bwMode="auto">
          <a:xfrm rot="5400000">
            <a:off x="3195638" y="3852863"/>
            <a:ext cx="230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3300"/>
                </a:solidFill>
              </a:rPr>
              <a:t>Качество успеваемости</a:t>
            </a:r>
          </a:p>
        </p:txBody>
      </p:sp>
      <p:sp>
        <p:nvSpPr>
          <p:cNvPr id="82971" name="Line 27"/>
          <p:cNvSpPr>
            <a:spLocks noChangeShapeType="1"/>
          </p:cNvSpPr>
          <p:nvPr/>
        </p:nvSpPr>
        <p:spPr bwMode="auto">
          <a:xfrm flipV="1">
            <a:off x="1114425" y="1771650"/>
            <a:ext cx="0" cy="34559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t="37895" r="93352"/>
          <a:stretch>
            <a:fillRect/>
          </a:stretch>
        </p:blipFill>
        <p:spPr bwMode="auto">
          <a:xfrm>
            <a:off x="611188" y="1843088"/>
            <a:ext cx="44926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76" name="Line 32"/>
          <p:cNvSpPr>
            <a:spLocks noChangeShapeType="1"/>
          </p:cNvSpPr>
          <p:nvPr/>
        </p:nvSpPr>
        <p:spPr bwMode="auto">
          <a:xfrm>
            <a:off x="1116013" y="5084763"/>
            <a:ext cx="31686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2981" name="Group 37"/>
          <p:cNvGrpSpPr>
            <a:grpSpLocks/>
          </p:cNvGrpSpPr>
          <p:nvPr/>
        </p:nvGrpSpPr>
        <p:grpSpPr bwMode="auto">
          <a:xfrm>
            <a:off x="1330325" y="2420938"/>
            <a:ext cx="1009650" cy="2663825"/>
            <a:chOff x="838" y="1525"/>
            <a:chExt cx="636" cy="1678"/>
          </a:xfrm>
        </p:grpSpPr>
        <p:sp>
          <p:nvSpPr>
            <p:cNvPr id="82961" name="Rectangle 17"/>
            <p:cNvSpPr>
              <a:spLocks noChangeArrowheads="1"/>
            </p:cNvSpPr>
            <p:nvPr/>
          </p:nvSpPr>
          <p:spPr bwMode="auto">
            <a:xfrm>
              <a:off x="838" y="1570"/>
              <a:ext cx="636" cy="1633"/>
            </a:xfrm>
            <a:prstGeom prst="rect">
              <a:avLst/>
            </a:prstGeom>
            <a:gradFill rotWithShape="1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80" name="Oval 36"/>
            <p:cNvSpPr>
              <a:spLocks noChangeArrowheads="1"/>
            </p:cNvSpPr>
            <p:nvPr/>
          </p:nvSpPr>
          <p:spPr bwMode="auto">
            <a:xfrm>
              <a:off x="839" y="1525"/>
              <a:ext cx="635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985" name="Group 41"/>
          <p:cNvGrpSpPr>
            <a:grpSpLocks/>
          </p:cNvGrpSpPr>
          <p:nvPr/>
        </p:nvGrpSpPr>
        <p:grpSpPr bwMode="auto">
          <a:xfrm>
            <a:off x="2771775" y="4797425"/>
            <a:ext cx="1008063" cy="271463"/>
            <a:chOff x="1746" y="3022"/>
            <a:chExt cx="635" cy="171"/>
          </a:xfrm>
        </p:grpSpPr>
        <p:sp>
          <p:nvSpPr>
            <p:cNvPr id="82966" name="Rectangle 7"/>
            <p:cNvSpPr>
              <a:spLocks noChangeArrowheads="1"/>
            </p:cNvSpPr>
            <p:nvPr/>
          </p:nvSpPr>
          <p:spPr bwMode="auto">
            <a:xfrm>
              <a:off x="1746" y="3067"/>
              <a:ext cx="635" cy="12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82984" name="Oval 40"/>
            <p:cNvSpPr>
              <a:spLocks noChangeArrowheads="1"/>
            </p:cNvSpPr>
            <p:nvPr/>
          </p:nvSpPr>
          <p:spPr bwMode="auto">
            <a:xfrm>
              <a:off x="1746" y="3022"/>
              <a:ext cx="635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2555875" y="1844675"/>
            <a:ext cx="244951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0000"/>
                </a:solidFill>
                <a:latin typeface="Tahoma" pitchFamily="34" charset="0"/>
              </a:rPr>
              <a:t>Традиционная школа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987675" y="1395412"/>
            <a:ext cx="4321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6"/>
                </a:solidFill>
                <a:latin typeface="Tahoma" pitchFamily="34" charset="0"/>
              </a:rPr>
              <a:t>Губернаторский </a:t>
            </a:r>
            <a:r>
              <a:rPr lang="ru-RU" dirty="0" err="1" smtClean="0">
                <a:solidFill>
                  <a:schemeClr val="accent6"/>
                </a:solidFill>
                <a:latin typeface="Tahoma" pitchFamily="34" charset="0"/>
              </a:rPr>
              <a:t>Светленский</a:t>
            </a:r>
            <a:r>
              <a:rPr lang="ru-RU" dirty="0" smtClean="0">
                <a:solidFill>
                  <a:schemeClr val="accent6"/>
                </a:solidFill>
                <a:latin typeface="Tahoma" pitchFamily="34" charset="0"/>
              </a:rPr>
              <a:t> </a:t>
            </a:r>
            <a:r>
              <a:rPr lang="ru-RU" dirty="0">
                <a:solidFill>
                  <a:schemeClr val="accent6"/>
                </a:solidFill>
                <a:latin typeface="Tahoma" pitchFamily="34" charset="0"/>
              </a:rPr>
              <a:t>лицей</a:t>
            </a:r>
          </a:p>
        </p:txBody>
      </p:sp>
      <p:sp>
        <p:nvSpPr>
          <p:cNvPr id="82973" name="Text Box 29"/>
          <p:cNvSpPr txBox="1">
            <a:spLocks noChangeArrowheads="1"/>
          </p:cNvSpPr>
          <p:nvPr/>
        </p:nvSpPr>
        <p:spPr bwMode="auto">
          <a:xfrm>
            <a:off x="2987675" y="45085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5%</a:t>
            </a:r>
          </a:p>
        </p:txBody>
      </p:sp>
      <p:grpSp>
        <p:nvGrpSpPr>
          <p:cNvPr id="82994" name="Group 50"/>
          <p:cNvGrpSpPr>
            <a:grpSpLocks/>
          </p:cNvGrpSpPr>
          <p:nvPr/>
        </p:nvGrpSpPr>
        <p:grpSpPr bwMode="auto">
          <a:xfrm>
            <a:off x="2771775" y="4437063"/>
            <a:ext cx="1008063" cy="582612"/>
            <a:chOff x="1746" y="2795"/>
            <a:chExt cx="635" cy="367"/>
          </a:xfrm>
        </p:grpSpPr>
        <p:grpSp>
          <p:nvGrpSpPr>
            <p:cNvPr id="82992" name="Group 48"/>
            <p:cNvGrpSpPr>
              <a:grpSpLocks/>
            </p:cNvGrpSpPr>
            <p:nvPr/>
          </p:nvGrpSpPr>
          <p:grpSpPr bwMode="auto">
            <a:xfrm>
              <a:off x="1746" y="2795"/>
              <a:ext cx="635" cy="364"/>
              <a:chOff x="1746" y="2794"/>
              <a:chExt cx="635" cy="364"/>
            </a:xfrm>
          </p:grpSpPr>
          <p:sp>
            <p:nvSpPr>
              <p:cNvPr id="82979" name="Rectangle 7"/>
              <p:cNvSpPr>
                <a:spLocks noChangeArrowheads="1"/>
              </p:cNvSpPr>
              <p:nvPr/>
            </p:nvSpPr>
            <p:spPr bwMode="auto">
              <a:xfrm>
                <a:off x="1746" y="2840"/>
                <a:ext cx="635" cy="318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00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>
                  <a:latin typeface="Tahoma" pitchFamily="34" charset="0"/>
                </a:endParaRPr>
              </a:p>
            </p:txBody>
          </p:sp>
          <p:sp>
            <p:nvSpPr>
              <p:cNvPr id="82986" name="Oval 42"/>
              <p:cNvSpPr>
                <a:spLocks noChangeArrowheads="1"/>
              </p:cNvSpPr>
              <p:nvPr/>
            </p:nvSpPr>
            <p:spPr bwMode="auto">
              <a:xfrm>
                <a:off x="1746" y="2794"/>
                <a:ext cx="635" cy="10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993" name="Text Box 49"/>
            <p:cNvSpPr txBox="1">
              <a:spLocks noChangeArrowheads="1"/>
            </p:cNvSpPr>
            <p:nvPr/>
          </p:nvSpPr>
          <p:spPr bwMode="auto">
            <a:xfrm>
              <a:off x="1882" y="2931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20%</a:t>
              </a:r>
            </a:p>
          </p:txBody>
        </p:sp>
      </p:grpSp>
      <p:sp>
        <p:nvSpPr>
          <p:cNvPr id="82996" name="Text Box 52"/>
          <p:cNvSpPr txBox="1">
            <a:spLocks noChangeArrowheads="1"/>
          </p:cNvSpPr>
          <p:nvPr/>
        </p:nvSpPr>
        <p:spPr bwMode="auto">
          <a:xfrm>
            <a:off x="2987675" y="371633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45%</a:t>
            </a:r>
          </a:p>
        </p:txBody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5003800" y="2460625"/>
            <a:ext cx="3744913" cy="2536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1600">
                <a:solidFill>
                  <a:srgbClr val="000099"/>
                </a:solidFill>
              </a:rPr>
              <a:t>  результаты ЕГЭ, ГИА по всем общеобразовательным предметам выше областных и всероссийских,</a:t>
            </a:r>
          </a:p>
          <a:p>
            <a:pPr eaLnBrk="1" hangingPunct="1">
              <a:buFontTx/>
              <a:buChar char="•"/>
            </a:pPr>
            <a:r>
              <a:rPr lang="ru-RU" altLang="ru-RU" sz="1600">
                <a:solidFill>
                  <a:srgbClr val="000099"/>
                </a:solidFill>
              </a:rPr>
              <a:t> призеры и победители областных и всероссийских олимпиад и конкурсов по общеобразовательным предметам </a:t>
            </a:r>
          </a:p>
          <a:p>
            <a:pPr eaLnBrk="1" hangingPunct="1">
              <a:buFontTx/>
              <a:buChar char="•"/>
            </a:pPr>
            <a:r>
              <a:rPr lang="ru-RU" altLang="ru-RU" sz="1600">
                <a:solidFill>
                  <a:srgbClr val="000099"/>
                </a:solidFill>
              </a:rPr>
              <a:t> 90% поступления в ВУЗы, в среднем 30 % медалистов от числа выпускников </a:t>
            </a:r>
          </a:p>
        </p:txBody>
      </p:sp>
      <p:grpSp>
        <p:nvGrpSpPr>
          <p:cNvPr id="82988" name="Group 44"/>
          <p:cNvGrpSpPr>
            <a:grpSpLocks/>
          </p:cNvGrpSpPr>
          <p:nvPr/>
        </p:nvGrpSpPr>
        <p:grpSpPr bwMode="auto">
          <a:xfrm>
            <a:off x="1330325" y="1989138"/>
            <a:ext cx="1011238" cy="647700"/>
            <a:chOff x="838" y="1253"/>
            <a:chExt cx="637" cy="408"/>
          </a:xfrm>
        </p:grpSpPr>
        <p:grpSp>
          <p:nvGrpSpPr>
            <p:cNvPr id="82983" name="Group 39"/>
            <p:cNvGrpSpPr>
              <a:grpSpLocks/>
            </p:cNvGrpSpPr>
            <p:nvPr/>
          </p:nvGrpSpPr>
          <p:grpSpPr bwMode="auto">
            <a:xfrm>
              <a:off x="838" y="1253"/>
              <a:ext cx="637" cy="408"/>
              <a:chOff x="838" y="1253"/>
              <a:chExt cx="637" cy="408"/>
            </a:xfrm>
          </p:grpSpPr>
          <p:sp>
            <p:nvSpPr>
              <p:cNvPr id="82962" name="Rectangle 18"/>
              <p:cNvSpPr>
                <a:spLocks noChangeArrowheads="1"/>
              </p:cNvSpPr>
              <p:nvPr/>
            </p:nvSpPr>
            <p:spPr bwMode="auto">
              <a:xfrm>
                <a:off x="838" y="1297"/>
                <a:ext cx="636" cy="364"/>
              </a:xfrm>
              <a:prstGeom prst="rect">
                <a:avLst/>
              </a:prstGeom>
              <a:gradFill rotWithShape="1">
                <a:gsLst>
                  <a:gs pos="0">
                    <a:srgbClr val="008000">
                      <a:gamma/>
                      <a:shade val="46275"/>
                      <a:invGamma/>
                    </a:srgbClr>
                  </a:gs>
                  <a:gs pos="5000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77" name="Oval 33"/>
              <p:cNvSpPr>
                <a:spLocks noChangeArrowheads="1"/>
              </p:cNvSpPr>
              <p:nvPr/>
            </p:nvSpPr>
            <p:spPr bwMode="auto">
              <a:xfrm>
                <a:off x="840" y="1253"/>
                <a:ext cx="635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972" name="Text Box 28"/>
            <p:cNvSpPr txBox="1">
              <a:spLocks noChangeArrowheads="1"/>
            </p:cNvSpPr>
            <p:nvPr/>
          </p:nvSpPr>
          <p:spPr bwMode="auto">
            <a:xfrm>
              <a:off x="975" y="1344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FF00"/>
                  </a:solidFill>
                </a:rPr>
                <a:t>95%</a:t>
              </a:r>
            </a:p>
          </p:txBody>
        </p:sp>
      </p:grpSp>
      <p:sp>
        <p:nvSpPr>
          <p:cNvPr id="82989" name="Text Box 45"/>
          <p:cNvSpPr txBox="1">
            <a:spLocks noChangeArrowheads="1"/>
          </p:cNvSpPr>
          <p:nvPr/>
        </p:nvSpPr>
        <p:spPr bwMode="auto">
          <a:xfrm>
            <a:off x="1547813" y="270192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FF00"/>
                </a:solidFill>
              </a:rPr>
              <a:t>80%</a:t>
            </a:r>
          </a:p>
        </p:txBody>
      </p:sp>
      <p:sp>
        <p:nvSpPr>
          <p:cNvPr id="83002" name="Text Box 58"/>
          <p:cNvSpPr txBox="1">
            <a:spLocks noChangeArrowheads="1"/>
          </p:cNvSpPr>
          <p:nvPr/>
        </p:nvSpPr>
        <p:spPr bwMode="auto">
          <a:xfrm>
            <a:off x="971550" y="609282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FF0000"/>
                </a:solidFill>
              </a:rPr>
              <a:t>ПОЛУЧЕН ПАРАДОКСАЛЬНЫЙ ЭФФЕКТ!</a:t>
            </a:r>
          </a:p>
        </p:txBody>
      </p:sp>
      <p:sp>
        <p:nvSpPr>
          <p:cNvPr id="83003" name="Line 59"/>
          <p:cNvSpPr>
            <a:spLocks noChangeShapeType="1"/>
          </p:cNvSpPr>
          <p:nvPr/>
        </p:nvSpPr>
        <p:spPr bwMode="auto">
          <a:xfrm>
            <a:off x="1763713" y="1984375"/>
            <a:ext cx="0" cy="3651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004" name="Line 60"/>
          <p:cNvSpPr>
            <a:spLocks noChangeShapeType="1"/>
          </p:cNvSpPr>
          <p:nvPr/>
        </p:nvSpPr>
        <p:spPr bwMode="auto">
          <a:xfrm flipV="1">
            <a:off x="2916238" y="4652963"/>
            <a:ext cx="0" cy="3603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 flipV="1">
            <a:off x="2627313" y="3429000"/>
            <a:ext cx="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96" grpId="0"/>
      <p:bldP spid="94210" grpId="0" animBg="1"/>
      <p:bldP spid="83003" grpId="0" animBg="1"/>
      <p:bldP spid="83004" grpId="0" animBg="1"/>
      <p:bldP spid="830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947738" y="5229225"/>
            <a:ext cx="4967287" cy="936625"/>
          </a:xfrm>
          <a:prstGeom prst="rect">
            <a:avLst/>
          </a:prstGeom>
          <a:gradFill rotWithShape="1">
            <a:gsLst>
              <a:gs pos="0">
                <a:srgbClr val="FFFF93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3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400" b="1">
                <a:solidFill>
                  <a:srgbClr val="2D2D8A"/>
                </a:solidFill>
              </a:rPr>
              <a:t>ЭЛЕМЕНТАРНОЕ ОБРАЗОВАНИЕ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200" b="1">
                <a:solidFill>
                  <a:srgbClr val="FF0000"/>
                </a:solidFill>
              </a:rPr>
              <a:t>(базовое, обязательное образование – уроки)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400">
                <a:solidFill>
                  <a:srgbClr val="00B050"/>
                </a:solidFill>
              </a:rPr>
              <a:t>формирование творческого мышления</a:t>
            </a: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5300663" y="2611438"/>
            <a:ext cx="37449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как этап воспроизводства культуры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1400" b="1">
              <a:solidFill>
                <a:srgbClr val="FF0000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1233488" y="3935413"/>
            <a:ext cx="4321175" cy="1006475"/>
          </a:xfrm>
          <a:prstGeom prst="rect">
            <a:avLst/>
          </a:prstGeom>
          <a:gradFill rotWithShape="1">
            <a:gsLst>
              <a:gs pos="0">
                <a:srgbClr val="FFFF93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3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400" b="1">
                <a:solidFill>
                  <a:srgbClr val="2D2D8A"/>
                </a:solidFill>
              </a:rPr>
              <a:t>УГЛУБЛЕННОЕ ОБУЧЕНИЕ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200" b="1">
                <a:solidFill>
                  <a:srgbClr val="FF0000"/>
                </a:solidFill>
              </a:rPr>
              <a:t>(по желанию)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400">
                <a:solidFill>
                  <a:srgbClr val="00B050"/>
                </a:solidFill>
              </a:rPr>
              <a:t>возможность реализации творческого ресурса, с проявлением области особых способностей</a:t>
            </a:r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1666875" y="2635250"/>
            <a:ext cx="3457575" cy="1009650"/>
          </a:xfrm>
          <a:prstGeom prst="rect">
            <a:avLst/>
          </a:prstGeom>
          <a:gradFill rotWithShape="1">
            <a:gsLst>
              <a:gs pos="0">
                <a:srgbClr val="FFFF93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3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400" b="1">
                <a:solidFill>
                  <a:srgbClr val="2D2D8A"/>
                </a:solidFill>
              </a:rPr>
              <a:t>ЭЛИТАРНОЕ ОБРАЗОВАНИЕ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200" b="1">
                <a:solidFill>
                  <a:srgbClr val="FF0000"/>
                </a:solidFill>
              </a:rPr>
              <a:t>(по способностям)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400">
                <a:solidFill>
                  <a:srgbClr val="339933"/>
                </a:solidFill>
              </a:rPr>
              <a:t>реализация особых способностей усиливающих эффект</a:t>
            </a:r>
            <a:r>
              <a:rPr lang="ru-RU" altLang="ru-RU" sz="1400" b="1">
                <a:solidFill>
                  <a:srgbClr val="339933"/>
                </a:solidFill>
              </a:rPr>
              <a:t> </a:t>
            </a:r>
            <a:r>
              <a:rPr lang="ru-RU" altLang="ru-RU" sz="1400">
                <a:solidFill>
                  <a:srgbClr val="339933"/>
                </a:solidFill>
              </a:rPr>
              <a:t>одаренности</a:t>
            </a:r>
          </a:p>
        </p:txBody>
      </p:sp>
      <p:sp>
        <p:nvSpPr>
          <p:cNvPr id="15413" name="AutoShape 53"/>
          <p:cNvSpPr>
            <a:spLocks noChangeArrowheads="1"/>
          </p:cNvSpPr>
          <p:nvPr/>
        </p:nvSpPr>
        <p:spPr bwMode="auto">
          <a:xfrm rot="10800000">
            <a:off x="512763" y="1700213"/>
            <a:ext cx="290512" cy="4465637"/>
          </a:xfrm>
          <a:prstGeom prst="downArrow">
            <a:avLst>
              <a:gd name="adj1" fmla="val 32407"/>
              <a:gd name="adj2" fmla="val 1653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15414" name="AutoShape 54"/>
          <p:cNvSpPr>
            <a:spLocks noChangeArrowheads="1"/>
          </p:cNvSpPr>
          <p:nvPr/>
        </p:nvSpPr>
        <p:spPr bwMode="auto">
          <a:xfrm rot="10800000">
            <a:off x="3106738" y="5013325"/>
            <a:ext cx="576262" cy="215900"/>
          </a:xfrm>
          <a:prstGeom prst="downArrow">
            <a:avLst>
              <a:gd name="adj1" fmla="val 49861"/>
              <a:gd name="adj2" fmla="val 649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15415" name="AutoShape 55"/>
          <p:cNvSpPr>
            <a:spLocks noChangeArrowheads="1"/>
          </p:cNvSpPr>
          <p:nvPr/>
        </p:nvSpPr>
        <p:spPr bwMode="auto">
          <a:xfrm rot="10800000">
            <a:off x="3033713" y="3717925"/>
            <a:ext cx="576262" cy="215900"/>
          </a:xfrm>
          <a:prstGeom prst="downArrow">
            <a:avLst>
              <a:gd name="adj1" fmla="val 49861"/>
              <a:gd name="adj2" fmla="val 757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11277" name="Text Box 71"/>
          <p:cNvSpPr txBox="1">
            <a:spLocks noChangeArrowheads="1"/>
          </p:cNvSpPr>
          <p:nvPr/>
        </p:nvSpPr>
        <p:spPr bwMode="auto">
          <a:xfrm rot="16200000">
            <a:off x="-1785143" y="3771106"/>
            <a:ext cx="4392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6"/>
                </a:solidFill>
                <a:latin typeface="Tahoma" pitchFamily="34" charset="0"/>
              </a:rPr>
              <a:t>Развивающий вектор обучения</a:t>
            </a:r>
            <a:endParaRPr lang="ru-RU" dirty="0">
              <a:solidFill>
                <a:schemeClr val="accent6"/>
              </a:solidFill>
              <a:latin typeface="Tahoma" pitchFamily="34" charset="0"/>
            </a:endParaRP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874713" y="1844675"/>
            <a:ext cx="5040312" cy="792163"/>
            <a:chOff x="1066" y="1071"/>
            <a:chExt cx="3175" cy="499"/>
          </a:xfrm>
        </p:grpSpPr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1882" y="1434"/>
              <a:ext cx="45" cy="1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55"/>
            <p:cNvSpPr>
              <a:spLocks noChangeArrowheads="1"/>
            </p:cNvSpPr>
            <p:nvPr/>
          </p:nvSpPr>
          <p:spPr bwMode="auto">
            <a:xfrm>
              <a:off x="2744" y="1071"/>
              <a:ext cx="1497" cy="363"/>
            </a:xfrm>
            <a:prstGeom prst="rect">
              <a:avLst/>
            </a:prstGeom>
            <a:gradFill rotWithShape="1">
              <a:gsLst>
                <a:gs pos="0">
                  <a:srgbClr val="FFFF93"/>
                </a:gs>
                <a:gs pos="100000">
                  <a:srgbClr val="FFFF00"/>
                </a:gs>
              </a:gsLst>
              <a:lin ang="5400000" scaled="1"/>
            </a:gradFill>
            <a:ln w="3810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altLang="ru-RU" sz="1000" b="1">
                  <a:solidFill>
                    <a:srgbClr val="FF0000"/>
                  </a:solidFill>
                </a:rPr>
                <a:t>ТВОРЧЕСКИЕ МАСТЕРСКИЕ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altLang="ru-RU" sz="1000" b="1">
                  <a:solidFill>
                    <a:srgbClr val="2D2D8A"/>
                  </a:solidFill>
                </a:rPr>
                <a:t>Формирование творческого мышления</a:t>
              </a:r>
              <a:endParaRPr lang="ru-RU" altLang="ru-RU" sz="900">
                <a:solidFill>
                  <a:srgbClr val="2D2D8A"/>
                </a:solidFill>
              </a:endParaRPr>
            </a:p>
          </p:txBody>
        </p:sp>
        <p:sp>
          <p:nvSpPr>
            <p:cNvPr id="9" name="Rectangle 57"/>
            <p:cNvSpPr>
              <a:spLocks noChangeArrowheads="1"/>
            </p:cNvSpPr>
            <p:nvPr/>
          </p:nvSpPr>
          <p:spPr bwMode="auto">
            <a:xfrm>
              <a:off x="1066" y="1071"/>
              <a:ext cx="1497" cy="363"/>
            </a:xfrm>
            <a:prstGeom prst="rect">
              <a:avLst/>
            </a:prstGeom>
            <a:gradFill rotWithShape="1">
              <a:gsLst>
                <a:gs pos="0">
                  <a:srgbClr val="FFFF93"/>
                </a:gs>
                <a:gs pos="100000">
                  <a:srgbClr val="FFFF00"/>
                </a:gs>
              </a:gsLst>
              <a:lin ang="5400000" scaled="1"/>
            </a:gradFill>
            <a:ln w="3810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altLang="ru-RU" sz="1000" b="1">
                  <a:solidFill>
                    <a:srgbClr val="FF0000"/>
                  </a:solidFill>
                </a:rPr>
                <a:t>НАУЧНЫЕ ЛАБОРАТОРИИ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altLang="ru-RU" sz="1000" b="1">
                  <a:solidFill>
                    <a:srgbClr val="2D2D8A"/>
                  </a:solidFill>
                </a:rPr>
                <a:t>Формирование научного мировоззрения</a:t>
              </a:r>
              <a:endParaRPr lang="ru-RU" altLang="ru-RU" sz="900">
                <a:solidFill>
                  <a:srgbClr val="2D2D8A"/>
                </a:solidFill>
              </a:endParaRPr>
            </a:p>
          </p:txBody>
        </p:sp>
        <p:sp>
          <p:nvSpPr>
            <p:cNvPr id="40981" name="Rectangle 21"/>
            <p:cNvSpPr>
              <a:spLocks noChangeArrowheads="1"/>
            </p:cNvSpPr>
            <p:nvPr/>
          </p:nvSpPr>
          <p:spPr bwMode="auto">
            <a:xfrm>
              <a:off x="3334" y="1434"/>
              <a:ext cx="45" cy="1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90" name="Text Box 4"/>
          <p:cNvSpPr txBox="1">
            <a:spLocks noChangeArrowheads="1"/>
          </p:cNvSpPr>
          <p:nvPr/>
        </p:nvSpPr>
        <p:spPr bwMode="auto">
          <a:xfrm>
            <a:off x="2843213" y="836613"/>
            <a:ext cx="5903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FF"/>
                </a:solidFill>
              </a:rPr>
              <a:t>СИСТЕМА МНОГОУРОВНЕВОГО ОБУЧЕНИЯ</a:t>
            </a:r>
            <a:r>
              <a:rPr lang="ru-RU" altLang="ru-RU">
                <a:solidFill>
                  <a:srgbClr val="2D2D8A"/>
                </a:solidFill>
              </a:rPr>
              <a:t> </a:t>
            </a:r>
          </a:p>
        </p:txBody>
      </p:sp>
      <p:sp>
        <p:nvSpPr>
          <p:cNvPr id="40983" name="Text Box 25"/>
          <p:cNvSpPr txBox="1">
            <a:spLocks noChangeArrowheads="1"/>
          </p:cNvSpPr>
          <p:nvPr/>
        </p:nvSpPr>
        <p:spPr bwMode="auto">
          <a:xfrm>
            <a:off x="611188" y="836613"/>
            <a:ext cx="21590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Tahoma" pitchFamily="34" charset="0"/>
              </a:rPr>
              <a:t>Решение 2</a:t>
            </a:r>
          </a:p>
        </p:txBody>
      </p:sp>
      <p:sp>
        <p:nvSpPr>
          <p:cNvPr id="65585" name="Text Box 49"/>
          <p:cNvSpPr txBox="1">
            <a:spLocks noChangeArrowheads="1"/>
          </p:cNvSpPr>
          <p:nvPr/>
        </p:nvSpPr>
        <p:spPr bwMode="auto">
          <a:xfrm>
            <a:off x="6048375" y="1484313"/>
            <a:ext cx="30956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rgbClr val="FF0000"/>
                </a:solidFill>
                <a:latin typeface="Tahoma" pitchFamily="34" charset="0"/>
              </a:rPr>
              <a:t>В данной конструкции возможен вариант ухода от классно-урочной системы.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5640388" y="3846513"/>
            <a:ext cx="315118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как этап погружения в культуру</a:t>
            </a:r>
            <a:r>
              <a:rPr lang="ru-RU" altLang="ru-RU" sz="1400" b="1">
                <a:solidFill>
                  <a:srgbClr val="000099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200" b="1" i="1">
                <a:solidFill>
                  <a:srgbClr val="2D2D8A"/>
                </a:solidFill>
              </a:rPr>
              <a:t>2 и 3 уровни обучения решают острую проблему нехватки и малой доступности ДОУ</a:t>
            </a:r>
            <a:endParaRPr lang="ru-RU" altLang="ru-RU" sz="1200" b="1">
              <a:solidFill>
                <a:srgbClr val="2D2D8A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051550" y="5300663"/>
            <a:ext cx="30956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как этап поглощения культуры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1200" b="1" i="1">
                <a:solidFill>
                  <a:srgbClr val="2D2D8A"/>
                </a:solidFill>
              </a:rPr>
              <a:t>Уроки с новым содержанием образования</a:t>
            </a:r>
          </a:p>
        </p:txBody>
      </p: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0" y="260350"/>
            <a:ext cx="8604250" cy="503238"/>
            <a:chOff x="0" y="210"/>
            <a:chExt cx="5420" cy="317"/>
          </a:xfrm>
        </p:grpSpPr>
        <p:sp>
          <p:nvSpPr>
            <p:cNvPr id="40988" name="AutoShape 28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0989" name="Picture 29" descr="Наша 2008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90" name="Text Box 30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grpSp>
        <p:nvGrpSpPr>
          <p:cNvPr id="41001" name="Group 41"/>
          <p:cNvGrpSpPr>
            <a:grpSpLocks/>
          </p:cNvGrpSpPr>
          <p:nvPr/>
        </p:nvGrpSpPr>
        <p:grpSpPr bwMode="auto">
          <a:xfrm>
            <a:off x="914400" y="3975100"/>
            <a:ext cx="823913" cy="527050"/>
            <a:chOff x="745" y="1691"/>
            <a:chExt cx="519" cy="332"/>
          </a:xfrm>
        </p:grpSpPr>
        <p:sp>
          <p:nvSpPr>
            <p:cNvPr id="41002" name="Oval 42"/>
            <p:cNvSpPr>
              <a:spLocks noChangeArrowheads="1"/>
            </p:cNvSpPr>
            <p:nvPr/>
          </p:nvSpPr>
          <p:spPr bwMode="auto">
            <a:xfrm>
              <a:off x="762" y="1691"/>
              <a:ext cx="431" cy="3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3" name="Text Box 43"/>
            <p:cNvSpPr txBox="1">
              <a:spLocks noChangeArrowheads="1"/>
            </p:cNvSpPr>
            <p:nvPr/>
          </p:nvSpPr>
          <p:spPr bwMode="auto">
            <a:xfrm>
              <a:off x="745" y="1738"/>
              <a:ext cx="5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70%</a:t>
              </a:r>
            </a:p>
          </p:txBody>
        </p:sp>
      </p:grpSp>
      <p:grpSp>
        <p:nvGrpSpPr>
          <p:cNvPr id="41004" name="Group 44"/>
          <p:cNvGrpSpPr>
            <a:grpSpLocks/>
          </p:cNvGrpSpPr>
          <p:nvPr/>
        </p:nvGrpSpPr>
        <p:grpSpPr bwMode="auto">
          <a:xfrm>
            <a:off x="671513" y="5276850"/>
            <a:ext cx="823912" cy="527050"/>
            <a:chOff x="745" y="1691"/>
            <a:chExt cx="519" cy="332"/>
          </a:xfrm>
        </p:grpSpPr>
        <p:sp>
          <p:nvSpPr>
            <p:cNvPr id="41005" name="Oval 45"/>
            <p:cNvSpPr>
              <a:spLocks noChangeArrowheads="1"/>
            </p:cNvSpPr>
            <p:nvPr/>
          </p:nvSpPr>
          <p:spPr bwMode="auto">
            <a:xfrm>
              <a:off x="762" y="1691"/>
              <a:ext cx="431" cy="3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6" name="Text Box 46"/>
            <p:cNvSpPr txBox="1">
              <a:spLocks noChangeArrowheads="1"/>
            </p:cNvSpPr>
            <p:nvPr/>
          </p:nvSpPr>
          <p:spPr bwMode="auto">
            <a:xfrm>
              <a:off x="745" y="1738"/>
              <a:ext cx="5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100%</a:t>
              </a:r>
            </a:p>
          </p:txBody>
        </p:sp>
      </p:grpSp>
      <p:grpSp>
        <p:nvGrpSpPr>
          <p:cNvPr id="41007" name="Group 47"/>
          <p:cNvGrpSpPr>
            <a:grpSpLocks/>
          </p:cNvGrpSpPr>
          <p:nvPr/>
        </p:nvGrpSpPr>
        <p:grpSpPr bwMode="auto">
          <a:xfrm>
            <a:off x="1277938" y="2670175"/>
            <a:ext cx="823912" cy="527050"/>
            <a:chOff x="745" y="1691"/>
            <a:chExt cx="519" cy="332"/>
          </a:xfrm>
        </p:grpSpPr>
        <p:sp>
          <p:nvSpPr>
            <p:cNvPr id="41008" name="Oval 48"/>
            <p:cNvSpPr>
              <a:spLocks noChangeArrowheads="1"/>
            </p:cNvSpPr>
            <p:nvPr/>
          </p:nvSpPr>
          <p:spPr bwMode="auto">
            <a:xfrm>
              <a:off x="762" y="1691"/>
              <a:ext cx="431" cy="3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9" name="Text Box 49"/>
            <p:cNvSpPr txBox="1">
              <a:spLocks noChangeArrowheads="1"/>
            </p:cNvSpPr>
            <p:nvPr/>
          </p:nvSpPr>
          <p:spPr bwMode="auto">
            <a:xfrm>
              <a:off x="745" y="1738"/>
              <a:ext cx="5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>
                  <a:solidFill>
                    <a:srgbClr val="FF0000"/>
                  </a:solidFill>
                </a:rPr>
                <a:t>20%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3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350"/>
                            </p:stCondLst>
                            <p:childTnLst>
                              <p:par>
                                <p:cTn id="5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id="6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35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8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15413" grpId="0" animBg="1"/>
      <p:bldP spid="15414" grpId="0" animBg="1"/>
      <p:bldP spid="15415" grpId="0" animBg="1"/>
      <p:bldP spid="11277" grpId="0"/>
      <p:bldP spid="65585" grpId="0" autoUpdateAnimBg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971550" y="260350"/>
            <a:ext cx="7234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solidFill>
                  <a:srgbClr val="2D2D8A"/>
                </a:solidFill>
              </a:rPr>
              <a:t>I</a:t>
            </a:r>
            <a:r>
              <a:rPr lang="ru-RU" altLang="ru-RU" b="1">
                <a:solidFill>
                  <a:srgbClr val="2D2D8A"/>
                </a:solidFill>
              </a:rPr>
              <a:t> уровень - </a:t>
            </a:r>
            <a:r>
              <a:rPr lang="ru-RU" altLang="ru-RU" b="1">
                <a:solidFill>
                  <a:srgbClr val="FF3300"/>
                </a:solidFill>
              </a:rPr>
              <a:t>ЭЛЕМЕНТАРНОЕ ОБРАЗОВАНИЕ (100% учащихся)</a:t>
            </a:r>
          </a:p>
        </p:txBody>
      </p:sp>
      <p:pic>
        <p:nvPicPr>
          <p:cNvPr id="74775" name="Picture 23" descr="IMG_66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032250" cy="309721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6" name="Picture 24" descr="P10400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92500"/>
            <a:ext cx="4032250" cy="31051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8" name="Picture 26" descr="дети и места_22 0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7238"/>
            <a:ext cx="4032250" cy="26717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0" name="Picture 28" descr="IMG_29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4032250" cy="2663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5" name="Picture 9" descr="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05213"/>
            <a:ext cx="3960812" cy="29733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1331913" y="333375"/>
            <a:ext cx="6488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solidFill>
                  <a:srgbClr val="2D2D8A"/>
                </a:solidFill>
              </a:rPr>
              <a:t>II</a:t>
            </a:r>
            <a:r>
              <a:rPr lang="ru-RU" altLang="ru-RU" b="1">
                <a:solidFill>
                  <a:srgbClr val="2D2D8A"/>
                </a:solidFill>
              </a:rPr>
              <a:t> уровень – </a:t>
            </a:r>
            <a:r>
              <a:rPr lang="ru-RU" altLang="ru-RU" b="1">
                <a:solidFill>
                  <a:srgbClr val="FF3300"/>
                </a:solidFill>
              </a:rPr>
              <a:t>УГЛУБЛЕННОЕ ОБУЧЕНИЕ (80% учащихся)</a:t>
            </a:r>
          </a:p>
        </p:txBody>
      </p:sp>
      <p:pic>
        <p:nvPicPr>
          <p:cNvPr id="75793" name="Picture 17" descr="IMG_11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0263"/>
            <a:ext cx="3889375" cy="26479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5" name="Picture 19" descr="IMG_0659"/>
          <p:cNvPicPr>
            <a:picLocks noChangeAspect="1" noChangeArrowheads="1"/>
          </p:cNvPicPr>
          <p:nvPr/>
        </p:nvPicPr>
        <p:blipFill>
          <a:blip r:embed="rId4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4032250" cy="29321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7" name="Picture 21" descr="IMG_49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4032250" cy="2663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3" name="Picture 13" descr="08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3463"/>
            <a:ext cx="3960812" cy="283051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1166813" y="333375"/>
            <a:ext cx="6789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solidFill>
                  <a:srgbClr val="2D2D8A"/>
                </a:solidFill>
              </a:rPr>
              <a:t>III</a:t>
            </a:r>
            <a:r>
              <a:rPr lang="ru-RU" altLang="ru-RU" b="1">
                <a:solidFill>
                  <a:srgbClr val="2D2D8A"/>
                </a:solidFill>
              </a:rPr>
              <a:t> уровень – </a:t>
            </a:r>
            <a:r>
              <a:rPr lang="ru-RU" altLang="ru-RU" b="1">
                <a:solidFill>
                  <a:srgbClr val="FF3300"/>
                </a:solidFill>
              </a:rPr>
              <a:t>ЭЛИТАРНОЕ ОБРАЗОВАНИЕ (20% учащихся)</a:t>
            </a:r>
          </a:p>
        </p:txBody>
      </p:sp>
      <p:pic>
        <p:nvPicPr>
          <p:cNvPr id="76818" name="Picture 18" descr="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573463"/>
            <a:ext cx="3887788" cy="28416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24" name="Picture 24" descr="дети и места_6 008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49313"/>
            <a:ext cx="3887787" cy="25796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27" name="Picture 27" descr="Phisun Lena_17 let_Rossija_Foto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36613"/>
            <a:ext cx="3959225" cy="25923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866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i="1">
                <a:latin typeface="Tahoma" pitchFamily="34" charset="0"/>
              </a:rPr>
              <a:t>Вся современная наука направлена на решение общецивилизационных задач, поэтому и лаборатории создаются не в русле узконаправленных учебных дисциплин. Перед учащимися будут стоять глобальные научные проблемы, которые позволят не только углубляться  в ту или иную область знания но и высказывать собственные научные гипотезы с позиции любой интересующей его образовательной дисциплины</a:t>
            </a:r>
          </a:p>
        </p:txBody>
      </p:sp>
      <p:pic>
        <p:nvPicPr>
          <p:cNvPr id="132099" name="Picture 3" descr="ЛОГОтипы копи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792162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0" name="Picture 4" descr="ЛОГОтипы коп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776287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1" name="Picture 5" descr="ЛОГОтипы копи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13025"/>
            <a:ext cx="792162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2" name="Picture 6" descr="ЛОГОтипы копи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782637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3" name="Picture 7" descr="ЛОГОтип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76725"/>
            <a:ext cx="776287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331913" y="981075"/>
            <a:ext cx="7561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000FF"/>
                </a:solidFill>
                <a:latin typeface="Tahoma" pitchFamily="34" charset="0"/>
              </a:rPr>
              <a:t>Лаборатория изучения резервов долголетия человеческой жизни 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1403350" y="4221163"/>
            <a:ext cx="7272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76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9858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920875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4431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9003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75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147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19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000FF"/>
                </a:solidFill>
                <a:latin typeface="Tahoma" pitchFamily="34" charset="0"/>
              </a:rPr>
              <a:t>Лаборатория изучения эффектов влияния духовного наследия на развитие цивилизации</a:t>
            </a: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1331913" y="3429000"/>
            <a:ext cx="6983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76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9858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920875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4431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9003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75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147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19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000FF"/>
                </a:solidFill>
                <a:latin typeface="Tahoma" pitchFamily="34" charset="0"/>
              </a:rPr>
              <a:t>Лаборатория изучения космического пространства и иных форм жизни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1331913" y="1773238"/>
            <a:ext cx="7488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76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9858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920875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4431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9003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75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147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19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000FF"/>
                </a:solidFill>
                <a:latin typeface="Tahoma" pitchFamily="34" charset="0"/>
              </a:rPr>
              <a:t>Лаборатория изучения глобальных экологических рисков и разработки механизмов их предотвращения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1331913" y="2636838"/>
            <a:ext cx="6840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000FF"/>
                </a:solidFill>
                <a:latin typeface="Tahoma" pitchFamily="34" charset="0"/>
              </a:rPr>
              <a:t>Лаборатория поисков новых источников энергии</a:t>
            </a: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4500563" y="6308725"/>
            <a:ext cx="4535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Tahoma" pitchFamily="34" charset="0"/>
              </a:rPr>
              <a:t>Лаборатории абсолютно общедоступны!</a:t>
            </a:r>
          </a:p>
        </p:txBody>
      </p:sp>
      <p:pic>
        <p:nvPicPr>
          <p:cNvPr id="132110" name="Picture 14" descr="clip_image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16513"/>
            <a:ext cx="790575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1476375" y="5084763"/>
            <a:ext cx="7272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76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9858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920875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4431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9003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75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147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19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000FF"/>
                </a:solidFill>
                <a:latin typeface="Tahoma" pitchFamily="34" charset="0"/>
              </a:rPr>
              <a:t>Лаборатория изучения физических и интеллектуальных ресурсов человека и способов их развития</a:t>
            </a:r>
          </a:p>
        </p:txBody>
      </p:sp>
      <p:pic>
        <p:nvPicPr>
          <p:cNvPr id="132112" name="Picture 16" descr="Подробнее...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65825"/>
            <a:ext cx="790575" cy="72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1476375" y="5949950"/>
            <a:ext cx="7272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000FF"/>
                </a:solidFill>
                <a:latin typeface="Tahoma" pitchFamily="34" charset="0"/>
              </a:rPr>
              <a:t>Лаборатория робототехники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4" grpId="0"/>
      <p:bldP spid="132105" grpId="0"/>
      <p:bldP spid="132106" grpId="0"/>
      <p:bldP spid="132107" grpId="0"/>
      <p:bldP spid="132108" grpId="0"/>
      <p:bldP spid="132111" grpId="0"/>
      <p:bldP spid="1321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25"/>
          <p:cNvSpPr txBox="1">
            <a:spLocks noChangeArrowheads="1"/>
          </p:cNvSpPr>
          <p:nvPr/>
        </p:nvSpPr>
        <p:spPr bwMode="auto">
          <a:xfrm>
            <a:off x="684213" y="946150"/>
            <a:ext cx="21590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Tahoma" pitchFamily="34" charset="0"/>
              </a:rPr>
              <a:t>Решение 3</a:t>
            </a:r>
          </a:p>
        </p:txBody>
      </p:sp>
      <p:sp>
        <p:nvSpPr>
          <p:cNvPr id="11290" name="Text Box 4"/>
          <p:cNvSpPr txBox="1">
            <a:spLocks noChangeArrowheads="1"/>
          </p:cNvSpPr>
          <p:nvPr/>
        </p:nvSpPr>
        <p:spPr bwMode="auto">
          <a:xfrm>
            <a:off x="2987675" y="981075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FF"/>
                </a:solidFill>
              </a:rPr>
              <a:t>НЕ ТАКАЯ МОДЕЛЬ ШКОЛЫ</a:t>
            </a:r>
            <a:r>
              <a:rPr lang="ru-RU" altLang="ru-RU">
                <a:solidFill>
                  <a:srgbClr val="2D2D8A"/>
                </a:solidFill>
              </a:rPr>
              <a:t> </a:t>
            </a:r>
          </a:p>
        </p:txBody>
      </p:sp>
      <p:grpSp>
        <p:nvGrpSpPr>
          <p:cNvPr id="38946" name="Group 34"/>
          <p:cNvGrpSpPr>
            <a:grpSpLocks/>
          </p:cNvGrpSpPr>
          <p:nvPr/>
        </p:nvGrpSpPr>
        <p:grpSpPr bwMode="auto">
          <a:xfrm>
            <a:off x="0" y="333375"/>
            <a:ext cx="8604250" cy="503238"/>
            <a:chOff x="0" y="210"/>
            <a:chExt cx="5420" cy="317"/>
          </a:xfrm>
        </p:grpSpPr>
        <p:sp>
          <p:nvSpPr>
            <p:cNvPr id="38947" name="AutoShape 35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8948" name="Picture 36" descr="Наша 2008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49" name="Text Box 37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pic>
        <p:nvPicPr>
          <p:cNvPr id="38951" name="Picture 39" descr="Наша 2008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84538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2" name="Picture 40" descr="IMG_75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794250"/>
            <a:ext cx="1436688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3" name="Picture 41" descr="IMG_79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284538"/>
            <a:ext cx="1439863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4" name="Picture 42" descr="день откр дверей3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286125"/>
            <a:ext cx="143986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5" name="Picture 43" descr="IMG_08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795838"/>
            <a:ext cx="150495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6" name="Picture 44" descr="IMG_294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795838"/>
            <a:ext cx="1463675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7" name="Picture 45" descr="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773238"/>
            <a:ext cx="1439863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9" name="Picture 47" descr="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773238"/>
            <a:ext cx="1439863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61" name="Picture 49" descr="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"/>
          <a:stretch>
            <a:fillRect/>
          </a:stretch>
        </p:blipFill>
        <p:spPr bwMode="auto">
          <a:xfrm>
            <a:off x="2244725" y="1773238"/>
            <a:ext cx="144145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5508625" y="1628775"/>
            <a:ext cx="31670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i="1">
                <a:solidFill>
                  <a:srgbClr val="0000FF"/>
                </a:solidFill>
              </a:rPr>
              <a:t>«Лицей – не место, где учат детей, это место где дети учатся»</a:t>
            </a: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5508625" y="2565400"/>
            <a:ext cx="3240088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rgbClr val="FF0000"/>
                </a:solidFill>
              </a:rPr>
              <a:t> </a:t>
            </a:r>
            <a:r>
              <a:rPr lang="ru-RU" altLang="ru-RU" sz="2000" b="1">
                <a:solidFill>
                  <a:srgbClr val="FF0000"/>
                </a:solidFill>
              </a:rPr>
              <a:t>Новое содержание           образования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000" b="1">
                <a:solidFill>
                  <a:srgbClr val="FF0000"/>
                </a:solidFill>
              </a:rPr>
              <a:t> Новая модель обучения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000" b="1">
                <a:solidFill>
                  <a:srgbClr val="FF0000"/>
                </a:solidFill>
              </a:rPr>
              <a:t> Новые организационные структуры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000" b="1">
                <a:solidFill>
                  <a:srgbClr val="FF0000"/>
                </a:solidFill>
              </a:rPr>
              <a:t> Новые формы воспитательной работы</a:t>
            </a:r>
            <a:endParaRPr lang="ru-RU" alt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ext Box 42"/>
          <p:cNvSpPr txBox="1">
            <a:spLocks noChangeArrowheads="1"/>
          </p:cNvSpPr>
          <p:nvPr/>
        </p:nvSpPr>
        <p:spPr bwMode="auto">
          <a:xfrm>
            <a:off x="1042988" y="1268413"/>
            <a:ext cx="6697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FF"/>
                </a:solidFill>
                <a:latin typeface="Tahoma" pitchFamily="34" charset="0"/>
              </a:rPr>
              <a:t>ИНТЕРНАТСКОЕ ОТДЕЛЕНИЕ</a:t>
            </a:r>
            <a:endParaRPr lang="ru-RU" altLang="ru-RU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47112" name="Text Box 6"/>
          <p:cNvSpPr txBox="1">
            <a:spLocks noChangeArrowheads="1"/>
          </p:cNvSpPr>
          <p:nvPr/>
        </p:nvSpPr>
        <p:spPr bwMode="auto">
          <a:xfrm>
            <a:off x="1042988" y="1052513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>
                <a:solidFill>
                  <a:srgbClr val="0000FF"/>
                </a:solidFill>
                <a:latin typeface="Tahoma" pitchFamily="34" charset="0"/>
              </a:rPr>
              <a:t>НОВЫЕ ОРГАНИЗАЦИОННЫЕ СТРУКТУРЫ</a:t>
            </a:r>
          </a:p>
        </p:txBody>
      </p:sp>
      <p:pic>
        <p:nvPicPr>
          <p:cNvPr id="47113" name="Picture 24" descr="IMG_15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63738"/>
            <a:ext cx="4105275" cy="31210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777" name="Text Box 9"/>
          <p:cNvSpPr txBox="1">
            <a:spLocks noChangeArrowheads="1"/>
          </p:cNvSpPr>
          <p:nvPr/>
        </p:nvSpPr>
        <p:spPr bwMode="auto">
          <a:xfrm>
            <a:off x="4859338" y="1916113"/>
            <a:ext cx="3814762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Tahoma" pitchFamily="34" charset="0"/>
              </a:rPr>
              <a:t>В 2001 году открылось Интернатское отделение для детей из отдаленных территорий Томской области и других регионов</a:t>
            </a:r>
            <a:r>
              <a:rPr lang="ru-RU" altLang="ru-RU">
                <a:latin typeface="Tahoma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/>
              <a:t>В условиях стационарного обучения и проживания учащихся достигается больший эффект творческого развития.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600">
              <a:latin typeface="Tahoma" pitchFamily="34" charset="0"/>
            </a:endParaRPr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0" y="333375"/>
            <a:ext cx="8604250" cy="503238"/>
            <a:chOff x="0" y="210"/>
            <a:chExt cx="5420" cy="317"/>
          </a:xfrm>
        </p:grpSpPr>
        <p:sp>
          <p:nvSpPr>
            <p:cNvPr id="47116" name="AutoShape 12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7117" name="Picture 13" descr="Наша 2008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pic>
        <p:nvPicPr>
          <p:cNvPr id="47119" name="Picture 15" descr="SAM_07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221163"/>
            <a:ext cx="1644650" cy="23034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0" name="Picture 16" descr="IMG_33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21163"/>
            <a:ext cx="3455987" cy="23034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7" name="Picture 7" descr="20110215_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4105275" cy="26733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2051050" y="260350"/>
            <a:ext cx="5041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00FF"/>
                </a:solidFill>
              </a:rPr>
              <a:t>Образовательное пространство школы</a:t>
            </a:r>
          </a:p>
        </p:txBody>
      </p:sp>
      <p:pic>
        <p:nvPicPr>
          <p:cNvPr id="81938" name="Picture 18" descr="дети и места_22 091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36963"/>
            <a:ext cx="3384550" cy="29432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3" name="Picture 23" descr="IMG_3339"/>
          <p:cNvPicPr>
            <a:picLocks noChangeAspect="1" noChangeArrowheads="1"/>
          </p:cNvPicPr>
          <p:nvPr/>
        </p:nvPicPr>
        <p:blipFill>
          <a:blip r:embed="rId4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9788"/>
            <a:ext cx="4032250" cy="26622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5" name="Picture 25" descr="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648075"/>
            <a:ext cx="4752975" cy="29495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692150"/>
            <a:ext cx="3832225" cy="29130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9" name="Picture 4" descr="P51701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4106862" cy="29130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0" name="Picture 6" descr="национальное достояние Росс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97300"/>
            <a:ext cx="2011362" cy="2844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1" name="Picture 7" descr="РобоМарафон 0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89363"/>
            <a:ext cx="3625850" cy="28527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3" name="Picture 9" descr="P1010031"/>
          <p:cNvPicPr>
            <a:picLocks noChangeAspect="1" noChangeArrowheads="1"/>
          </p:cNvPicPr>
          <p:nvPr/>
        </p:nvPicPr>
        <p:blipFill>
          <a:blip r:embed="rId6" cstate="print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3797300"/>
            <a:ext cx="2249487" cy="284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4" name="Picture 10" descr="ЦД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922713"/>
            <a:ext cx="1436687" cy="5143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7164388" y="3860800"/>
            <a:ext cx="15732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solidFill>
                  <a:schemeClr val="bg1"/>
                </a:solidFill>
              </a:rPr>
              <a:t>ЦДХ, г. Москва</a:t>
            </a:r>
          </a:p>
        </p:txBody>
      </p:sp>
      <p:sp>
        <p:nvSpPr>
          <p:cNvPr id="108557" name="Text Box 2"/>
          <p:cNvSpPr txBox="1">
            <a:spLocks noChangeArrowheads="1"/>
          </p:cNvSpPr>
          <p:nvPr/>
        </p:nvSpPr>
        <p:spPr bwMode="auto">
          <a:xfrm>
            <a:off x="358775" y="188913"/>
            <a:ext cx="4789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00FF"/>
                </a:solidFill>
                <a:latin typeface="Tahoma" pitchFamily="34" charset="0"/>
              </a:rPr>
              <a:t>Научные и творческие достижения</a:t>
            </a:r>
            <a:r>
              <a:rPr lang="ru-RU" altLang="ru-RU" sz="2000">
                <a:solidFill>
                  <a:srgbClr val="FFFF00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427538" y="4508500"/>
            <a:ext cx="3960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/>
              <a:t>Прочие (физкультура, труды, музыка,..... замыкает список рисование)</a:t>
            </a: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71685" name="Rectangle 23"/>
          <p:cNvSpPr>
            <a:spLocks noChangeArrowheads="1"/>
          </p:cNvSpPr>
          <p:nvPr/>
        </p:nvSpPr>
        <p:spPr bwMode="auto">
          <a:xfrm>
            <a:off x="611188" y="2060575"/>
            <a:ext cx="7273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FF"/>
                </a:solidFill>
                <a:latin typeface="Tahoma" pitchFamily="34" charset="0"/>
              </a:rPr>
              <a:t>Рейтинг восприятия значения образовательных областей которые сегодня преподаются в школе:</a:t>
            </a: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1187450" y="3787775"/>
            <a:ext cx="647700" cy="24479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1908175" y="4221163"/>
            <a:ext cx="647700" cy="201612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2627313" y="5084763"/>
            <a:ext cx="647700" cy="11509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3348038" y="5948363"/>
            <a:ext cx="647700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grpSp>
        <p:nvGrpSpPr>
          <p:cNvPr id="71713" name="Group 33"/>
          <p:cNvGrpSpPr>
            <a:grpSpLocks/>
          </p:cNvGrpSpPr>
          <p:nvPr/>
        </p:nvGrpSpPr>
        <p:grpSpPr bwMode="auto">
          <a:xfrm>
            <a:off x="611188" y="3068638"/>
            <a:ext cx="3816350" cy="3455987"/>
            <a:chOff x="385" y="1933"/>
            <a:chExt cx="2404" cy="2177"/>
          </a:xfrm>
        </p:grpSpPr>
        <p:sp>
          <p:nvSpPr>
            <p:cNvPr id="71690" name="Line 32"/>
            <p:cNvSpPr>
              <a:spLocks noChangeShapeType="1"/>
            </p:cNvSpPr>
            <p:nvPr/>
          </p:nvSpPr>
          <p:spPr bwMode="auto">
            <a:xfrm flipV="1">
              <a:off x="521" y="1933"/>
              <a:ext cx="0" cy="217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91" name="Line 33"/>
            <p:cNvSpPr>
              <a:spLocks noChangeShapeType="1"/>
            </p:cNvSpPr>
            <p:nvPr/>
          </p:nvSpPr>
          <p:spPr bwMode="auto">
            <a:xfrm>
              <a:off x="385" y="3929"/>
              <a:ext cx="24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3924300" y="3068638"/>
            <a:ext cx="431800" cy="431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CCFF"/>
              </a:solidFill>
              <a:latin typeface="Tahoma" pitchFamily="34" charset="0"/>
            </a:endParaRP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3924300" y="3571875"/>
            <a:ext cx="431800" cy="431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3924300" y="4076700"/>
            <a:ext cx="431800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3924300" y="4579938"/>
            <a:ext cx="431800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4427538" y="3068638"/>
            <a:ext cx="3400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latin typeface="Tahoma" pitchFamily="34" charset="0"/>
              </a:rPr>
              <a:t>Точные науки (математика, физика ...)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4427538" y="3571875"/>
            <a:ext cx="3744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latin typeface="Tahoma" pitchFamily="34" charset="0"/>
              </a:rPr>
              <a:t>Гуманитарные (литература, русский....)</a:t>
            </a: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4427538" y="4076700"/>
            <a:ext cx="4075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latin typeface="Tahoma" pitchFamily="34" charset="0"/>
              </a:rPr>
              <a:t>Естественно - научные (география, биология...</a:t>
            </a:r>
          </a:p>
        </p:txBody>
      </p:sp>
      <p:grpSp>
        <p:nvGrpSpPr>
          <p:cNvPr id="71705" name="Group 25"/>
          <p:cNvGrpSpPr>
            <a:grpSpLocks/>
          </p:cNvGrpSpPr>
          <p:nvPr/>
        </p:nvGrpSpPr>
        <p:grpSpPr bwMode="auto">
          <a:xfrm>
            <a:off x="0" y="333375"/>
            <a:ext cx="8604250" cy="503238"/>
            <a:chOff x="0" y="210"/>
            <a:chExt cx="5420" cy="317"/>
          </a:xfrm>
        </p:grpSpPr>
        <p:sp>
          <p:nvSpPr>
            <p:cNvPr id="71700" name="AutoShape 20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01" name="Picture 21" descr="Наша 2008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03" name="Text Box 23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grpSp>
        <p:nvGrpSpPr>
          <p:cNvPr id="71712" name="Group 32"/>
          <p:cNvGrpSpPr>
            <a:grpSpLocks/>
          </p:cNvGrpSpPr>
          <p:nvPr/>
        </p:nvGrpSpPr>
        <p:grpSpPr bwMode="auto">
          <a:xfrm>
            <a:off x="250825" y="1125538"/>
            <a:ext cx="8713788" cy="366712"/>
            <a:chOff x="158" y="709"/>
            <a:chExt cx="5489" cy="231"/>
          </a:xfrm>
        </p:grpSpPr>
        <p:sp>
          <p:nvSpPr>
            <p:cNvPr id="71699" name="Text Box 19"/>
            <p:cNvSpPr txBox="1">
              <a:spLocks noChangeArrowheads="1"/>
            </p:cNvSpPr>
            <p:nvPr/>
          </p:nvSpPr>
          <p:spPr bwMode="auto">
            <a:xfrm>
              <a:off x="158" y="709"/>
              <a:ext cx="54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solidFill>
                    <a:srgbClr val="FF0000"/>
                  </a:solidFill>
                </a:rPr>
                <a:t>Стереотип 1</a:t>
              </a:r>
              <a:r>
                <a:rPr lang="ru-RU" altLang="ru-RU">
                  <a:solidFill>
                    <a:srgbClr val="663300"/>
                  </a:solidFill>
                </a:rPr>
                <a:t> </a:t>
              </a:r>
              <a:r>
                <a:rPr lang="ru-RU" altLang="ru-RU" i="1">
                  <a:solidFill>
                    <a:srgbClr val="663300"/>
                  </a:solidFill>
                </a:rPr>
                <a:t>«Мы уверены, что знаем какие предметы в школе главные»</a:t>
              </a:r>
            </a:p>
          </p:txBody>
        </p:sp>
        <p:sp>
          <p:nvSpPr>
            <p:cNvPr id="71704" name="Line 24"/>
            <p:cNvSpPr>
              <a:spLocks noChangeShapeType="1"/>
            </p:cNvSpPr>
            <p:nvPr/>
          </p:nvSpPr>
          <p:spPr bwMode="auto">
            <a:xfrm>
              <a:off x="204" y="935"/>
              <a:ext cx="512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71685" grpId="0"/>
      <p:bldP spid="19481" grpId="0" animBg="1"/>
      <p:bldP spid="19482" grpId="0" animBg="1"/>
      <p:bldP spid="19483" grpId="0" animBg="1"/>
      <p:bldP spid="19484" grpId="0" animBg="1"/>
      <p:bldP spid="19490" grpId="0" animBg="1"/>
      <p:bldP spid="19491" grpId="0" animBg="1"/>
      <p:bldP spid="19492" grpId="0" animBg="1"/>
      <p:bldP spid="19493" grpId="0" animBg="1"/>
      <p:bldP spid="19495" grpId="0"/>
      <p:bldP spid="19496" grpId="0"/>
      <p:bldP spid="194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82" name="Text Box 74"/>
          <p:cNvSpPr txBox="1">
            <a:spLocks noChangeArrowheads="1"/>
          </p:cNvSpPr>
          <p:nvPr/>
        </p:nvSpPr>
        <p:spPr bwMode="auto">
          <a:xfrm>
            <a:off x="755650" y="1268413"/>
            <a:ext cx="529748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1600" b="1">
                <a:solidFill>
                  <a:srgbClr val="FF0000"/>
                </a:solidFill>
                <a:latin typeface="Tahoma" pitchFamily="34" charset="0"/>
              </a:rPr>
              <a:t>НОВАЯ МОДЕЛЬ ШКОЛЫ ПОЗВОЛИЛА РЕШИТЬ:</a:t>
            </a:r>
          </a:p>
        </p:txBody>
      </p:sp>
      <p:grpSp>
        <p:nvGrpSpPr>
          <p:cNvPr id="106502" name="Group 6"/>
          <p:cNvGrpSpPr>
            <a:grpSpLocks/>
          </p:cNvGrpSpPr>
          <p:nvPr/>
        </p:nvGrpSpPr>
        <p:grpSpPr bwMode="auto">
          <a:xfrm>
            <a:off x="0" y="260350"/>
            <a:ext cx="8604250" cy="503238"/>
            <a:chOff x="0" y="210"/>
            <a:chExt cx="5420" cy="317"/>
          </a:xfrm>
        </p:grpSpPr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6504" name="Picture 8" descr="Наша 2008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505" name="Text Box 9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sp>
        <p:nvSpPr>
          <p:cNvPr id="106773" name="Text Box 277"/>
          <p:cNvSpPr txBox="1">
            <a:spLocks noChangeArrowheads="1"/>
          </p:cNvSpPr>
          <p:nvPr/>
        </p:nvSpPr>
        <p:spPr bwMode="auto">
          <a:xfrm>
            <a:off x="1116013" y="1989138"/>
            <a:ext cx="59055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400"/>
              <a:t> </a:t>
            </a:r>
            <a:r>
              <a:rPr lang="ru-RU" altLang="ru-RU" sz="2000"/>
              <a:t>Проблему содержания образования</a:t>
            </a:r>
          </a:p>
        </p:txBody>
      </p:sp>
      <p:sp>
        <p:nvSpPr>
          <p:cNvPr id="106774" name="Text Box 278"/>
          <p:cNvSpPr txBox="1">
            <a:spLocks noChangeArrowheads="1"/>
          </p:cNvSpPr>
          <p:nvPr/>
        </p:nvSpPr>
        <p:spPr bwMode="auto">
          <a:xfrm>
            <a:off x="1116013" y="2565400"/>
            <a:ext cx="6840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000"/>
              <a:t> Проблему выявления и поддержки одаренных детей</a:t>
            </a:r>
          </a:p>
        </p:txBody>
      </p:sp>
      <p:sp>
        <p:nvSpPr>
          <p:cNvPr id="106792" name="Text Box 296"/>
          <p:cNvSpPr txBox="1">
            <a:spLocks noChangeArrowheads="1"/>
          </p:cNvSpPr>
          <p:nvPr/>
        </p:nvSpPr>
        <p:spPr bwMode="auto">
          <a:xfrm>
            <a:off x="1116013" y="3068638"/>
            <a:ext cx="6840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000"/>
              <a:t> Проблему доступности качественного образования</a:t>
            </a:r>
          </a:p>
        </p:txBody>
      </p:sp>
      <p:sp>
        <p:nvSpPr>
          <p:cNvPr id="106810" name="Text Box 314"/>
          <p:cNvSpPr txBox="1">
            <a:spLocks noChangeArrowheads="1"/>
          </p:cNvSpPr>
          <p:nvPr/>
        </p:nvSpPr>
        <p:spPr bwMode="auto">
          <a:xfrm>
            <a:off x="1116013" y="3629025"/>
            <a:ext cx="6840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000"/>
              <a:t> Проблему дополнительного образования</a:t>
            </a:r>
          </a:p>
        </p:txBody>
      </p:sp>
      <p:sp>
        <p:nvSpPr>
          <p:cNvPr id="106828" name="Text Box 332"/>
          <p:cNvSpPr txBox="1">
            <a:spLocks noChangeArrowheads="1"/>
          </p:cNvSpPr>
          <p:nvPr/>
        </p:nvSpPr>
        <p:spPr bwMode="auto">
          <a:xfrm>
            <a:off x="1116013" y="4149725"/>
            <a:ext cx="6840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000"/>
              <a:t> Проблему непрерывного образования</a:t>
            </a:r>
          </a:p>
        </p:txBody>
      </p:sp>
      <p:sp>
        <p:nvSpPr>
          <p:cNvPr id="106846" name="Text Box 350"/>
          <p:cNvSpPr txBox="1">
            <a:spLocks noChangeArrowheads="1"/>
          </p:cNvSpPr>
          <p:nvPr/>
        </p:nvSpPr>
        <p:spPr bwMode="auto">
          <a:xfrm>
            <a:off x="1116013" y="4724400"/>
            <a:ext cx="7272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000"/>
              <a:t> Проблему начального профессионального образования</a:t>
            </a:r>
          </a:p>
        </p:txBody>
      </p:sp>
      <p:sp>
        <p:nvSpPr>
          <p:cNvPr id="106864" name="Text Box 368"/>
          <p:cNvSpPr txBox="1">
            <a:spLocks noChangeArrowheads="1"/>
          </p:cNvSpPr>
          <p:nvPr/>
        </p:nvSpPr>
        <p:spPr bwMode="auto">
          <a:xfrm>
            <a:off x="1116013" y="5300663"/>
            <a:ext cx="7272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000"/>
              <a:t> Проблему духовно-нравственного воспитания</a:t>
            </a:r>
          </a:p>
        </p:txBody>
      </p:sp>
      <p:sp>
        <p:nvSpPr>
          <p:cNvPr id="106882" name="Text Box 386"/>
          <p:cNvSpPr txBox="1">
            <a:spLocks noChangeArrowheads="1"/>
          </p:cNvSpPr>
          <p:nvPr/>
        </p:nvSpPr>
        <p:spPr bwMode="auto">
          <a:xfrm>
            <a:off x="1116013" y="5861050"/>
            <a:ext cx="7272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000"/>
              <a:t> Проблему детской занятости и асоциальных проявлений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254000" y="202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360488" y="4311650"/>
            <a:ext cx="1687512" cy="6921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 b="1">
                <a:solidFill>
                  <a:srgbClr val="FF0000"/>
                </a:solidFill>
              </a:rPr>
              <a:t>Затраты на образовательные услуги. 400 чел.</a:t>
            </a:r>
            <a:endParaRPr lang="ru-RU" altLang="ru-RU" b="1">
              <a:solidFill>
                <a:srgbClr val="FF0000"/>
              </a:solidFill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3719513" y="4279900"/>
            <a:ext cx="1655762" cy="6667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 b="1">
                <a:solidFill>
                  <a:srgbClr val="FF0000"/>
                </a:solidFill>
              </a:rPr>
              <a:t>Затраты на образовательные услуги. 250 чел.</a:t>
            </a:r>
            <a:endParaRPr lang="ru-RU" altLang="ru-RU" b="1">
              <a:solidFill>
                <a:srgbClr val="FF0000"/>
              </a:solidFill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5932488" y="4244975"/>
            <a:ext cx="1728787" cy="66833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 b="1">
                <a:solidFill>
                  <a:srgbClr val="FF0000"/>
                </a:solidFill>
              </a:rPr>
              <a:t>Затраты на содержание </a:t>
            </a:r>
          </a:p>
          <a:p>
            <a:pPr algn="ctr"/>
            <a:r>
              <a:rPr lang="ru-RU" altLang="ru-RU" sz="1200" b="1">
                <a:solidFill>
                  <a:srgbClr val="FF0000"/>
                </a:solidFill>
              </a:rPr>
              <a:t>40 чел.</a:t>
            </a:r>
            <a:endParaRPr lang="ru-RU" altLang="ru-RU" b="1">
              <a:solidFill>
                <a:srgbClr val="FF0000"/>
              </a:solidFill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223963" y="5756275"/>
            <a:ext cx="6696075" cy="3730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>
                <a:solidFill>
                  <a:srgbClr val="FF0000"/>
                </a:solidFill>
              </a:rPr>
              <a:t>=  ЗАТРАТЫ НА СОДЕРЖАНИЕ ТРЕХ УЧРЕЖДЕНИЙ</a:t>
            </a:r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1535113" y="2555875"/>
            <a:ext cx="1346200" cy="16383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ru-RU" dirty="0">
              <a:solidFill>
                <a:srgbClr val="000099"/>
              </a:solidFill>
            </a:endParaRPr>
          </a:p>
          <a:p>
            <a:pPr algn="ctr"/>
            <a:endParaRPr lang="ru-RU" altLang="ru-RU" dirty="0">
              <a:solidFill>
                <a:srgbClr val="000099"/>
              </a:solidFill>
            </a:endParaRPr>
          </a:p>
          <a:p>
            <a:pPr algn="ctr"/>
            <a:r>
              <a:rPr lang="ru-RU" altLang="ru-RU" b="1" dirty="0">
                <a:solidFill>
                  <a:srgbClr val="000099"/>
                </a:solidFill>
              </a:rPr>
              <a:t>ЛИЦЕЙ</a:t>
            </a:r>
          </a:p>
        </p:txBody>
      </p:sp>
      <p:sp>
        <p:nvSpPr>
          <p:cNvPr id="128015" name="AutoShape 15"/>
          <p:cNvSpPr>
            <a:spLocks noChangeArrowheads="1"/>
          </p:cNvSpPr>
          <p:nvPr/>
        </p:nvSpPr>
        <p:spPr bwMode="auto">
          <a:xfrm>
            <a:off x="3241675" y="3421063"/>
            <a:ext cx="493713" cy="457200"/>
          </a:xfrm>
          <a:prstGeom prst="rightArrow">
            <a:avLst>
              <a:gd name="adj1" fmla="val 50000"/>
              <a:gd name="adj2" fmla="val 53853"/>
            </a:avLst>
          </a:prstGeom>
          <a:solidFill>
            <a:srgbClr val="FFFF00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8016" name="AutoShape 16"/>
          <p:cNvSpPr>
            <a:spLocks noChangeArrowheads="1"/>
          </p:cNvSpPr>
          <p:nvPr/>
        </p:nvSpPr>
        <p:spPr bwMode="auto">
          <a:xfrm>
            <a:off x="5473700" y="3421063"/>
            <a:ext cx="493713" cy="457200"/>
          </a:xfrm>
          <a:prstGeom prst="rightArrow">
            <a:avLst>
              <a:gd name="adj1" fmla="val 50000"/>
              <a:gd name="adj2" fmla="val 53853"/>
            </a:avLst>
          </a:prstGeom>
          <a:solidFill>
            <a:srgbClr val="FFFF00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8017" name="Rectangle 17"/>
          <p:cNvSpPr>
            <a:spLocks noChangeArrowheads="1"/>
          </p:cNvSpPr>
          <p:nvPr/>
        </p:nvSpPr>
        <p:spPr bwMode="auto">
          <a:xfrm>
            <a:off x="3956050" y="2543175"/>
            <a:ext cx="1296988" cy="16668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00CCFF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ru-RU">
              <a:solidFill>
                <a:srgbClr val="000099"/>
              </a:solidFill>
            </a:endParaRPr>
          </a:p>
          <a:p>
            <a:pPr algn="ctr"/>
            <a:endParaRPr lang="ru-RU" altLang="ru-RU">
              <a:solidFill>
                <a:srgbClr val="000099"/>
              </a:solidFill>
            </a:endParaRPr>
          </a:p>
          <a:p>
            <a:pPr algn="ctr"/>
            <a:r>
              <a:rPr lang="ru-RU" altLang="ru-RU" b="1">
                <a:solidFill>
                  <a:srgbClr val="000099"/>
                </a:solidFill>
              </a:rPr>
              <a:t>УДО</a:t>
            </a:r>
          </a:p>
        </p:txBody>
      </p:sp>
      <p:sp>
        <p:nvSpPr>
          <p:cNvPr id="128024" name="AutoShape 24" descr="Дранка"/>
          <p:cNvSpPr>
            <a:spLocks noChangeArrowheads="1"/>
          </p:cNvSpPr>
          <p:nvPr/>
        </p:nvSpPr>
        <p:spPr bwMode="auto">
          <a:xfrm>
            <a:off x="3706813" y="1870075"/>
            <a:ext cx="1728787" cy="685800"/>
          </a:xfrm>
          <a:prstGeom prst="triangle">
            <a:avLst>
              <a:gd name="adj" fmla="val 50000"/>
            </a:avLst>
          </a:prstGeom>
          <a:pattFill prst="shingle">
            <a:fgClr>
              <a:srgbClr val="CC3300"/>
            </a:fgClr>
            <a:bgClr>
              <a:srgbClr val="0000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8025" name="Rectangle 25"/>
          <p:cNvSpPr>
            <a:spLocks noChangeArrowheads="1"/>
          </p:cNvSpPr>
          <p:nvPr/>
        </p:nvSpPr>
        <p:spPr bwMode="auto">
          <a:xfrm>
            <a:off x="6197600" y="2544763"/>
            <a:ext cx="1295400" cy="1668462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50000">
                <a:srgbClr val="FF99FF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99"/>
              </a:solidFill>
            </a:endParaRPr>
          </a:p>
          <a:p>
            <a:endParaRPr lang="ru-RU" altLang="ru-RU">
              <a:solidFill>
                <a:srgbClr val="000099"/>
              </a:solidFill>
            </a:endParaRPr>
          </a:p>
          <a:p>
            <a:r>
              <a:rPr lang="ru-RU" altLang="ru-RU" sz="1600" b="1">
                <a:solidFill>
                  <a:srgbClr val="000099"/>
                </a:solidFill>
              </a:rPr>
              <a:t>ИНТЕРНАТ</a:t>
            </a:r>
          </a:p>
        </p:txBody>
      </p:sp>
      <p:sp>
        <p:nvSpPr>
          <p:cNvPr id="128026" name="AutoShape 26" descr="Дранка"/>
          <p:cNvSpPr>
            <a:spLocks noChangeArrowheads="1"/>
          </p:cNvSpPr>
          <p:nvPr/>
        </p:nvSpPr>
        <p:spPr bwMode="auto">
          <a:xfrm>
            <a:off x="5981700" y="1897063"/>
            <a:ext cx="1728788" cy="685800"/>
          </a:xfrm>
          <a:prstGeom prst="triangle">
            <a:avLst>
              <a:gd name="adj" fmla="val 50000"/>
            </a:avLst>
          </a:prstGeom>
          <a:pattFill prst="shingle">
            <a:fgClr>
              <a:srgbClr val="CC3300"/>
            </a:fgClr>
            <a:bgClr>
              <a:srgbClr val="0000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grpSp>
        <p:nvGrpSpPr>
          <p:cNvPr id="128027" name="Group 27"/>
          <p:cNvGrpSpPr>
            <a:grpSpLocks/>
          </p:cNvGrpSpPr>
          <p:nvPr/>
        </p:nvGrpSpPr>
        <p:grpSpPr bwMode="auto">
          <a:xfrm>
            <a:off x="0" y="333375"/>
            <a:ext cx="8604250" cy="503238"/>
            <a:chOff x="0" y="210"/>
            <a:chExt cx="5420" cy="317"/>
          </a:xfrm>
        </p:grpSpPr>
        <p:sp>
          <p:nvSpPr>
            <p:cNvPr id="128028" name="AutoShape 28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8029" name="Picture 29" descr="Наша 2008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030" name="Text Box 30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sp>
        <p:nvSpPr>
          <p:cNvPr id="128031" name="Text Box 31"/>
          <p:cNvSpPr txBox="1">
            <a:spLocks noChangeArrowheads="1"/>
          </p:cNvSpPr>
          <p:nvPr/>
        </p:nvSpPr>
        <p:spPr bwMode="auto">
          <a:xfrm>
            <a:off x="2339975" y="1189038"/>
            <a:ext cx="446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FF"/>
                </a:solidFill>
                <a:latin typeface="Tahoma" pitchFamily="34" charset="0"/>
              </a:rPr>
              <a:t>ЭКОНОМИЧЕСКАЯ ЦЕЛЕСООБРАЗНОСТЬ</a:t>
            </a:r>
          </a:p>
        </p:txBody>
      </p:sp>
      <p:sp>
        <p:nvSpPr>
          <p:cNvPr id="128032" name="AutoShape 32" descr="Дранка"/>
          <p:cNvSpPr>
            <a:spLocks noChangeArrowheads="1"/>
          </p:cNvSpPr>
          <p:nvPr/>
        </p:nvSpPr>
        <p:spPr bwMode="auto">
          <a:xfrm>
            <a:off x="1296988" y="1858963"/>
            <a:ext cx="1728787" cy="685800"/>
          </a:xfrm>
          <a:prstGeom prst="triangle">
            <a:avLst>
              <a:gd name="adj" fmla="val 50000"/>
            </a:avLst>
          </a:prstGeom>
          <a:pattFill prst="shingle">
            <a:fgClr>
              <a:srgbClr val="CC3300"/>
            </a:fgClr>
            <a:bgClr>
              <a:srgbClr val="0000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grpSp>
        <p:nvGrpSpPr>
          <p:cNvPr id="128042" name="Group 42"/>
          <p:cNvGrpSpPr>
            <a:grpSpLocks/>
          </p:cNvGrpSpPr>
          <p:nvPr/>
        </p:nvGrpSpPr>
        <p:grpSpPr bwMode="auto">
          <a:xfrm>
            <a:off x="3157538" y="4956175"/>
            <a:ext cx="2782887" cy="658813"/>
            <a:chOff x="1931" y="3150"/>
            <a:chExt cx="1753" cy="415"/>
          </a:xfrm>
        </p:grpSpPr>
        <p:sp>
          <p:nvSpPr>
            <p:cNvPr id="128036" name="Line 36"/>
            <p:cNvSpPr>
              <a:spLocks noChangeShapeType="1"/>
            </p:cNvSpPr>
            <p:nvPr/>
          </p:nvSpPr>
          <p:spPr bwMode="auto">
            <a:xfrm flipH="1">
              <a:off x="3184" y="3159"/>
              <a:ext cx="500" cy="3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037" name="Line 37"/>
            <p:cNvSpPr>
              <a:spLocks noChangeShapeType="1"/>
            </p:cNvSpPr>
            <p:nvPr/>
          </p:nvSpPr>
          <p:spPr bwMode="auto">
            <a:xfrm>
              <a:off x="1931" y="3150"/>
              <a:ext cx="635" cy="3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038" name="Line 38"/>
            <p:cNvSpPr>
              <a:spLocks noChangeShapeType="1"/>
            </p:cNvSpPr>
            <p:nvPr/>
          </p:nvSpPr>
          <p:spPr bwMode="auto">
            <a:xfrm>
              <a:off x="2880" y="3201"/>
              <a:ext cx="0" cy="3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nimBg="1"/>
      <p:bldP spid="128004" grpId="0" animBg="1"/>
      <p:bldP spid="128005" grpId="0" animBg="1"/>
      <p:bldP spid="1280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050925" y="5229225"/>
            <a:ext cx="6977063" cy="3921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600">
                <a:solidFill>
                  <a:srgbClr val="000080"/>
                </a:solidFill>
              </a:rPr>
              <a:t>Затраты на содержание 1 учреждения, выполняющего функции 3-х</a:t>
            </a:r>
            <a:endParaRPr lang="ru-RU" altLang="ru-RU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039813" y="5807075"/>
            <a:ext cx="1535112" cy="6921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 b="1">
                <a:solidFill>
                  <a:srgbClr val="000080"/>
                </a:solidFill>
              </a:rPr>
              <a:t>Затраты на содержание</a:t>
            </a:r>
          </a:p>
          <a:p>
            <a:pPr algn="ctr"/>
            <a:r>
              <a:rPr lang="ru-RU" altLang="ru-RU" sz="1200" b="1">
                <a:solidFill>
                  <a:srgbClr val="000080"/>
                </a:solidFill>
              </a:rPr>
              <a:t>3-х учреждений</a:t>
            </a:r>
            <a:endParaRPr lang="ru-RU" altLang="ru-RU" b="1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005138" y="5805488"/>
            <a:ext cx="2352675" cy="6826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 b="1">
                <a:solidFill>
                  <a:srgbClr val="000080"/>
                </a:solidFill>
              </a:rPr>
              <a:t>Затраты на содержание</a:t>
            </a:r>
          </a:p>
          <a:p>
            <a:pPr algn="ctr"/>
            <a:r>
              <a:rPr lang="ru-RU" altLang="ru-RU" sz="1200" b="1">
                <a:solidFill>
                  <a:srgbClr val="000080"/>
                </a:solidFill>
              </a:rPr>
              <a:t>1-го учреждения, выполняющего функции 3-х</a:t>
            </a:r>
            <a:endParaRPr lang="ru-RU" altLang="ru-RU" b="1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2617788" y="6130925"/>
            <a:ext cx="319087" cy="42863"/>
          </a:xfrm>
          <a:prstGeom prst="rect">
            <a:avLst/>
          </a:pr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9030" name="Group 6"/>
          <p:cNvGrpSpPr>
            <a:grpSpLocks/>
          </p:cNvGrpSpPr>
          <p:nvPr/>
        </p:nvGrpSpPr>
        <p:grpSpPr bwMode="auto">
          <a:xfrm>
            <a:off x="5443538" y="6043613"/>
            <a:ext cx="320675" cy="155575"/>
            <a:chOff x="3753" y="3868"/>
            <a:chExt cx="202" cy="98"/>
          </a:xfrm>
        </p:grpSpPr>
        <p:sp>
          <p:nvSpPr>
            <p:cNvPr id="129031" name="Rectangle 7"/>
            <p:cNvSpPr>
              <a:spLocks noChangeArrowheads="1"/>
            </p:cNvSpPr>
            <p:nvPr/>
          </p:nvSpPr>
          <p:spPr bwMode="auto">
            <a:xfrm>
              <a:off x="3753" y="3868"/>
              <a:ext cx="202" cy="27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2" name="Rectangle 8"/>
            <p:cNvSpPr>
              <a:spLocks noChangeArrowheads="1"/>
            </p:cNvSpPr>
            <p:nvPr/>
          </p:nvSpPr>
          <p:spPr bwMode="auto">
            <a:xfrm>
              <a:off x="3753" y="3939"/>
              <a:ext cx="202" cy="27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9033" name="AutoShape 9" descr="Зигзаг"/>
          <p:cNvSpPr>
            <a:spLocks noChangeArrowheads="1"/>
          </p:cNvSpPr>
          <p:nvPr/>
        </p:nvSpPr>
        <p:spPr bwMode="auto">
          <a:xfrm>
            <a:off x="1281113" y="1484313"/>
            <a:ext cx="6551612" cy="719137"/>
          </a:xfrm>
          <a:prstGeom prst="triangle">
            <a:avLst>
              <a:gd name="adj" fmla="val 50000"/>
            </a:avLst>
          </a:prstGeom>
          <a:pattFill prst="zigZag">
            <a:fgClr>
              <a:srgbClr val="FF9900"/>
            </a:fgClr>
            <a:bgClr>
              <a:schemeClr val="bg2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34" name="Text Box 10" descr="Горизонтальный кирпич"/>
          <p:cNvSpPr txBox="1">
            <a:spLocks noChangeArrowheads="1"/>
          </p:cNvSpPr>
          <p:nvPr/>
        </p:nvSpPr>
        <p:spPr bwMode="auto">
          <a:xfrm>
            <a:off x="1681163" y="2205038"/>
            <a:ext cx="5832475" cy="3024187"/>
          </a:xfrm>
          <a:prstGeom prst="rect">
            <a:avLst/>
          </a:prstGeom>
          <a:pattFill prst="horzBrick">
            <a:fgClr>
              <a:srgbClr val="FF99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b="1">
              <a:solidFill>
                <a:srgbClr val="000099"/>
              </a:solidFill>
            </a:endParaRP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051050" y="1052513"/>
            <a:ext cx="4752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rgbClr val="FF0000"/>
                </a:solidFill>
              </a:rPr>
              <a:t>ГУБЕРНАТОРСКИЙ СВЕТЛЕНСКИЙ ЛИЦЕЙ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5822950" y="5805488"/>
            <a:ext cx="2205038" cy="684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b="1">
                <a:solidFill>
                  <a:srgbClr val="FF0000"/>
                </a:solidFill>
              </a:rPr>
              <a:t>ЭКОНОМИЧЕСКИЙ </a:t>
            </a:r>
            <a:br>
              <a:rPr lang="ru-RU" altLang="ru-RU" sz="1600" b="1">
                <a:solidFill>
                  <a:srgbClr val="FF0000"/>
                </a:solidFill>
              </a:rPr>
            </a:br>
            <a:r>
              <a:rPr lang="ru-RU" altLang="ru-RU" sz="1600" b="1">
                <a:solidFill>
                  <a:srgbClr val="FF0000"/>
                </a:solidFill>
              </a:rPr>
              <a:t>ЭФФЕКТ</a:t>
            </a:r>
            <a:endParaRPr lang="ru-RU" altLang="ru-RU" sz="1600"/>
          </a:p>
        </p:txBody>
      </p:sp>
      <p:grpSp>
        <p:nvGrpSpPr>
          <p:cNvPr id="129037" name="Group 13"/>
          <p:cNvGrpSpPr>
            <a:grpSpLocks/>
          </p:cNvGrpSpPr>
          <p:nvPr/>
        </p:nvGrpSpPr>
        <p:grpSpPr bwMode="auto">
          <a:xfrm>
            <a:off x="0" y="333375"/>
            <a:ext cx="8604250" cy="503238"/>
            <a:chOff x="0" y="210"/>
            <a:chExt cx="5420" cy="317"/>
          </a:xfrm>
        </p:grpSpPr>
        <p:sp>
          <p:nvSpPr>
            <p:cNvPr id="129038" name="AutoShape 14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9039" name="Picture 15" descr="Наша 2008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040" name="Text Box 16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1779588" y="4772025"/>
            <a:ext cx="5761037" cy="319088"/>
          </a:xfrm>
          <a:prstGeom prst="rect">
            <a:avLst/>
          </a:prstGeom>
          <a:solidFill>
            <a:srgbClr val="FFFFFF"/>
          </a:solidFill>
          <a:ln w="19050">
            <a:solidFill>
              <a:srgbClr val="33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solidFill>
                  <a:srgbClr val="000080"/>
                </a:solidFill>
              </a:rPr>
              <a:t>Затраты на комуслуги, на содержание и обслуживание здания</a:t>
            </a:r>
            <a:endParaRPr lang="ru-RU" altLang="ru-RU" b="1"/>
          </a:p>
        </p:txBody>
      </p:sp>
      <p:grpSp>
        <p:nvGrpSpPr>
          <p:cNvPr id="129048" name="Group 24"/>
          <p:cNvGrpSpPr>
            <a:grpSpLocks/>
          </p:cNvGrpSpPr>
          <p:nvPr/>
        </p:nvGrpSpPr>
        <p:grpSpPr bwMode="auto">
          <a:xfrm>
            <a:off x="3378200" y="3587750"/>
            <a:ext cx="363538" cy="363538"/>
            <a:chOff x="5159" y="2303"/>
            <a:chExt cx="326" cy="326"/>
          </a:xfrm>
        </p:grpSpPr>
        <p:sp>
          <p:nvSpPr>
            <p:cNvPr id="129049" name="Rectangle 25"/>
            <p:cNvSpPr>
              <a:spLocks noChangeArrowheads="1"/>
            </p:cNvSpPr>
            <p:nvPr/>
          </p:nvSpPr>
          <p:spPr bwMode="auto">
            <a:xfrm>
              <a:off x="5159" y="2438"/>
              <a:ext cx="326" cy="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50" name="Rectangle 26"/>
            <p:cNvSpPr>
              <a:spLocks noChangeArrowheads="1"/>
            </p:cNvSpPr>
            <p:nvPr/>
          </p:nvSpPr>
          <p:spPr bwMode="auto">
            <a:xfrm rot="16200000">
              <a:off x="5159" y="2431"/>
              <a:ext cx="326" cy="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9051" name="Group 27"/>
          <p:cNvGrpSpPr>
            <a:grpSpLocks/>
          </p:cNvGrpSpPr>
          <p:nvPr/>
        </p:nvGrpSpPr>
        <p:grpSpPr bwMode="auto">
          <a:xfrm>
            <a:off x="5300663" y="3644900"/>
            <a:ext cx="363537" cy="363538"/>
            <a:chOff x="5159" y="2303"/>
            <a:chExt cx="326" cy="326"/>
          </a:xfrm>
        </p:grpSpPr>
        <p:sp>
          <p:nvSpPr>
            <p:cNvPr id="129052" name="Rectangle 28"/>
            <p:cNvSpPr>
              <a:spLocks noChangeArrowheads="1"/>
            </p:cNvSpPr>
            <p:nvPr/>
          </p:nvSpPr>
          <p:spPr bwMode="auto">
            <a:xfrm>
              <a:off x="5159" y="2438"/>
              <a:ext cx="326" cy="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53" name="Rectangle 29"/>
            <p:cNvSpPr>
              <a:spLocks noChangeArrowheads="1"/>
            </p:cNvSpPr>
            <p:nvPr/>
          </p:nvSpPr>
          <p:spPr bwMode="auto">
            <a:xfrm rot="16200000">
              <a:off x="5159" y="2431"/>
              <a:ext cx="326" cy="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9054" name="Rectangle 30"/>
          <p:cNvSpPr>
            <a:spLocks noChangeArrowheads="1"/>
          </p:cNvSpPr>
          <p:nvPr/>
        </p:nvSpPr>
        <p:spPr bwMode="auto">
          <a:xfrm>
            <a:off x="1865313" y="3019425"/>
            <a:ext cx="1346200" cy="16383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ru-RU">
              <a:solidFill>
                <a:srgbClr val="000099"/>
              </a:solidFill>
            </a:endParaRPr>
          </a:p>
          <a:p>
            <a:pPr algn="ctr"/>
            <a:endParaRPr lang="ru-RU" altLang="ru-RU">
              <a:solidFill>
                <a:srgbClr val="000099"/>
              </a:solidFill>
            </a:endParaRPr>
          </a:p>
          <a:p>
            <a:pPr algn="ctr"/>
            <a:r>
              <a:rPr lang="ru-RU" altLang="ru-RU" b="1">
                <a:solidFill>
                  <a:srgbClr val="000099"/>
                </a:solidFill>
              </a:rPr>
              <a:t>1 уровень</a:t>
            </a:r>
          </a:p>
        </p:txBody>
      </p:sp>
      <p:sp>
        <p:nvSpPr>
          <p:cNvPr id="129056" name="Rectangle 32"/>
          <p:cNvSpPr>
            <a:spLocks noChangeArrowheads="1"/>
          </p:cNvSpPr>
          <p:nvPr/>
        </p:nvSpPr>
        <p:spPr bwMode="auto">
          <a:xfrm>
            <a:off x="3911600" y="2990850"/>
            <a:ext cx="1296988" cy="16668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00CCFF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ru-RU">
              <a:solidFill>
                <a:srgbClr val="000099"/>
              </a:solidFill>
            </a:endParaRPr>
          </a:p>
          <a:p>
            <a:pPr algn="ctr"/>
            <a:endParaRPr lang="ru-RU" altLang="ru-RU">
              <a:solidFill>
                <a:srgbClr val="000099"/>
              </a:solidFill>
            </a:endParaRPr>
          </a:p>
          <a:p>
            <a:pPr algn="ctr"/>
            <a:r>
              <a:rPr lang="ru-RU" altLang="ru-RU" b="1">
                <a:solidFill>
                  <a:srgbClr val="000099"/>
                </a:solidFill>
              </a:rPr>
              <a:t>2 и 3 уровень обучения</a:t>
            </a:r>
          </a:p>
        </p:txBody>
      </p:sp>
      <p:sp>
        <p:nvSpPr>
          <p:cNvPr id="129057" name="AutoShape 33" descr="Дранка"/>
          <p:cNvSpPr>
            <a:spLocks noChangeArrowheads="1"/>
          </p:cNvSpPr>
          <p:nvPr/>
        </p:nvSpPr>
        <p:spPr bwMode="auto">
          <a:xfrm>
            <a:off x="3675063" y="2411413"/>
            <a:ext cx="1728787" cy="592137"/>
          </a:xfrm>
          <a:prstGeom prst="triangle">
            <a:avLst>
              <a:gd name="adj" fmla="val 50000"/>
            </a:avLst>
          </a:prstGeom>
          <a:pattFill prst="shingle">
            <a:fgClr>
              <a:srgbClr val="CC3300"/>
            </a:fgClr>
            <a:bgClr>
              <a:srgbClr val="0000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9058" name="AutoShape 34" descr="Дранка"/>
          <p:cNvSpPr>
            <a:spLocks noChangeArrowheads="1"/>
          </p:cNvSpPr>
          <p:nvPr/>
        </p:nvSpPr>
        <p:spPr bwMode="auto">
          <a:xfrm>
            <a:off x="1701800" y="2438400"/>
            <a:ext cx="1728788" cy="592138"/>
          </a:xfrm>
          <a:prstGeom prst="triangle">
            <a:avLst>
              <a:gd name="adj" fmla="val 50000"/>
            </a:avLst>
          </a:prstGeom>
          <a:pattFill prst="shingle">
            <a:fgClr>
              <a:srgbClr val="CC3300"/>
            </a:fgClr>
            <a:bgClr>
              <a:srgbClr val="0000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9059" name="Rectangle 35"/>
          <p:cNvSpPr>
            <a:spLocks noChangeArrowheads="1"/>
          </p:cNvSpPr>
          <p:nvPr/>
        </p:nvSpPr>
        <p:spPr bwMode="auto">
          <a:xfrm>
            <a:off x="5843588" y="2989263"/>
            <a:ext cx="1295400" cy="1668462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50000">
                <a:srgbClr val="FF99FF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99"/>
              </a:solidFill>
            </a:endParaRPr>
          </a:p>
          <a:p>
            <a:endParaRPr lang="ru-RU" altLang="ru-RU">
              <a:solidFill>
                <a:srgbClr val="000099"/>
              </a:solidFill>
            </a:endParaRPr>
          </a:p>
          <a:p>
            <a:r>
              <a:rPr lang="ru-RU" altLang="ru-RU" sz="1600" b="1">
                <a:solidFill>
                  <a:srgbClr val="000099"/>
                </a:solidFill>
              </a:rPr>
              <a:t>ИНТЕРНАТ</a:t>
            </a:r>
          </a:p>
        </p:txBody>
      </p:sp>
      <p:sp>
        <p:nvSpPr>
          <p:cNvPr id="129061" name="AutoShape 37" descr="Дранка"/>
          <p:cNvSpPr>
            <a:spLocks noChangeArrowheads="1"/>
          </p:cNvSpPr>
          <p:nvPr/>
        </p:nvSpPr>
        <p:spPr bwMode="auto">
          <a:xfrm>
            <a:off x="5611813" y="2384425"/>
            <a:ext cx="1728787" cy="592138"/>
          </a:xfrm>
          <a:prstGeom prst="triangle">
            <a:avLst>
              <a:gd name="adj" fmla="val 50000"/>
            </a:avLst>
          </a:prstGeom>
          <a:pattFill prst="shingle">
            <a:fgClr>
              <a:srgbClr val="CC3300"/>
            </a:fgClr>
            <a:bgClr>
              <a:srgbClr val="0000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6" name="Group 4"/>
          <p:cNvGrpSpPr>
            <a:grpSpLocks/>
          </p:cNvGrpSpPr>
          <p:nvPr/>
        </p:nvGrpSpPr>
        <p:grpSpPr bwMode="auto">
          <a:xfrm>
            <a:off x="0" y="333375"/>
            <a:ext cx="8604250" cy="503238"/>
            <a:chOff x="0" y="210"/>
            <a:chExt cx="5420" cy="317"/>
          </a:xfrm>
        </p:grpSpPr>
        <p:sp>
          <p:nvSpPr>
            <p:cNvPr id="125957" name="AutoShape 5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5958" name="Picture 6" descr="Наша 2008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959" name="Text Box 7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3570288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63" name="Picture 11" descr="IMG_93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47750"/>
            <a:ext cx="2828925" cy="34956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64" name="Picture 12" descr="IMG_25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225"/>
            <a:ext cx="3540125" cy="32797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69" name="Picture 17" descr="IMG_70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"/>
          <a:stretch>
            <a:fillRect/>
          </a:stretch>
        </p:blipFill>
        <p:spPr bwMode="auto">
          <a:xfrm>
            <a:off x="6515100" y="3584575"/>
            <a:ext cx="2628900" cy="3273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5968" name="Picture 16" descr="IMG_774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4649788"/>
            <a:ext cx="2813050" cy="220821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70" name="Picture 18" descr="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1019175"/>
            <a:ext cx="2608262" cy="2519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0" y="3001963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2D2D8A"/>
                </a:solidFill>
                <a:latin typeface="Tahoma" pitchFamily="34" charset="0"/>
              </a:rPr>
              <a:t>        </a:t>
            </a:r>
            <a:r>
              <a:rPr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Эмоциональное образование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692275" y="1628775"/>
            <a:ext cx="6840538" cy="7302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0000"/>
                </a:solidFill>
                <a:latin typeface="Tahoma" pitchFamily="34" charset="0"/>
              </a:rPr>
              <a:t>КРАСОТА,</a:t>
            </a:r>
            <a:r>
              <a:rPr lang="ru-RU" altLang="ru-RU" sz="1400" b="1">
                <a:latin typeface="Tahoma" pitchFamily="34" charset="0"/>
              </a:rPr>
              <a:t> </a:t>
            </a:r>
            <a:r>
              <a:rPr lang="ru-RU" altLang="ru-RU" sz="1400">
                <a:latin typeface="Tahoma" pitchFamily="34" charset="0"/>
              </a:rPr>
              <a:t>как стремление сделать себя и свою жизнь красивой. Стремление</a:t>
            </a:r>
          </a:p>
          <a:p>
            <a:pPr eaLnBrk="1" hangingPunct="1"/>
            <a:r>
              <a:rPr lang="ru-RU" altLang="ru-RU" sz="1400">
                <a:latin typeface="Tahoma" pitchFamily="34" charset="0"/>
              </a:rPr>
              <a:t>жизнь сделать КРАСИВОЙ - ЯВЛЯЕТСЯ ОДНИМ ИЗ ГЛАВНЫХ ДВИЖЕТЕЛЕЙ</a:t>
            </a:r>
          </a:p>
          <a:p>
            <a:pPr eaLnBrk="1" hangingPunct="1"/>
            <a:r>
              <a:rPr lang="ru-RU" altLang="ru-RU" sz="1400">
                <a:latin typeface="Tahoma" pitchFamily="34" charset="0"/>
              </a:rPr>
              <a:t>РАЗВИТИЯ ЦИВИЛИЗАЦИИ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555875" y="2708275"/>
            <a:ext cx="6048375" cy="73025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0000"/>
                </a:solidFill>
                <a:latin typeface="Tahoma" pitchFamily="34" charset="0"/>
              </a:rPr>
              <a:t>ЭМОЦИИ</a:t>
            </a:r>
            <a:r>
              <a:rPr lang="ru-RU" altLang="ru-RU" sz="1400" b="1">
                <a:latin typeface="Tahoma" pitchFamily="34" charset="0"/>
              </a:rPr>
              <a:t>, </a:t>
            </a:r>
            <a:r>
              <a:rPr lang="ru-RU" altLang="ru-RU" sz="1400">
                <a:latin typeface="Tahoma" pitchFamily="34" charset="0"/>
              </a:rPr>
              <a:t>которые призваны дополнять и раскрывать эффекты восприятия красоты этого мира, его тональностей, сопровождающих переживания человека в восприятии мира.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284663" y="5300663"/>
            <a:ext cx="4319587" cy="51752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0000"/>
                </a:solidFill>
                <a:latin typeface="Tahoma" pitchFamily="34" charset="0"/>
              </a:rPr>
              <a:t>Прочие СМЫСЛЫ</a:t>
            </a:r>
            <a:r>
              <a:rPr lang="ru-RU" altLang="ru-RU" sz="1400" b="1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ru-RU" altLang="ru-RU" sz="1400">
                <a:latin typeface="Tahoma" pitchFamily="34" charset="0"/>
              </a:rPr>
              <a:t>человеческой жизни проявляются из местных условий.</a:t>
            </a:r>
            <a:endParaRPr lang="ru-RU" altLang="ru-RU">
              <a:latin typeface="Tahoma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971550" y="765175"/>
            <a:ext cx="748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000FF"/>
                </a:solidFill>
                <a:latin typeface="Tahoma" pitchFamily="34" charset="0"/>
              </a:rPr>
              <a:t>Сама же жизнь человека и любого общества протекает независимо от этого рейтинга следующим путем:</a:t>
            </a: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827088" y="1628775"/>
            <a:ext cx="647700" cy="45354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1692275" y="2708275"/>
            <a:ext cx="647700" cy="34575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2555875" y="3789363"/>
            <a:ext cx="647700" cy="2374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3419475" y="5300663"/>
            <a:ext cx="647700" cy="863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CCFF"/>
              </a:solidFill>
              <a:latin typeface="Tahoma" pitchFamily="34" charset="0"/>
            </a:endParaRPr>
          </a:p>
        </p:txBody>
      </p:sp>
      <p:sp>
        <p:nvSpPr>
          <p:cNvPr id="53259" name="Line 29"/>
          <p:cNvSpPr>
            <a:spLocks noChangeShapeType="1"/>
          </p:cNvSpPr>
          <p:nvPr/>
        </p:nvSpPr>
        <p:spPr bwMode="auto">
          <a:xfrm flipV="1">
            <a:off x="466725" y="1989138"/>
            <a:ext cx="1588" cy="44640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60" name="Line 30"/>
          <p:cNvSpPr>
            <a:spLocks noChangeShapeType="1"/>
          </p:cNvSpPr>
          <p:nvPr/>
        </p:nvSpPr>
        <p:spPr bwMode="auto">
          <a:xfrm>
            <a:off x="323850" y="6308725"/>
            <a:ext cx="83518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0" y="333375"/>
            <a:ext cx="8604250" cy="503238"/>
            <a:chOff x="0" y="210"/>
            <a:chExt cx="5420" cy="317"/>
          </a:xfrm>
        </p:grpSpPr>
        <p:sp>
          <p:nvSpPr>
            <p:cNvPr id="53263" name="AutoShape 15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64" name="Picture 16" descr="Наша 2008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65" name="Text Box 17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3421063" y="3789363"/>
            <a:ext cx="5183187" cy="7302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>
                <a:solidFill>
                  <a:schemeClr val="bg1"/>
                </a:solidFill>
              </a:rPr>
              <a:t>УДОБСТВА</a:t>
            </a:r>
            <a:r>
              <a:rPr lang="ru-RU" altLang="ru-RU" sz="1400"/>
              <a:t> протекания жизни, призванные обслуживать стремления к созиданию и эмоциональной реализации, уложенные в точные науки.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1" grpId="0" animBg="1"/>
      <p:bldP spid="31769" grpId="0" animBg="1"/>
      <p:bldP spid="31770" grpId="0" animBg="1"/>
      <p:bldP spid="31771" grpId="0" animBg="1"/>
      <p:bldP spid="31772" grpId="0" animBg="1"/>
      <p:bldP spid="532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2" name="Group 30"/>
          <p:cNvGrpSpPr>
            <a:grpSpLocks/>
          </p:cNvGrpSpPr>
          <p:nvPr/>
        </p:nvGrpSpPr>
        <p:grpSpPr bwMode="auto">
          <a:xfrm>
            <a:off x="0" y="333375"/>
            <a:ext cx="8604250" cy="503238"/>
            <a:chOff x="0" y="210"/>
            <a:chExt cx="5420" cy="317"/>
          </a:xfrm>
        </p:grpSpPr>
        <p:sp>
          <p:nvSpPr>
            <p:cNvPr id="13343" name="AutoShape 31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44" name="Picture 32" descr="Наша 2008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45" name="Text Box 33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grpSp>
        <p:nvGrpSpPr>
          <p:cNvPr id="13350" name="Group 38"/>
          <p:cNvGrpSpPr>
            <a:grpSpLocks/>
          </p:cNvGrpSpPr>
          <p:nvPr/>
        </p:nvGrpSpPr>
        <p:grpSpPr bwMode="auto">
          <a:xfrm>
            <a:off x="395288" y="981075"/>
            <a:ext cx="8424862" cy="366713"/>
            <a:chOff x="249" y="618"/>
            <a:chExt cx="5307" cy="231"/>
          </a:xfrm>
        </p:grpSpPr>
        <p:sp>
          <p:nvSpPr>
            <p:cNvPr id="13346" name="Text Box 34"/>
            <p:cNvSpPr txBox="1">
              <a:spLocks noChangeArrowheads="1"/>
            </p:cNvSpPr>
            <p:nvPr/>
          </p:nvSpPr>
          <p:spPr bwMode="auto">
            <a:xfrm>
              <a:off x="249" y="618"/>
              <a:ext cx="53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solidFill>
                    <a:srgbClr val="FF0000"/>
                  </a:solidFill>
                </a:rPr>
                <a:t>Стереотип 2</a:t>
              </a:r>
              <a:r>
                <a:rPr lang="ru-RU" altLang="ru-RU">
                  <a:solidFill>
                    <a:srgbClr val="663300"/>
                  </a:solidFill>
                </a:rPr>
                <a:t> </a:t>
              </a:r>
              <a:r>
                <a:rPr lang="ru-RU" altLang="ru-RU" i="1">
                  <a:solidFill>
                    <a:srgbClr val="663300"/>
                  </a:solidFill>
                </a:rPr>
                <a:t>«Мы уверены, что Школа – это классно-урочная система»</a:t>
              </a:r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>
              <a:off x="295" y="845"/>
              <a:ext cx="498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357" name="Picture 45" descr="1287581805_130564962_1-----12875818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628775"/>
            <a:ext cx="4745037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3" name="Picture 41" descr="e4bcb1c6a10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749675"/>
            <a:ext cx="2333625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4" name="Picture 4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954463"/>
            <a:ext cx="7969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 descr="D:\!!!Лицей\!ЛаборатриИ\ЛВ\Цивилизации\!\Новая папка (3)\Новая папка\3918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855913"/>
            <a:ext cx="10048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 descr="D:\!!!Лицей\!ЛаборатриИ\ЛВ\Цивилизации\!\Новая папка (3)\a36cd617406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090">
            <a:off x="3032125" y="3602038"/>
            <a:ext cx="128905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 descr="D:\!!!Лицей\!ЛаборатриИ\ЛВ\Цивилизации\!\Новая папка (3)\тмро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4081463"/>
            <a:ext cx="10128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D:\!!!Лицей\!ЛаборатриИ\ЛВ\Цивилизации\!\Новая папка (3)\Новая папка\1_fffed5cbeabd9ef753010b90dfe65749_Array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6990">
            <a:off x="2667000" y="4543425"/>
            <a:ext cx="12588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 descr="D:\!!!Лицей\!ЛаборатриИ\ЛВ\Цивилизации\!\Новая папка (3)\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227513"/>
            <a:ext cx="85725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 descr="D:\!!!Лицей\!ЛаборатриИ\ЛВ\Цивилизации\!\Новая папка (3)\чаимвч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303">
            <a:off x="2662238" y="3513138"/>
            <a:ext cx="7318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2" name="Picture 50" descr="1287581805_130564962_1-----128758180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521" flipH="1">
            <a:off x="3098800" y="3294063"/>
            <a:ext cx="300038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78" name="Picture 66" descr="6ea5ad1cd348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195638"/>
            <a:ext cx="1474787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7" name="Group 5"/>
          <p:cNvGrpSpPr>
            <a:grpSpLocks/>
          </p:cNvGrpSpPr>
          <p:nvPr/>
        </p:nvGrpSpPr>
        <p:grpSpPr bwMode="auto">
          <a:xfrm>
            <a:off x="0" y="333375"/>
            <a:ext cx="8604250" cy="503238"/>
            <a:chOff x="0" y="210"/>
            <a:chExt cx="5420" cy="317"/>
          </a:xfrm>
        </p:grpSpPr>
        <p:sp>
          <p:nvSpPr>
            <p:cNvPr id="131078" name="AutoShape 6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1079" name="Picture 7" descr="Наша 2008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080" name="Text Box 8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grpSp>
        <p:nvGrpSpPr>
          <p:cNvPr id="131081" name="Group 9"/>
          <p:cNvGrpSpPr>
            <a:grpSpLocks/>
          </p:cNvGrpSpPr>
          <p:nvPr/>
        </p:nvGrpSpPr>
        <p:grpSpPr bwMode="auto">
          <a:xfrm>
            <a:off x="395288" y="981075"/>
            <a:ext cx="8424862" cy="366713"/>
            <a:chOff x="249" y="618"/>
            <a:chExt cx="5307" cy="231"/>
          </a:xfrm>
        </p:grpSpPr>
        <p:sp>
          <p:nvSpPr>
            <p:cNvPr id="131082" name="Text Box 10"/>
            <p:cNvSpPr txBox="1">
              <a:spLocks noChangeArrowheads="1"/>
            </p:cNvSpPr>
            <p:nvPr/>
          </p:nvSpPr>
          <p:spPr bwMode="auto">
            <a:xfrm>
              <a:off x="249" y="618"/>
              <a:ext cx="53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solidFill>
                    <a:srgbClr val="FF0000"/>
                  </a:solidFill>
                </a:rPr>
                <a:t>Стереотип 2</a:t>
              </a:r>
              <a:r>
                <a:rPr lang="ru-RU" altLang="ru-RU">
                  <a:solidFill>
                    <a:srgbClr val="663300"/>
                  </a:solidFill>
                </a:rPr>
                <a:t> </a:t>
              </a:r>
              <a:r>
                <a:rPr lang="ru-RU" altLang="ru-RU" i="1">
                  <a:solidFill>
                    <a:srgbClr val="663300"/>
                  </a:solidFill>
                </a:rPr>
                <a:t>«Мы уверены, что Школа – это классно-урочная система»</a:t>
              </a:r>
            </a:p>
          </p:txBody>
        </p:sp>
        <p:sp>
          <p:nvSpPr>
            <p:cNvPr id="131083" name="Line 11"/>
            <p:cNvSpPr>
              <a:spLocks noChangeShapeType="1"/>
            </p:cNvSpPr>
            <p:nvPr/>
          </p:nvSpPr>
          <p:spPr bwMode="auto">
            <a:xfrm>
              <a:off x="295" y="845"/>
              <a:ext cx="498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1180" name="Group 108"/>
          <p:cNvGrpSpPr>
            <a:grpSpLocks/>
          </p:cNvGrpSpPr>
          <p:nvPr/>
        </p:nvGrpSpPr>
        <p:grpSpPr bwMode="auto">
          <a:xfrm>
            <a:off x="298450" y="3116263"/>
            <a:ext cx="2806700" cy="1757362"/>
            <a:chOff x="188" y="1963"/>
            <a:chExt cx="1768" cy="1107"/>
          </a:xfrm>
        </p:grpSpPr>
        <p:pic>
          <p:nvPicPr>
            <p:cNvPr id="131109" name="Picture 37" descr="IMG_0712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1963"/>
              <a:ext cx="1462" cy="110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117" name="Line 45"/>
            <p:cNvSpPr>
              <a:spLocks noChangeShapeType="1"/>
            </p:cNvSpPr>
            <p:nvPr/>
          </p:nvSpPr>
          <p:spPr bwMode="auto">
            <a:xfrm>
              <a:off x="1700" y="2412"/>
              <a:ext cx="256" cy="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1181" name="Group 109"/>
          <p:cNvGrpSpPr>
            <a:grpSpLocks/>
          </p:cNvGrpSpPr>
          <p:nvPr/>
        </p:nvGrpSpPr>
        <p:grpSpPr bwMode="auto">
          <a:xfrm>
            <a:off x="1222375" y="4970463"/>
            <a:ext cx="2624138" cy="1649412"/>
            <a:chOff x="770" y="3131"/>
            <a:chExt cx="1653" cy="1039"/>
          </a:xfrm>
        </p:grpSpPr>
        <p:pic>
          <p:nvPicPr>
            <p:cNvPr id="131107" name="Picture 35" descr="IMG_01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" y="3131"/>
              <a:ext cx="1341" cy="1039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118" name="Line 46"/>
            <p:cNvSpPr>
              <a:spLocks noChangeShapeType="1"/>
            </p:cNvSpPr>
            <p:nvPr/>
          </p:nvSpPr>
          <p:spPr bwMode="auto">
            <a:xfrm flipV="1">
              <a:off x="2245" y="3208"/>
              <a:ext cx="178" cy="22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1176" name="Group 104"/>
          <p:cNvGrpSpPr>
            <a:grpSpLocks/>
          </p:cNvGrpSpPr>
          <p:nvPr/>
        </p:nvGrpSpPr>
        <p:grpSpPr bwMode="auto">
          <a:xfrm>
            <a:off x="806450" y="1514475"/>
            <a:ext cx="2717800" cy="1457325"/>
            <a:chOff x="508" y="954"/>
            <a:chExt cx="1712" cy="918"/>
          </a:xfrm>
        </p:grpSpPr>
        <p:sp>
          <p:nvSpPr>
            <p:cNvPr id="131119" name="Line 47"/>
            <p:cNvSpPr>
              <a:spLocks noChangeShapeType="1"/>
            </p:cNvSpPr>
            <p:nvPr/>
          </p:nvSpPr>
          <p:spPr bwMode="auto">
            <a:xfrm>
              <a:off x="1964" y="1561"/>
              <a:ext cx="256" cy="18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31120" name="Picture 48" descr="IMG_265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954"/>
              <a:ext cx="1362" cy="9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131136" name="Group 64"/>
          <p:cNvGrpSpPr>
            <a:grpSpLocks/>
          </p:cNvGrpSpPr>
          <p:nvPr/>
        </p:nvGrpSpPr>
        <p:grpSpPr bwMode="auto">
          <a:xfrm>
            <a:off x="3236913" y="2641600"/>
            <a:ext cx="2513012" cy="2495550"/>
            <a:chOff x="2085" y="1661"/>
            <a:chExt cx="1583" cy="1572"/>
          </a:xfrm>
        </p:grpSpPr>
        <p:sp>
          <p:nvSpPr>
            <p:cNvPr id="131134" name="Oval 62"/>
            <p:cNvSpPr>
              <a:spLocks noChangeArrowheads="1"/>
            </p:cNvSpPr>
            <p:nvPr/>
          </p:nvSpPr>
          <p:spPr bwMode="auto">
            <a:xfrm>
              <a:off x="2085" y="1661"/>
              <a:ext cx="1583" cy="1572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pic>
          <p:nvPicPr>
            <p:cNvPr id="131135" name="Picture 63" descr="4bce97cd76a4a8844930d94aad036f03_parta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3EB5A"/>
                </a:clrFrom>
                <a:clrTo>
                  <a:srgbClr val="E3EB5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" y="1908"/>
              <a:ext cx="1123" cy="1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1161" name="Group 89"/>
          <p:cNvGrpSpPr>
            <a:grpSpLocks/>
          </p:cNvGrpSpPr>
          <p:nvPr/>
        </p:nvGrpSpPr>
        <p:grpSpPr bwMode="auto">
          <a:xfrm>
            <a:off x="5243513" y="4975225"/>
            <a:ext cx="2759075" cy="1697038"/>
            <a:chOff x="3303" y="3134"/>
            <a:chExt cx="1738" cy="1069"/>
          </a:xfrm>
        </p:grpSpPr>
        <p:pic>
          <p:nvPicPr>
            <p:cNvPr id="131151" name="Picture 79" descr="02-4"/>
            <p:cNvPicPr>
              <a:picLocks noChangeAspect="1" noChangeArrowheads="1"/>
            </p:cNvPicPr>
            <p:nvPr/>
          </p:nvPicPr>
          <p:blipFill>
            <a:blip r:embed="rId7" cstate="print">
              <a:lum bright="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" y="3134"/>
              <a:ext cx="1404" cy="1069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154" name="Line 82"/>
            <p:cNvSpPr>
              <a:spLocks noChangeShapeType="1"/>
            </p:cNvSpPr>
            <p:nvPr/>
          </p:nvSpPr>
          <p:spPr bwMode="auto">
            <a:xfrm>
              <a:off x="3303" y="3283"/>
              <a:ext cx="211" cy="17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1160" name="Group 88"/>
          <p:cNvGrpSpPr>
            <a:grpSpLocks/>
          </p:cNvGrpSpPr>
          <p:nvPr/>
        </p:nvGrpSpPr>
        <p:grpSpPr bwMode="auto">
          <a:xfrm>
            <a:off x="5865813" y="3203575"/>
            <a:ext cx="2949575" cy="1635125"/>
            <a:chOff x="3713" y="1999"/>
            <a:chExt cx="1858" cy="1030"/>
          </a:xfrm>
        </p:grpSpPr>
        <p:pic>
          <p:nvPicPr>
            <p:cNvPr id="131152" name="Picture 80" descr="дети и места_22 072"/>
            <p:cNvPicPr>
              <a:picLocks noChangeAspect="1" noChangeArrowheads="1"/>
            </p:cNvPicPr>
            <p:nvPr/>
          </p:nvPicPr>
          <p:blipFill>
            <a:blip r:embed="rId8" cstate="print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" y="1999"/>
              <a:ext cx="1554" cy="103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155" name="Line 83"/>
            <p:cNvSpPr>
              <a:spLocks noChangeShapeType="1"/>
            </p:cNvSpPr>
            <p:nvPr/>
          </p:nvSpPr>
          <p:spPr bwMode="auto">
            <a:xfrm>
              <a:off x="3713" y="2484"/>
              <a:ext cx="232" cy="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1159" name="Group 87"/>
          <p:cNvGrpSpPr>
            <a:grpSpLocks/>
          </p:cNvGrpSpPr>
          <p:nvPr/>
        </p:nvGrpSpPr>
        <p:grpSpPr bwMode="auto">
          <a:xfrm>
            <a:off x="5160963" y="1484313"/>
            <a:ext cx="2887662" cy="1544637"/>
            <a:chOff x="3251" y="935"/>
            <a:chExt cx="1819" cy="973"/>
          </a:xfrm>
        </p:grpSpPr>
        <p:pic>
          <p:nvPicPr>
            <p:cNvPr id="131153" name="Picture 8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" y="935"/>
              <a:ext cx="1460" cy="973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1156" name="Line 84"/>
            <p:cNvSpPr>
              <a:spLocks noChangeShapeType="1"/>
            </p:cNvSpPr>
            <p:nvPr/>
          </p:nvSpPr>
          <p:spPr bwMode="auto">
            <a:xfrm flipV="1">
              <a:off x="3251" y="1452"/>
              <a:ext cx="196" cy="19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1182" name="WordArt 110"/>
          <p:cNvSpPr>
            <a:spLocks noChangeArrowheads="1" noChangeShapeType="1" noTextEdit="1"/>
          </p:cNvSpPr>
          <p:nvPr/>
        </p:nvSpPr>
        <p:spPr bwMode="auto">
          <a:xfrm rot="-646046">
            <a:off x="3138488" y="2498725"/>
            <a:ext cx="2714625" cy="2740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irclePour">
              <a:avLst>
                <a:gd name="adj1" fmla="val 10860561"/>
                <a:gd name="adj2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Классно-урочная система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0" y="333375"/>
            <a:ext cx="8604250" cy="503238"/>
            <a:chOff x="0" y="210"/>
            <a:chExt cx="5420" cy="317"/>
          </a:xfrm>
        </p:grpSpPr>
        <p:sp>
          <p:nvSpPr>
            <p:cNvPr id="4131" name="AutoShape 35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32" name="Picture 36" descr="Наша 2008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33" name="Text Box 37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250825" y="1125538"/>
            <a:ext cx="8424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FF0000"/>
                </a:solidFill>
              </a:rPr>
              <a:t>Стереотип 3</a:t>
            </a:r>
            <a:r>
              <a:rPr lang="ru-RU" altLang="ru-RU">
                <a:solidFill>
                  <a:srgbClr val="663300"/>
                </a:solidFill>
              </a:rPr>
              <a:t> </a:t>
            </a:r>
            <a:r>
              <a:rPr lang="ru-RU" altLang="ru-RU" i="1">
                <a:solidFill>
                  <a:srgbClr val="663300"/>
                </a:solidFill>
              </a:rPr>
              <a:t>«Пророка нет в своем отечестве»</a:t>
            </a:r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323850" y="1484313"/>
            <a:ext cx="54006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4316413" y="5681663"/>
            <a:ext cx="4464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i="1">
                <a:solidFill>
                  <a:srgbClr val="FF0000"/>
                </a:solidFill>
              </a:rPr>
              <a:t>«Одаренность – это результат работы с детьми, а не результат поиска детей»</a:t>
            </a:r>
          </a:p>
        </p:txBody>
      </p:sp>
      <p:pic>
        <p:nvPicPr>
          <p:cNvPr id="4138" name="Picture 42" descr="IMG_00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1765300"/>
            <a:ext cx="5151437" cy="37877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58" name="Group 62"/>
          <p:cNvGrpSpPr>
            <a:grpSpLocks/>
          </p:cNvGrpSpPr>
          <p:nvPr/>
        </p:nvGrpSpPr>
        <p:grpSpPr bwMode="auto">
          <a:xfrm>
            <a:off x="514350" y="5256213"/>
            <a:ext cx="1017588" cy="1050925"/>
            <a:chOff x="331" y="1067"/>
            <a:chExt cx="641" cy="662"/>
          </a:xfrm>
        </p:grpSpPr>
        <p:pic>
          <p:nvPicPr>
            <p:cNvPr id="4159" name="Picture 63" descr="clip-art-hous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" y="1067"/>
              <a:ext cx="641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60" name="Text Box 64"/>
            <p:cNvSpPr txBox="1">
              <a:spLocks noChangeArrowheads="1"/>
            </p:cNvSpPr>
            <p:nvPr/>
          </p:nvSpPr>
          <p:spPr bwMode="auto">
            <a:xfrm>
              <a:off x="430" y="1111"/>
              <a:ext cx="482" cy="239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1">
                  <a:solidFill>
                    <a:srgbClr val="0000FF"/>
                  </a:solidFill>
                </a:rPr>
                <a:t>…</a:t>
              </a:r>
            </a:p>
          </p:txBody>
        </p:sp>
      </p:grpSp>
      <p:grpSp>
        <p:nvGrpSpPr>
          <p:cNvPr id="4178" name="Group 82"/>
          <p:cNvGrpSpPr>
            <a:grpSpLocks/>
          </p:cNvGrpSpPr>
          <p:nvPr/>
        </p:nvGrpSpPr>
        <p:grpSpPr bwMode="auto">
          <a:xfrm>
            <a:off x="517525" y="2863850"/>
            <a:ext cx="1438275" cy="1050925"/>
            <a:chOff x="326" y="1804"/>
            <a:chExt cx="906" cy="662"/>
          </a:xfrm>
        </p:grpSpPr>
        <p:pic>
          <p:nvPicPr>
            <p:cNvPr id="4153" name="Picture 57" descr="clip-art-hous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" y="1804"/>
              <a:ext cx="641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54" name="Text Box 58"/>
            <p:cNvSpPr txBox="1">
              <a:spLocks noChangeArrowheads="1"/>
            </p:cNvSpPr>
            <p:nvPr/>
          </p:nvSpPr>
          <p:spPr bwMode="auto">
            <a:xfrm>
              <a:off x="410" y="1848"/>
              <a:ext cx="503" cy="239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1">
                  <a:solidFill>
                    <a:srgbClr val="0000FF"/>
                  </a:solidFill>
                </a:rPr>
                <a:t>ДМШ</a:t>
              </a:r>
            </a:p>
          </p:txBody>
        </p:sp>
        <p:sp>
          <p:nvSpPr>
            <p:cNvPr id="4162" name="Line 66"/>
            <p:cNvSpPr>
              <a:spLocks noChangeShapeType="1"/>
            </p:cNvSpPr>
            <p:nvPr/>
          </p:nvSpPr>
          <p:spPr bwMode="auto">
            <a:xfrm flipH="1">
              <a:off x="933" y="2242"/>
              <a:ext cx="299" cy="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79" name="Group 83"/>
          <p:cNvGrpSpPr>
            <a:grpSpLocks/>
          </p:cNvGrpSpPr>
          <p:nvPr/>
        </p:nvGrpSpPr>
        <p:grpSpPr bwMode="auto">
          <a:xfrm>
            <a:off x="498475" y="4090988"/>
            <a:ext cx="1438275" cy="1050925"/>
            <a:chOff x="326" y="2530"/>
            <a:chExt cx="906" cy="662"/>
          </a:xfrm>
        </p:grpSpPr>
        <p:pic>
          <p:nvPicPr>
            <p:cNvPr id="4156" name="Picture 60" descr="clip-art-hous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" y="2530"/>
              <a:ext cx="641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57" name="Text Box 61"/>
            <p:cNvSpPr txBox="1">
              <a:spLocks noChangeArrowheads="1"/>
            </p:cNvSpPr>
            <p:nvPr/>
          </p:nvSpPr>
          <p:spPr bwMode="auto">
            <a:xfrm>
              <a:off x="327" y="2574"/>
              <a:ext cx="652" cy="239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1">
                  <a:solidFill>
                    <a:srgbClr val="0000FF"/>
                  </a:solidFill>
                </a:rPr>
                <a:t>ДЮСШ</a:t>
              </a:r>
            </a:p>
          </p:txBody>
        </p:sp>
        <p:sp>
          <p:nvSpPr>
            <p:cNvPr id="4163" name="Line 67"/>
            <p:cNvSpPr>
              <a:spLocks noChangeShapeType="1"/>
            </p:cNvSpPr>
            <p:nvPr/>
          </p:nvSpPr>
          <p:spPr bwMode="auto">
            <a:xfrm flipH="1">
              <a:off x="933" y="2934"/>
              <a:ext cx="299" cy="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70" name="Group 74"/>
          <p:cNvGrpSpPr>
            <a:grpSpLocks/>
          </p:cNvGrpSpPr>
          <p:nvPr/>
        </p:nvGrpSpPr>
        <p:grpSpPr bwMode="auto">
          <a:xfrm>
            <a:off x="7223125" y="2338388"/>
            <a:ext cx="1666875" cy="2016125"/>
            <a:chOff x="4533" y="1425"/>
            <a:chExt cx="1050" cy="1270"/>
          </a:xfrm>
        </p:grpSpPr>
        <p:pic>
          <p:nvPicPr>
            <p:cNvPr id="4140" name="Picture 44" descr="1288310799731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" y="1601"/>
              <a:ext cx="764" cy="1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68" name="Text Box 72"/>
            <p:cNvSpPr txBox="1">
              <a:spLocks noChangeArrowheads="1"/>
            </p:cNvSpPr>
            <p:nvPr/>
          </p:nvSpPr>
          <p:spPr bwMode="auto">
            <a:xfrm rot="-334247">
              <a:off x="4873" y="1425"/>
              <a:ext cx="539" cy="23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1">
                  <a:solidFill>
                    <a:srgbClr val="0000FF"/>
                  </a:solidFill>
                </a:rPr>
                <a:t>СОШ</a:t>
              </a:r>
            </a:p>
          </p:txBody>
        </p:sp>
        <p:sp>
          <p:nvSpPr>
            <p:cNvPr id="4169" name="Line 73"/>
            <p:cNvSpPr>
              <a:spLocks noChangeShapeType="1"/>
            </p:cNvSpPr>
            <p:nvPr/>
          </p:nvSpPr>
          <p:spPr bwMode="auto">
            <a:xfrm flipH="1">
              <a:off x="4533" y="2321"/>
              <a:ext cx="299" cy="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>
            <a:off x="508000" y="1676400"/>
            <a:ext cx="1430338" cy="1050925"/>
            <a:chOff x="331" y="1067"/>
            <a:chExt cx="901" cy="662"/>
          </a:xfrm>
        </p:grpSpPr>
        <p:grpSp>
          <p:nvGrpSpPr>
            <p:cNvPr id="4171" name="Group 75"/>
            <p:cNvGrpSpPr>
              <a:grpSpLocks/>
            </p:cNvGrpSpPr>
            <p:nvPr/>
          </p:nvGrpSpPr>
          <p:grpSpPr bwMode="auto">
            <a:xfrm>
              <a:off x="331" y="1067"/>
              <a:ext cx="641" cy="662"/>
              <a:chOff x="331" y="1067"/>
              <a:chExt cx="641" cy="662"/>
            </a:xfrm>
          </p:grpSpPr>
          <p:pic>
            <p:nvPicPr>
              <p:cNvPr id="4172" name="Picture 76" descr="clip-art-hous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" y="1067"/>
                <a:ext cx="641" cy="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73" name="Text Box 77"/>
              <p:cNvSpPr txBox="1">
                <a:spLocks noChangeArrowheads="1"/>
              </p:cNvSpPr>
              <p:nvPr/>
            </p:nvSpPr>
            <p:spPr bwMode="auto">
              <a:xfrm>
                <a:off x="430" y="1111"/>
                <a:ext cx="482" cy="239"/>
              </a:xfrm>
              <a:prstGeom prst="rect">
                <a:avLst/>
              </a:prstGeom>
              <a:solidFill>
                <a:srgbClr val="66FF33"/>
              </a:solidFill>
              <a:ln w="12700">
                <a:solidFill>
                  <a:srgbClr val="66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FF"/>
                    </a:solidFill>
                  </a:rPr>
                  <a:t>ДХШ</a:t>
                </a:r>
              </a:p>
            </p:txBody>
          </p:sp>
        </p:grpSp>
        <p:sp>
          <p:nvSpPr>
            <p:cNvPr id="4174" name="Line 78"/>
            <p:cNvSpPr>
              <a:spLocks noChangeShapeType="1"/>
            </p:cNvSpPr>
            <p:nvPr/>
          </p:nvSpPr>
          <p:spPr bwMode="auto">
            <a:xfrm flipH="1">
              <a:off x="933" y="1520"/>
              <a:ext cx="299" cy="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135063" y="3205163"/>
            <a:ext cx="7385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>
                <a:solidFill>
                  <a:srgbClr val="0000FF"/>
                </a:solidFill>
              </a:rPr>
              <a:t>Многоуровневая система обучения и новое содержание образования Губернаторского Светленского лицея как эффективная модель для развития современной школы</a:t>
            </a:r>
            <a:r>
              <a:rPr lang="ru-RU" altLang="ru-RU"/>
              <a:t>.</a:t>
            </a:r>
            <a:r>
              <a:rPr lang="ru-RU" altLang="ru-RU" b="1"/>
              <a:t> </a:t>
            </a: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0" y="333375"/>
            <a:ext cx="8604250" cy="503238"/>
            <a:chOff x="0" y="210"/>
            <a:chExt cx="5420" cy="317"/>
          </a:xfrm>
        </p:grpSpPr>
        <p:sp>
          <p:nvSpPr>
            <p:cNvPr id="45062" name="AutoShape 6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5063" name="Picture 7" descr="Наша 2008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pic>
        <p:nvPicPr>
          <p:cNvPr id="45081" name="Picture 25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2041525" cy="1884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2" name="Picture 26" descr="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023938"/>
            <a:ext cx="2298700" cy="1898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3" name="Picture 27" descr="Встреча с президентом РАО Никандровым 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23938"/>
            <a:ext cx="2438400" cy="1911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4" name="Picture 38" descr="IMG_00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028700"/>
            <a:ext cx="2381250" cy="1903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5" name="Picture 39" descr="С Министром образования Фурсен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2613"/>
            <a:ext cx="2324100" cy="18605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7" name="Picture 41" descr="IMG_32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4371975"/>
            <a:ext cx="2428875" cy="1862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8" name="Picture 42" descr="P7070039"/>
          <p:cNvPicPr>
            <a:picLocks noChangeAspect="1" noChangeArrowheads="1"/>
          </p:cNvPicPr>
          <p:nvPr/>
        </p:nvPicPr>
        <p:blipFill>
          <a:blip r:embed="rId9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392613"/>
            <a:ext cx="2249487" cy="1858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9" name="Picture 43" descr="23"/>
          <p:cNvPicPr>
            <a:picLocks noChangeArrowheads="1"/>
          </p:cNvPicPr>
          <p:nvPr/>
        </p:nvPicPr>
        <p:blipFill>
          <a:blip r:embed="rId10" cstate="print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4386263"/>
            <a:ext cx="2025650" cy="181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1395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908175" y="1620838"/>
          <a:ext cx="5043488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6" name="Рисунок" r:id="rId3" imgW="5410080" imgH="5600880" progId="Word.Picture.8">
                  <p:embed/>
                </p:oleObj>
              </mc:Choice>
              <mc:Fallback>
                <p:oleObj name="Рисунок" r:id="rId3" imgW="5410080" imgH="560088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146"/>
                      <a:stretch>
                        <a:fillRect/>
                      </a:stretch>
                    </p:blipFill>
                    <p:spPr bwMode="auto">
                      <a:xfrm>
                        <a:off x="1908175" y="1620838"/>
                        <a:ext cx="5043488" cy="496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830" name="Group 6"/>
          <p:cNvGrpSpPr>
            <a:grpSpLocks/>
          </p:cNvGrpSpPr>
          <p:nvPr/>
        </p:nvGrpSpPr>
        <p:grpSpPr bwMode="auto">
          <a:xfrm>
            <a:off x="0" y="333375"/>
            <a:ext cx="8604250" cy="503238"/>
            <a:chOff x="0" y="210"/>
            <a:chExt cx="5420" cy="317"/>
          </a:xfrm>
        </p:grpSpPr>
        <p:sp>
          <p:nvSpPr>
            <p:cNvPr id="77831" name="AutoShape 7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7832" name="Picture 8" descr="Наша 2008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833" name="Text Box 9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771775" y="1052513"/>
            <a:ext cx="532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FF"/>
                </a:solidFill>
              </a:rPr>
              <a:t>НОВОЕ СОДЕРЖАНИЕ ОБРАЗОВАНИЯ</a:t>
            </a:r>
            <a:r>
              <a:rPr lang="ru-RU" altLang="ru-RU">
                <a:solidFill>
                  <a:srgbClr val="262673"/>
                </a:solidFill>
              </a:rPr>
              <a:t> </a:t>
            </a:r>
          </a:p>
        </p:txBody>
      </p:sp>
      <p:sp>
        <p:nvSpPr>
          <p:cNvPr id="77835" name="Text Box 23"/>
          <p:cNvSpPr txBox="1">
            <a:spLocks noChangeArrowheads="1"/>
          </p:cNvSpPr>
          <p:nvPr/>
        </p:nvSpPr>
        <p:spPr bwMode="auto">
          <a:xfrm>
            <a:off x="539750" y="1017588"/>
            <a:ext cx="22320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Tahoma" pitchFamily="34" charset="0"/>
              </a:rPr>
              <a:t>Решение 1</a:t>
            </a:r>
          </a:p>
        </p:txBody>
      </p:sp>
      <p:grpSp>
        <p:nvGrpSpPr>
          <p:cNvPr id="77836" name="Group 12"/>
          <p:cNvGrpSpPr>
            <a:grpSpLocks/>
          </p:cNvGrpSpPr>
          <p:nvPr/>
        </p:nvGrpSpPr>
        <p:grpSpPr bwMode="auto">
          <a:xfrm>
            <a:off x="2124075" y="1700213"/>
            <a:ext cx="4824413" cy="4546600"/>
            <a:chOff x="1020" y="378"/>
            <a:chExt cx="3660" cy="3564"/>
          </a:xfrm>
        </p:grpSpPr>
        <p:pic>
          <p:nvPicPr>
            <p:cNvPr id="77837" name="Picture 13" descr="1287581805_130564962_1-----128758180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378"/>
              <a:ext cx="3600" cy="3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38" name="Picture 14" descr="stock-photo-artist-s-palette-with-brushes-over-white-background-4017608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9105">
              <a:off x="3281" y="2159"/>
              <a:ext cx="1271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39" name="Picture 15" descr="1287581805_130564962_1-----128758180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0178">
              <a:off x="3560" y="2070"/>
              <a:ext cx="227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40" name="Picture 16" descr="1287581805_130564962_1-----128758180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38642">
              <a:off x="4422" y="1933"/>
              <a:ext cx="227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41" name="Picture 17" descr="books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115"/>
              <a:ext cx="1452" cy="1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42" name="Picture 18" descr="1287581805_130564962_1-----128758180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76298" flipH="1">
              <a:off x="1791" y="2060"/>
              <a:ext cx="227" cy="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0" name="Object 24"/>
          <p:cNvGraphicFramePr>
            <a:graphicFrameLocks noChangeAspect="1"/>
          </p:cNvGraphicFramePr>
          <p:nvPr/>
        </p:nvGraphicFramePr>
        <p:xfrm>
          <a:off x="5441950" y="3138488"/>
          <a:ext cx="2520950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Диаграмма" r:id="rId3" imgW="6096090" imgH="4067280" progId="MSGraph.Chart.8">
                  <p:embed followColorScheme="full"/>
                </p:oleObj>
              </mc:Choice>
              <mc:Fallback>
                <p:oleObj name="Диаграмма" r:id="rId3" imgW="6096090" imgH="4067280" progId="MSGraph.Chart.8">
                  <p:embed followColorScheme="full"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39" t="28297" r="40938" b="29196"/>
                      <a:stretch>
                        <a:fillRect/>
                      </a:stretch>
                    </p:blipFill>
                    <p:spPr bwMode="auto">
                      <a:xfrm>
                        <a:off x="5441950" y="3138488"/>
                        <a:ext cx="2520950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1" name="Object 25"/>
          <p:cNvGraphicFramePr>
            <a:graphicFrameLocks noChangeAspect="1"/>
          </p:cNvGraphicFramePr>
          <p:nvPr/>
        </p:nvGraphicFramePr>
        <p:xfrm>
          <a:off x="1155700" y="3141663"/>
          <a:ext cx="2351088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Диаграмма" r:id="rId5" imgW="6381621" imgH="4057560" progId="MSGraph.Chart.8">
                  <p:embed followColorScheme="full"/>
                </p:oleObj>
              </mc:Choice>
              <mc:Fallback>
                <p:oleObj name="Диаграмма" r:id="rId5" imgW="6381621" imgH="4057560" progId="MSGraph.Chart.8">
                  <p:embed followColorScheme="full"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453" t="26541" r="40215" b="23888"/>
                      <a:stretch>
                        <a:fillRect/>
                      </a:stretch>
                    </p:blipFill>
                    <p:spPr bwMode="auto">
                      <a:xfrm>
                        <a:off x="1155700" y="3141663"/>
                        <a:ext cx="2351088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976313" y="2489200"/>
            <a:ext cx="24495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0000"/>
                </a:solidFill>
                <a:latin typeface="Tahoma" pitchFamily="34" charset="0"/>
              </a:rPr>
              <a:t>Традиционная школа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5649913" y="2365375"/>
            <a:ext cx="24479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6"/>
                </a:solidFill>
                <a:latin typeface="Tahoma" pitchFamily="34" charset="0"/>
              </a:rPr>
              <a:t>Губернаторский </a:t>
            </a:r>
            <a:r>
              <a:rPr lang="ru-RU" dirty="0" err="1">
                <a:solidFill>
                  <a:schemeClr val="accent6"/>
                </a:solidFill>
                <a:latin typeface="Tahoma" pitchFamily="34" charset="0"/>
              </a:rPr>
              <a:t>Светленский</a:t>
            </a:r>
            <a:r>
              <a:rPr lang="ru-RU" dirty="0">
                <a:solidFill>
                  <a:schemeClr val="accent6"/>
                </a:solidFill>
                <a:latin typeface="Tahoma" pitchFamily="34" charset="0"/>
              </a:rPr>
              <a:t> лицей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1042988" y="1768475"/>
            <a:ext cx="698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>
                <a:latin typeface="Tahoma" pitchFamily="34" charset="0"/>
              </a:rPr>
              <a:t>Соотношение в учебном плане общеобразовательных предметов и предметов художественно-эстетического цикла в системе образования</a:t>
            </a:r>
          </a:p>
        </p:txBody>
      </p: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2922588" y="3654425"/>
            <a:ext cx="2951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latin typeface="Tahoma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721100" y="2794000"/>
            <a:ext cx="1655763" cy="763588"/>
            <a:chOff x="2245" y="2115"/>
            <a:chExt cx="1043" cy="481"/>
          </a:xfrm>
        </p:grpSpPr>
        <p:sp>
          <p:nvSpPr>
            <p:cNvPr id="1037" name="Rectangle 30"/>
            <p:cNvSpPr>
              <a:spLocks noChangeArrowheads="1"/>
            </p:cNvSpPr>
            <p:nvPr/>
          </p:nvSpPr>
          <p:spPr bwMode="auto">
            <a:xfrm>
              <a:off x="2290" y="2161"/>
              <a:ext cx="136" cy="13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038" name="Text Box 31"/>
            <p:cNvSpPr txBox="1">
              <a:spLocks noChangeArrowheads="1"/>
            </p:cNvSpPr>
            <p:nvPr/>
          </p:nvSpPr>
          <p:spPr bwMode="auto">
            <a:xfrm>
              <a:off x="2471" y="2115"/>
              <a:ext cx="8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000">
                  <a:latin typeface="Tahoma" pitchFamily="34" charset="0"/>
                </a:rPr>
                <a:t>Общеобразовательные дисциплины</a:t>
              </a:r>
            </a:p>
          </p:txBody>
        </p:sp>
        <p:sp>
          <p:nvSpPr>
            <p:cNvPr id="1039" name="Rectangle 32"/>
            <p:cNvSpPr>
              <a:spLocks noChangeArrowheads="1"/>
            </p:cNvSpPr>
            <p:nvPr/>
          </p:nvSpPr>
          <p:spPr bwMode="auto">
            <a:xfrm>
              <a:off x="2290" y="2388"/>
              <a:ext cx="136" cy="13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040" name="Text Box 33"/>
            <p:cNvSpPr txBox="1">
              <a:spLocks noChangeArrowheads="1"/>
            </p:cNvSpPr>
            <p:nvPr/>
          </p:nvSpPr>
          <p:spPr bwMode="auto">
            <a:xfrm>
              <a:off x="2471" y="2346"/>
              <a:ext cx="8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000">
                  <a:latin typeface="Tahoma" pitchFamily="34" charset="0"/>
                </a:rPr>
                <a:t>Творческие предметы</a:t>
              </a:r>
            </a:p>
          </p:txBody>
        </p:sp>
        <p:sp>
          <p:nvSpPr>
            <p:cNvPr id="1041" name="Rectangle 35"/>
            <p:cNvSpPr>
              <a:spLocks noChangeArrowheads="1"/>
            </p:cNvSpPr>
            <p:nvPr/>
          </p:nvSpPr>
          <p:spPr bwMode="auto">
            <a:xfrm>
              <a:off x="2245" y="2115"/>
              <a:ext cx="998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</p:grp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1077913" y="4794250"/>
            <a:ext cx="29511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Tahoma" pitchFamily="34" charset="0"/>
              </a:rPr>
              <a:t>Творческие дисциплины:</a:t>
            </a:r>
            <a:r>
              <a:rPr lang="ru-RU" sz="16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1600" dirty="0">
                <a:solidFill>
                  <a:schemeClr val="accent6"/>
                </a:solidFill>
                <a:latin typeface="Tahoma" pitchFamily="34" charset="0"/>
              </a:rPr>
              <a:t>- музыка,                               - рисование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5364163" y="4794250"/>
            <a:ext cx="30956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Tahoma" pitchFamily="34" charset="0"/>
              </a:rPr>
              <a:t>Творческие дисциплины:</a:t>
            </a:r>
            <a:r>
              <a:rPr lang="ru-RU" sz="1600" dirty="0">
                <a:latin typeface="Tahoma" pitchFamily="34" charset="0"/>
              </a:rPr>
              <a:t>                  </a:t>
            </a:r>
            <a:r>
              <a:rPr lang="ru-RU" sz="1600" dirty="0">
                <a:solidFill>
                  <a:schemeClr val="accent6"/>
                </a:solidFill>
                <a:latin typeface="Tahoma" pitchFamily="34" charset="0"/>
              </a:rPr>
              <a:t>- изобразительное искусство,              - история искусств,                                - практическая философия,                   - основы дизайна,                           - художественный труд,                  - музыка,                               </a:t>
            </a: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771775" y="1052513"/>
            <a:ext cx="532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FF"/>
                </a:solidFill>
              </a:rPr>
              <a:t>НОВОЕ СОДЕРЖАНИЕ ОБРАЗОВАНИЯ</a:t>
            </a:r>
            <a:r>
              <a:rPr lang="ru-RU" altLang="ru-RU">
                <a:solidFill>
                  <a:srgbClr val="262673"/>
                </a:solidFill>
              </a:rPr>
              <a:t> </a:t>
            </a:r>
          </a:p>
        </p:txBody>
      </p:sp>
      <p:sp>
        <p:nvSpPr>
          <p:cNvPr id="1051" name="Text Box 23"/>
          <p:cNvSpPr txBox="1">
            <a:spLocks noChangeArrowheads="1"/>
          </p:cNvSpPr>
          <p:nvPr/>
        </p:nvSpPr>
        <p:spPr bwMode="auto">
          <a:xfrm>
            <a:off x="539750" y="1017588"/>
            <a:ext cx="22320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Tahoma" pitchFamily="34" charset="0"/>
              </a:rPr>
              <a:t>Решение 1</a:t>
            </a:r>
          </a:p>
        </p:txBody>
      </p:sp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0" y="333375"/>
            <a:ext cx="8604250" cy="503238"/>
            <a:chOff x="0" y="210"/>
            <a:chExt cx="5420" cy="317"/>
          </a:xfrm>
        </p:grpSpPr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0" y="255"/>
              <a:ext cx="5420" cy="1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54" name="Picture 30" descr="Наша 2008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0"/>
              <a:ext cx="317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476" y="244"/>
              <a:ext cx="48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>
                  <a:solidFill>
                    <a:srgbClr val="A58913"/>
                  </a:solidFill>
                </a:rPr>
                <a:t>Авторская школа «Губернаторский Светленский лицей» Томская область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240" grpId="0"/>
      <p:bldOleChart spid="9241" grpId="0"/>
      <p:bldP spid="9242" grpId="0" animBg="1"/>
      <p:bldP spid="9243" grpId="0" animBg="1"/>
      <p:bldP spid="9244" grpId="0"/>
      <p:bldP spid="9254" grpId="0"/>
      <p:bldP spid="925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12588</TotalTime>
  <Words>1005</Words>
  <Application>Microsoft Office PowerPoint</Application>
  <PresentationFormat>Экран (4:3)</PresentationFormat>
  <Paragraphs>167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Оформление по умолчанию</vt:lpstr>
      <vt:lpstr>Рисунок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Губернаторский Светленский 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А.Сайбединов</dc:creator>
  <cp:lastModifiedBy>koursakov</cp:lastModifiedBy>
  <cp:revision>70</cp:revision>
  <dcterms:created xsi:type="dcterms:W3CDTF">2010-09-18T09:51:43Z</dcterms:created>
  <dcterms:modified xsi:type="dcterms:W3CDTF">2013-12-04T07:19:19Z</dcterms:modified>
</cp:coreProperties>
</file>