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79" r:id="rId27"/>
    <p:sldId id="280" r:id="rId28"/>
    <p:sldId id="285" r:id="rId29"/>
    <p:sldId id="281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26C63-A505-4356-9410-598393284A9E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1C4-C3B9-41B1-A1C2-244AF5968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1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1C4-C3B9-41B1-A1C2-244AF59680D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3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0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8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8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DFD8-CD30-486D-8F25-D7F0FEBABCB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CCF4-1D8A-4151-8961-089AD84E1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869160"/>
            <a:ext cx="3672407" cy="16805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ФАЛАХОВА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Айгуль Файзрахмановна,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заместитель председателя Нижнекамской территориальной профсоюзной организации работников образования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23811" r="10308" b="26575"/>
          <a:stretch/>
        </p:blipFill>
        <p:spPr bwMode="auto">
          <a:xfrm>
            <a:off x="251520" y="113015"/>
            <a:ext cx="8568952" cy="44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1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5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Органы первичной профсоюзной организации</a:t>
            </a:r>
            <a:endParaRPr lang="ru-RU" sz="3000" b="1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23528" y="836712"/>
            <a:ext cx="8568952" cy="4968552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4896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300" b="1" dirty="0" smtClean="0"/>
              <a:t>собрание </a:t>
            </a:r>
            <a:r>
              <a:rPr lang="ru-RU" sz="2300" b="1" dirty="0"/>
              <a:t>(конференция) первичной профсоюзной организации – высший орган; </a:t>
            </a:r>
            <a:endParaRPr lang="ru-RU" sz="2300" b="1" dirty="0" smtClean="0"/>
          </a:p>
          <a:p>
            <a:pPr marL="0" indent="0">
              <a:buNone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300" b="1" dirty="0" smtClean="0"/>
              <a:t>профсоюзный </a:t>
            </a:r>
            <a:r>
              <a:rPr lang="ru-RU" sz="2300" b="1" dirty="0"/>
              <a:t>комитет – выборный коллегиальный постоянно действующий руководящий орган; </a:t>
            </a:r>
            <a:endParaRPr lang="ru-RU" sz="2300" b="1" dirty="0" smtClean="0"/>
          </a:p>
          <a:p>
            <a:pPr marL="0" indent="0">
              <a:buNone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300" b="1" dirty="0" smtClean="0"/>
              <a:t>президиум </a:t>
            </a:r>
            <a:r>
              <a:rPr lang="ru-RU" sz="2300" b="1" dirty="0"/>
              <a:t>первичной профсоюзной организации – выборный коллегиальный исполнительный орган, образуемый при необходимости в первичной профсоюзной организации; </a:t>
            </a:r>
            <a:endParaRPr lang="ru-RU" sz="2300" b="1" dirty="0" smtClean="0"/>
          </a:p>
          <a:p>
            <a:pPr marL="0" indent="0">
              <a:buNone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300" b="1" dirty="0" smtClean="0"/>
              <a:t>председатель </a:t>
            </a:r>
            <a:r>
              <a:rPr lang="ru-RU" sz="2300" b="1" dirty="0"/>
              <a:t>первичной профсоюзной организации – выборный единоличный исполнительный орган. </a:t>
            </a:r>
            <a:endParaRPr lang="ru-RU" sz="2300" b="1" dirty="0" smtClean="0"/>
          </a:p>
          <a:p>
            <a:pPr marL="0" indent="0">
              <a:buNone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300" b="1" dirty="0" smtClean="0"/>
              <a:t>Контрольно-ревизионная </a:t>
            </a:r>
            <a:r>
              <a:rPr lang="ru-RU" sz="2300" b="1" dirty="0"/>
              <a:t>комиссия первичной профсоюзной организации – выборный контрольно-ревизионный орган.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21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Autofit/>
          </a:bodyPr>
          <a:lstStyle/>
          <a:p>
            <a:r>
              <a:rPr lang="ru-RU" sz="2200" b="1" dirty="0"/>
              <a:t>Собрание (конференция) первичной профсоюзной организации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764704"/>
            <a:ext cx="7992888" cy="49685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184576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sz="2100" b="1" dirty="0" smtClean="0"/>
              <a:t>Конференция </a:t>
            </a:r>
            <a:r>
              <a:rPr lang="ru-RU" sz="2100" b="1" dirty="0"/>
              <a:t>первичной профсоюзной организации созывается профсоюзным комитетом по мере необходимости, но не реже одного раза в 5 лет. </a:t>
            </a:r>
            <a:endParaRPr lang="ru-RU" sz="2100" b="1" dirty="0" smtClean="0"/>
          </a:p>
          <a:p>
            <a:pPr marL="0" indent="0">
              <a:buNone/>
            </a:pPr>
            <a:endParaRPr lang="ru-RU" sz="1000" b="1" dirty="0" smtClean="0"/>
          </a:p>
          <a:p>
            <a:pPr>
              <a:buBlip>
                <a:blip r:embed="rId2"/>
              </a:buBlip>
            </a:pPr>
            <a:r>
              <a:rPr lang="ru-RU" sz="2100" b="1" dirty="0" smtClean="0"/>
              <a:t>Дата</a:t>
            </a:r>
            <a:r>
              <a:rPr lang="ru-RU" sz="2100" b="1" dirty="0"/>
              <a:t>, время и место проведения собрания (конференции) первичной профсоюзной организации, повестка дня объявляются не менее чем за 15 календарных дней до установленного </a:t>
            </a:r>
            <a:r>
              <a:rPr lang="ru-RU" sz="2100" b="1" dirty="0" smtClean="0"/>
              <a:t>срока.</a:t>
            </a:r>
          </a:p>
          <a:p>
            <a:pPr marL="0" indent="0">
              <a:buNone/>
            </a:pPr>
            <a:endParaRPr lang="ru-RU" sz="1000" b="1" dirty="0" smtClean="0"/>
          </a:p>
          <a:p>
            <a:pPr>
              <a:buBlip>
                <a:blip r:embed="rId2"/>
              </a:buBlip>
            </a:pPr>
            <a:r>
              <a:rPr lang="ru-RU" sz="2100" b="1" dirty="0" smtClean="0"/>
              <a:t>Образует </a:t>
            </a:r>
            <a:r>
              <a:rPr lang="ru-RU" sz="2100" b="1" dirty="0"/>
              <a:t>путем избрания профсоюзный комитет и принимает решение о досрочном прекращении его </a:t>
            </a:r>
            <a:r>
              <a:rPr lang="ru-RU" sz="2100" b="1" dirty="0" smtClean="0"/>
              <a:t>полномочий.</a:t>
            </a:r>
          </a:p>
          <a:p>
            <a:pPr marL="0" indent="0">
              <a:buNone/>
            </a:pPr>
            <a:endParaRPr lang="ru-RU" sz="1000" b="1" dirty="0" smtClean="0"/>
          </a:p>
          <a:p>
            <a:pPr>
              <a:buBlip>
                <a:blip r:embed="rId2"/>
              </a:buBlip>
            </a:pPr>
            <a:r>
              <a:rPr lang="ru-RU" sz="2100" b="1" dirty="0" smtClean="0"/>
              <a:t>Может </a:t>
            </a:r>
            <a:r>
              <a:rPr lang="ru-RU" sz="2100" b="1" dirty="0"/>
              <a:t>образовывать путем избрания президиум первичной профсоюзной организации и принимать решение о досрочном прекращении его полномочий. </a:t>
            </a:r>
            <a:endParaRPr lang="ru-RU" sz="2100" b="1" dirty="0" smtClean="0"/>
          </a:p>
          <a:p>
            <a:pPr marL="0" indent="0">
              <a:buNone/>
            </a:pPr>
            <a:endParaRPr lang="ru-RU" sz="1000" b="1" dirty="0" smtClean="0"/>
          </a:p>
          <a:p>
            <a:pPr>
              <a:buBlip>
                <a:blip r:embed="rId2"/>
              </a:buBlip>
            </a:pPr>
            <a:r>
              <a:rPr lang="ru-RU" sz="2100" b="1" dirty="0" smtClean="0"/>
              <a:t>Избирает </a:t>
            </a:r>
            <a:r>
              <a:rPr lang="ru-RU" sz="2100" b="1" dirty="0"/>
              <a:t>контрольно-ревизионную комиссию первичной профсоюзной организации и принимает решение о досрочном прекращении ее полномочий. </a:t>
            </a:r>
            <a:endParaRPr lang="ru-RU" sz="2100" b="1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22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65527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6048672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/>
              <a:t>Принимает решения о реорганизации, ликвидации первичной профсоюзной организации на основании решения выборного коллегиального исполнительного органа соответствующей территориальной организации Профсоюза.</a:t>
            </a:r>
          </a:p>
          <a:p>
            <a:pPr marL="989013" indent="-76200">
              <a:buBlip>
                <a:blip r:embed="rId2"/>
              </a:buBlip>
            </a:pPr>
            <a:r>
              <a:rPr lang="ru-RU" b="1" dirty="0" smtClean="0"/>
              <a:t> Избирает </a:t>
            </a:r>
            <a:r>
              <a:rPr lang="ru-RU" b="1" dirty="0"/>
              <a:t>делегатов на конференции соответствующей территориальной организации Профсоюза, а также своих представителей в выборные профсоюзные органы согласно норме представительства. 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Конференция первичной профсоюзной организации считается правомочной при участии в ней не менее двух третей делегатов. Регламент и форма голосования (открытое, тайное) определяются собранием (конференцией) первичной профсоюзной организации. </a:t>
            </a:r>
          </a:p>
          <a:p>
            <a:pPr marL="989013" indent="17463">
              <a:buBlip>
                <a:blip r:embed="rId2"/>
              </a:buBlip>
            </a:pPr>
            <a:r>
              <a:rPr lang="ru-RU" b="1" dirty="0" smtClean="0"/>
              <a:t> Решения </a:t>
            </a:r>
            <a:r>
              <a:rPr lang="ru-RU" b="1" dirty="0"/>
              <a:t>на собрании, конференции первичной профсоюзной организации считаются принятыми, если за них проголосовало более половины участников, делегатов, принимающих участие в заседании, при наличии кворума</a:t>
            </a:r>
          </a:p>
          <a:p>
            <a:pPr>
              <a:buBlip>
                <a:blip r:embed="rId2"/>
              </a:buBlip>
            </a:pPr>
            <a:r>
              <a:rPr lang="ru-RU" b="1" dirty="0"/>
              <a:t>Решения собрания (конференции) первичной профсоюзной организации принимаются в форме постановлений. </a:t>
            </a:r>
          </a:p>
          <a:p>
            <a:pPr marL="989013" indent="-3175">
              <a:buBlip>
                <a:blip r:embed="rId2"/>
              </a:buBlip>
            </a:pPr>
            <a:r>
              <a:rPr lang="ru-RU" b="1" dirty="0" smtClean="0"/>
              <a:t> Заседания </a:t>
            </a:r>
            <a:r>
              <a:rPr lang="ru-RU" b="1" dirty="0"/>
              <a:t>протоколируются, срок текущего хранения протоколов собраний (конференций) – не менее 5 лет с последующей передачей в архив.</a:t>
            </a:r>
          </a:p>
        </p:txBody>
      </p:sp>
    </p:spTree>
    <p:extLst>
      <p:ext uri="{BB962C8B-B14F-4D97-AF65-F5344CB8AC3E}">
        <p14:creationId xmlns:p14="http://schemas.microsoft.com/office/powerpoint/2010/main" val="81870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288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Профсоюзный комитет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8640960" cy="50405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4824536"/>
          </a:xfrm>
        </p:spPr>
        <p:txBody>
          <a:bodyPr>
            <a:noAutofit/>
          </a:bodyPr>
          <a:lstStyle/>
          <a:p>
            <a:pPr marL="627063" indent="0">
              <a:buNone/>
            </a:pPr>
            <a:r>
              <a:rPr lang="ru-RU" sz="1400" b="1" dirty="0" smtClean="0"/>
              <a:t>Предлагает </a:t>
            </a:r>
            <a:r>
              <a:rPr lang="ru-RU" sz="1400" b="1" dirty="0"/>
              <a:t>кандидатуру (кандидатуры) на должность председателя первичной организации Профсоюза. </a:t>
            </a:r>
            <a:endParaRPr lang="ru-RU" sz="1400" b="1" dirty="0" smtClean="0"/>
          </a:p>
          <a:p>
            <a:pPr marL="1160463" indent="0">
              <a:buNone/>
            </a:pPr>
            <a:r>
              <a:rPr lang="ru-RU" sz="1400" b="1" dirty="0" smtClean="0"/>
              <a:t>Избирает </a:t>
            </a:r>
            <a:r>
              <a:rPr lang="ru-RU" sz="1400" b="1" dirty="0"/>
              <a:t>по предложению председателя первичной профсоюзной организации заместителя </a:t>
            </a:r>
            <a:r>
              <a:rPr lang="ru-RU" sz="1400" b="1" dirty="0" smtClean="0"/>
              <a:t>председателя </a:t>
            </a:r>
            <a:r>
              <a:rPr lang="ru-RU" sz="1400" b="1" dirty="0"/>
              <a:t>первичной профсоюзной организации. </a:t>
            </a:r>
            <a:endParaRPr lang="ru-RU" sz="1400" b="1" dirty="0" smtClean="0"/>
          </a:p>
          <a:p>
            <a:pPr marL="627063" indent="0">
              <a:buNone/>
            </a:pPr>
            <a:r>
              <a:rPr lang="ru-RU" sz="1400" b="1" dirty="0" smtClean="0"/>
              <a:t>Утверждает </a:t>
            </a:r>
            <a:r>
              <a:rPr lang="ru-RU" sz="1400" b="1" dirty="0"/>
              <a:t>смету доходов и расходов на календарный </a:t>
            </a:r>
            <a:r>
              <a:rPr lang="ru-RU" sz="1400" b="1" dirty="0" smtClean="0"/>
              <a:t>год</a:t>
            </a:r>
          </a:p>
          <a:p>
            <a:pPr marL="1160463" indent="0">
              <a:buNone/>
            </a:pPr>
            <a:r>
              <a:rPr lang="ru-RU" sz="1400" b="1" dirty="0"/>
              <a:t>Утверждает </a:t>
            </a:r>
            <a:r>
              <a:rPr lang="ru-RU" sz="1400" b="1" dirty="0" smtClean="0"/>
              <a:t>планы работы</a:t>
            </a:r>
          </a:p>
          <a:p>
            <a:pPr marL="627063" indent="0">
              <a:buNone/>
            </a:pPr>
            <a:r>
              <a:rPr lang="ru-RU" sz="1400" b="1" dirty="0"/>
              <a:t>Организует выборы и работу уполномоченных (доверенных) лиц по охране </a:t>
            </a:r>
            <a:r>
              <a:rPr lang="ru-RU" sz="1400" b="1" dirty="0" smtClean="0"/>
              <a:t>труда</a:t>
            </a:r>
          </a:p>
          <a:p>
            <a:pPr marL="1160463" indent="0">
              <a:buNone/>
            </a:pPr>
            <a:r>
              <a:rPr lang="ru-RU" sz="1400" b="1" dirty="0"/>
              <a:t>Ходатайствует о награждении членов Профсоюза, профсоюзных работников и профсоюзного </a:t>
            </a:r>
            <a:r>
              <a:rPr lang="ru-RU" sz="1400" b="1" dirty="0" smtClean="0"/>
              <a:t>актива</a:t>
            </a:r>
          </a:p>
          <a:p>
            <a:pPr marL="627063" indent="0">
              <a:buNone/>
            </a:pPr>
            <a:r>
              <a:rPr lang="ru-RU" sz="1400" b="1" dirty="0" smtClean="0"/>
              <a:t>Срок </a:t>
            </a:r>
            <a:r>
              <a:rPr lang="ru-RU" sz="1400" b="1" dirty="0"/>
              <a:t>полномочий профсоюзного комитета первичной профсоюзной организации – 5 лет. </a:t>
            </a:r>
            <a:endParaRPr lang="ru-RU" sz="1400" b="1" dirty="0" smtClean="0"/>
          </a:p>
          <a:p>
            <a:pPr marL="1160463" indent="0">
              <a:buNone/>
            </a:pPr>
            <a:r>
              <a:rPr lang="ru-RU" sz="1400" b="1" dirty="0" smtClean="0"/>
              <a:t>Заседания </a:t>
            </a:r>
            <a:r>
              <a:rPr lang="ru-RU" sz="1400" b="1" dirty="0"/>
              <a:t>профсоюзного комитета проводятся по мере необходимости, но не реже одного раза в два месяца. </a:t>
            </a:r>
            <a:endParaRPr lang="ru-RU" sz="1400" b="1" dirty="0" smtClean="0"/>
          </a:p>
          <a:p>
            <a:pPr marL="630238" indent="0">
              <a:buNone/>
            </a:pPr>
            <a:r>
              <a:rPr lang="ru-RU" sz="1400" b="1" dirty="0" smtClean="0"/>
              <a:t>Внеочередное </a:t>
            </a:r>
            <a:r>
              <a:rPr lang="ru-RU" sz="1400" b="1" dirty="0"/>
              <a:t>заседание профсоюзного комитета созывается </a:t>
            </a:r>
            <a:r>
              <a:rPr lang="ru-RU" sz="1400" b="1" dirty="0" smtClean="0"/>
              <a:t>председателем </a:t>
            </a:r>
            <a:r>
              <a:rPr lang="ru-RU" sz="1400" b="1" dirty="0"/>
              <a:t>первичной профсоюзной организации по собственной инициативе, по требованию не менее одной трети членов профсоюзного комитета или по требованию вышестоящих профсоюзных органов. </a:t>
            </a:r>
            <a:endParaRPr lang="ru-RU" sz="1400" b="1" dirty="0" smtClean="0"/>
          </a:p>
          <a:p>
            <a:pPr marL="1160463" indent="0">
              <a:buNone/>
            </a:pPr>
            <a:r>
              <a:rPr lang="ru-RU" sz="1400" b="1" dirty="0" smtClean="0"/>
              <a:t>Заседания </a:t>
            </a:r>
            <a:r>
              <a:rPr lang="ru-RU" sz="1400" b="1" dirty="0"/>
              <a:t>профсоюзного комитета правомочны при участии в них более половины членов</a:t>
            </a:r>
            <a:r>
              <a:rPr lang="ru-RU" sz="1400" b="1" dirty="0" smtClean="0"/>
              <a:t>.</a:t>
            </a:r>
          </a:p>
          <a:p>
            <a:pPr marL="627063" indent="0">
              <a:buNone/>
            </a:pPr>
            <a:r>
              <a:rPr lang="ru-RU" sz="1400" b="1" dirty="0" smtClean="0"/>
              <a:t>Решения </a:t>
            </a:r>
            <a:r>
              <a:rPr lang="ru-RU" sz="1400" b="1" dirty="0"/>
              <a:t>профсоюзного комитета принимаются в форме </a:t>
            </a:r>
            <a:r>
              <a:rPr lang="ru-RU" sz="1400" b="1" dirty="0" smtClean="0"/>
              <a:t>постановлений.</a:t>
            </a:r>
          </a:p>
          <a:p>
            <a:pPr marL="1160463" indent="0">
              <a:buNone/>
            </a:pPr>
            <a:r>
              <a:rPr lang="ru-RU" sz="1400" b="1" dirty="0" smtClean="0"/>
              <a:t>Заседания </a:t>
            </a:r>
            <a:r>
              <a:rPr lang="ru-RU" sz="1400" b="1" dirty="0"/>
              <a:t>протоколируются, срок текущего хранения протоколов – не менее 5 лет, с последующей передачей в архив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23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490066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Председатель первичной профсоюзной организации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764704"/>
            <a:ext cx="8784976" cy="5112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424936" cy="4968552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/>
              <a:t>Созывает </a:t>
            </a:r>
            <a:r>
              <a:rPr lang="ru-RU" b="1" dirty="0"/>
              <a:t>заседания президиума первичной профсоюзной организации, а в случае отсутствия президиума первичной профсоюзной организации созывает заседания профсоюзного комитета. </a:t>
            </a:r>
            <a:endParaRPr lang="ru-RU" b="1" dirty="0" smtClean="0"/>
          </a:p>
          <a:p>
            <a:pPr marL="989013">
              <a:buBlip>
                <a:blip r:embed="rId2"/>
              </a:buBlip>
            </a:pPr>
            <a:r>
              <a:rPr lang="ru-RU" b="1" dirty="0" smtClean="0"/>
              <a:t>Ведет </a:t>
            </a:r>
            <a:r>
              <a:rPr lang="ru-RU" b="1" dirty="0"/>
              <a:t>заседания профсоюзного комитета, президиума первичной профсоюзной организации</a:t>
            </a:r>
            <a:r>
              <a:rPr lang="ru-RU" b="1" dirty="0" smtClean="0"/>
              <a:t>.</a:t>
            </a:r>
          </a:p>
          <a:p>
            <a:pPr marL="363538">
              <a:buBlip>
                <a:blip r:embed="rId2"/>
              </a:buBlip>
            </a:pPr>
            <a:r>
              <a:rPr lang="ru-RU" b="1" dirty="0" smtClean="0"/>
              <a:t>Направляет </a:t>
            </a:r>
            <a:r>
              <a:rPr lang="ru-RU" b="1" dirty="0"/>
              <a:t>обращения и ходатайства от имени первичной профсоюзной организации</a:t>
            </a:r>
            <a:r>
              <a:rPr lang="ru-RU" b="1" dirty="0" smtClean="0"/>
              <a:t>.</a:t>
            </a:r>
          </a:p>
          <a:p>
            <a:pPr marL="989013">
              <a:buBlip>
                <a:blip r:embed="rId2"/>
              </a:buBlip>
            </a:pPr>
            <a:r>
              <a:rPr lang="ru-RU" b="1" dirty="0" smtClean="0"/>
              <a:t>Организует </a:t>
            </a:r>
            <a:r>
              <a:rPr lang="ru-RU" b="1" dirty="0"/>
              <a:t>работу по учету членов Профсоюза, подготовку статистической и финансовой отчетности по формам, утвержденным в Профсоюзе</a:t>
            </a:r>
            <a:r>
              <a:rPr lang="ru-RU" b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В </a:t>
            </a:r>
            <a:r>
              <a:rPr lang="ru-RU" b="1" dirty="0"/>
              <a:t>отсутствие председателя первичной профсоюзной организации его функции осуществляет заместитель (заместители) председателя первичной профсоюзной организации</a:t>
            </a:r>
            <a:r>
              <a:rPr lang="ru-RU" b="1" dirty="0" smtClean="0"/>
              <a:t>.</a:t>
            </a:r>
          </a:p>
          <a:p>
            <a:pPr marL="989013">
              <a:buBlip>
                <a:blip r:embed="rId2"/>
              </a:buBlip>
            </a:pPr>
            <a:r>
              <a:rPr lang="ru-RU" b="1" dirty="0" smtClean="0"/>
              <a:t>Срок </a:t>
            </a:r>
            <a:r>
              <a:rPr lang="ru-RU" b="1" dirty="0"/>
              <a:t>полномочий председателя первичной профсоюзной организации – 5 лет. </a:t>
            </a:r>
            <a:endParaRPr lang="ru-RU" b="1" dirty="0" smtClean="0"/>
          </a:p>
          <a:p>
            <a:pPr marL="363538">
              <a:buBlip>
                <a:blip r:embed="rId2"/>
              </a:buBlip>
            </a:pPr>
            <a:r>
              <a:rPr lang="ru-RU" b="1" dirty="0" smtClean="0"/>
              <a:t>Решения </a:t>
            </a:r>
            <a:r>
              <a:rPr lang="ru-RU" b="1" dirty="0"/>
              <a:t>председателя первичной профсоюзной организации принимаются в форме распоряжений. Срок текущего хранения распоряжений – не менее 5 лет с последующей передачей в архив.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25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Контрольно-ревизионная комиссия первичной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профсоюзной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организации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24744"/>
            <a:ext cx="8352928" cy="46805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41764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200" b="1" dirty="0" smtClean="0"/>
              <a:t>Количественный </a:t>
            </a:r>
            <a:r>
              <a:rPr lang="ru-RU" sz="2200" b="1" dirty="0"/>
              <a:t>и персональный состав избирается на собрании (конференции) первичной профсоюзной </a:t>
            </a:r>
            <a:r>
              <a:rPr lang="ru-RU" sz="2200" b="1" dirty="0" smtClean="0"/>
              <a:t>организации.</a:t>
            </a:r>
          </a:p>
          <a:p>
            <a:pPr marL="896938">
              <a:buBlip>
                <a:blip r:embed="rId2"/>
              </a:buBlip>
            </a:pPr>
            <a:r>
              <a:rPr lang="ru-RU" sz="2200" b="1" dirty="0"/>
              <a:t>Срок полномочий контрольно-ревизионной комиссии первичной профсоюзной организации Профсоюза – 5 </a:t>
            </a:r>
            <a:r>
              <a:rPr lang="ru-RU" sz="2200" b="1" dirty="0" smtClean="0"/>
              <a:t>лет.</a:t>
            </a:r>
          </a:p>
          <a:p>
            <a:pPr>
              <a:buBlip>
                <a:blip r:embed="rId2"/>
              </a:buBlip>
            </a:pPr>
            <a:r>
              <a:rPr lang="ru-RU" sz="2200" b="1" dirty="0" smtClean="0"/>
              <a:t>Решения </a:t>
            </a:r>
            <a:r>
              <a:rPr lang="ru-RU" sz="2200" b="1" dirty="0"/>
              <a:t>контрольно-ревизионной комиссии первичной профсоюзной организации принимаются в форме постановлений. Заседания протоколируются, срок текущего хранения протоколов контрольно-ревизионной комиссии первичной профсоюзной организации – не менее 5 лет с последующей передачей в архив.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26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3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Принятие в члены Профсоюза, прекращение членства в Профсоюзе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95536" y="836712"/>
            <a:ext cx="8424936" cy="4824536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Принятие </a:t>
            </a:r>
            <a:r>
              <a:rPr lang="ru-RU" sz="2800" b="1" dirty="0"/>
              <a:t>в члены Профсоюза и прекращение членства в Профсоюзе оформляются решением профсоюзного комитета первичной профсоюзной организации в соответствии с Порядком принятия в члены Профсоюза и прекращения членства в Профсоюзе</a:t>
            </a:r>
            <a:r>
              <a:rPr lang="ru-RU" sz="2800" b="1" dirty="0" smtClean="0"/>
              <a:t>.</a:t>
            </a:r>
          </a:p>
          <a:p>
            <a:pPr marL="896938"/>
            <a:r>
              <a:rPr lang="ru-RU" sz="2800" b="1" dirty="0"/>
              <a:t>Решение о принятии в члены Профсоюза и прекращении членства может приниматься без личного присутствия лица, подавшего заявление, если иное не предусмотрено настоящим Уставом Профсоюза.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10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членство, профсоюзный стаж исчисляются со дня подачи заявления о вступлении в Профсоюз.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Профсоюзе прекращается в случаях: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Профсоюза;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>
              <a:buBlip>
                <a:blip r:embed="rId2"/>
              </a:buBlip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отношений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организацией;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пенсию с прекращением трудовых отношений, если пенсионер не изъявил в письменной форме желание остаться на профсоюзном учете в первичной профсоюзной организации;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>
              <a:buBlip>
                <a:blip r:embed="rId2"/>
              </a:buBlip>
              <a:tabLst>
                <a:tab pos="2667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Профсоюза в выборные руководящие органы другого профсоюза, а также учреждения им иного профсоюза;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Профсоюза;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>
              <a:buBlip>
                <a:blip r:embed="rId2"/>
              </a:buBlip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Профсоюза.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3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4345"/>
            <a:ext cx="8496944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Профсоюзе прекращается в случае добровольного выхода со дня подачи заявления о выходе из Профсоюза, поданного в первичную профсоюзную организацию.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прекратившее членство в Профсоюзе, теряет право на профсоюзную защиту, пользование общим профсоюзным имуществом, профсоюзными льготами и преимуществами. Сумма уплаченных им членских профсоюзных взносов не возвращается.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исключенное либо добровольно вышедшее из Профсоюза, может быть вновь принято в Профсоюз на общих основаниях, но не ранее чем через один год и шесть месяцев. Профсоюзный стаж в этом случае исчисляется с даты последнего принятия в члены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9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0194" r="28597" b="7063"/>
          <a:stretch/>
        </p:blipFill>
        <p:spPr bwMode="auto">
          <a:xfrm>
            <a:off x="1331640" y="122391"/>
            <a:ext cx="6912768" cy="65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 rot="2576456">
            <a:off x="3842773" y="-89608"/>
            <a:ext cx="586592" cy="464329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2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27445" r="19663" b="22784"/>
          <a:stretch/>
        </p:blipFill>
        <p:spPr bwMode="auto">
          <a:xfrm>
            <a:off x="107504" y="188640"/>
            <a:ext cx="8856984" cy="634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53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0380" r="23202" b="28156"/>
          <a:stretch/>
        </p:blipFill>
        <p:spPr bwMode="auto">
          <a:xfrm>
            <a:off x="539552" y="329465"/>
            <a:ext cx="7736923" cy="62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7876438">
            <a:off x="1837714" y="4598258"/>
            <a:ext cx="3744416" cy="55126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3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619672" y="188639"/>
            <a:ext cx="6048672" cy="6434247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19703" r="49747" b="11249"/>
          <a:stretch/>
        </p:blipFill>
        <p:spPr bwMode="auto">
          <a:xfrm>
            <a:off x="2516805" y="381426"/>
            <a:ext cx="4254405" cy="593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8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Поощрение членов Профсоюза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Члены </a:t>
            </a:r>
            <a:r>
              <a:rPr lang="ru-RU" b="1" dirty="0"/>
              <a:t>Профсоюза могут отмечаться следующими видами </a:t>
            </a:r>
            <a:r>
              <a:rPr lang="ru-RU" b="1" dirty="0" smtClean="0"/>
              <a:t>поощрений: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объявление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благодарности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премирование;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награждение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ценным подарком;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награждение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почетными грамотами и другими знаками отличия в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Профсоюзе;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иные </a:t>
            </a:r>
            <a:r>
              <a:rPr lang="ru-RU" b="1" dirty="0"/>
              <a:t>виды поощрения.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12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ВИДЫ НАГРАД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500" b="1" dirty="0" smtClean="0"/>
              <a:t>Почетные </a:t>
            </a:r>
            <a:r>
              <a:rPr lang="ru-RU" sz="2500" b="1" dirty="0"/>
              <a:t>грамоты: </a:t>
            </a:r>
            <a:r>
              <a:rPr lang="ru-RU" sz="2500" b="1" dirty="0" smtClean="0"/>
              <a:t>территориальной </a:t>
            </a:r>
            <a:r>
              <a:rPr lang="ru-RU" sz="2500" b="1" dirty="0"/>
              <a:t>организации, Республиканского комитета, Федерации профсоюзов Республики Татарстан, Центрального Совета профсоюза работников образования и науки Российской Федерации, Федерации независимых профсоюзов России,</a:t>
            </a:r>
          </a:p>
          <a:p>
            <a:pPr marL="1082675"/>
            <a:r>
              <a:rPr lang="ru-RU" sz="2500" b="1" dirty="0"/>
              <a:t>Благодарственные письма: городской организации, Республиканского комитета, Федерации профсоюзов Республики Татарстан, Центрального Совета профсоюза работников образования и науки Российской Федерации, Федерации независимых профсоюзов России,</a:t>
            </a:r>
          </a:p>
          <a:p>
            <a:r>
              <a:rPr lang="ru-RU" sz="2500" b="1" dirty="0"/>
              <a:t>Знаки, медали профсоюзов всех уровней.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921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206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dirty="0"/>
              <a:t>Решение о представлении к наградам вышестоящих организаций профсоюза принимается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президиумом 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территориальной профсоюзной организации </a:t>
            </a:r>
            <a:r>
              <a:rPr lang="ru-RU" sz="3800" b="1" dirty="0"/>
              <a:t>по письменному представлению профсоюзных комитетов первичных организаций профсоюза, аппарата городского комитета профсоюза и членов президиума.</a:t>
            </a:r>
          </a:p>
          <a:p>
            <a:pPr marL="0" indent="0">
              <a:buNone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5792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300" b="1" dirty="0" smtClean="0"/>
              <a:t>Материалы </a:t>
            </a:r>
            <a:r>
              <a:rPr lang="ru-RU" sz="4300" b="1" dirty="0"/>
              <a:t>по награждению (поощрению) наградами городского уровня представляются в городской комитет профсоюза не позднее, чем за две недели до предполагаемой даты </a:t>
            </a:r>
            <a:r>
              <a:rPr lang="ru-RU" sz="4300" b="1" dirty="0" smtClean="0"/>
              <a:t>награждения.</a:t>
            </a:r>
          </a:p>
          <a:p>
            <a:pPr marL="627063" indent="0">
              <a:buNone/>
            </a:pPr>
            <a:r>
              <a:rPr lang="ru-RU" sz="4300" b="1" dirty="0" smtClean="0"/>
              <a:t>Материалы </a:t>
            </a:r>
            <a:r>
              <a:rPr lang="ru-RU" sz="4300" b="1" dirty="0"/>
              <a:t>по награждению (поощрению) наградами республиканского комитета профсоюза представляются в городской комитет профсоюза не позднее, чем за один месяц до предполагаемой даты награждения.</a:t>
            </a:r>
          </a:p>
          <a:p>
            <a:pPr marL="0" indent="0">
              <a:buNone/>
            </a:pPr>
            <a:r>
              <a:rPr lang="ru-RU" sz="4300" b="1" dirty="0" smtClean="0"/>
              <a:t>Материалы </a:t>
            </a:r>
            <a:r>
              <a:rPr lang="ru-RU" sz="4300" b="1" dirty="0"/>
              <a:t>по награждению (поощрению) иными видами наград представляются в городской комитет профсоюза не позднее, чем за три месяца до предполагаемой даты награждения.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3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НЕОБХОДИМЫЕ ДОКУМЕНТЫ</a:t>
            </a:r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представление по форме 1;</a:t>
            </a:r>
          </a:p>
          <a:p>
            <a:pPr marL="0" indent="0">
              <a:buNone/>
            </a:pPr>
            <a:r>
              <a:rPr lang="ru-RU" sz="4000" b="1" dirty="0"/>
              <a:t>- выписка из протокола заседания общего собрания трудового коллектива (профсоюзного собрания);</a:t>
            </a:r>
          </a:p>
          <a:p>
            <a:pPr marL="0" indent="0">
              <a:buNone/>
            </a:pPr>
            <a:r>
              <a:rPr lang="ru-RU" sz="4000" b="1" dirty="0"/>
              <a:t>- копия профсоюзного билета;</a:t>
            </a:r>
          </a:p>
          <a:p>
            <a:pPr marL="0" indent="0">
              <a:buNone/>
            </a:pPr>
            <a:r>
              <a:rPr lang="ru-RU" sz="4000" b="1" dirty="0"/>
              <a:t>- копия учетной карточки члена профсоюза;</a:t>
            </a:r>
          </a:p>
          <a:p>
            <a:pPr marL="0" indent="0">
              <a:buNone/>
            </a:pPr>
            <a:r>
              <a:rPr lang="ru-RU" sz="4000" b="1" dirty="0"/>
              <a:t>- копия паспорта;</a:t>
            </a:r>
          </a:p>
          <a:p>
            <a:pPr marL="0" indent="0">
              <a:buNone/>
            </a:pPr>
            <a:r>
              <a:rPr lang="ru-RU" sz="4000" b="1" dirty="0"/>
              <a:t>- согласие на обработку персональных данных (форма 2);</a:t>
            </a:r>
          </a:p>
          <a:p>
            <a:pPr marL="0" indent="0">
              <a:buNone/>
            </a:pPr>
            <a:r>
              <a:rPr lang="ru-RU" sz="4000" b="1" dirty="0"/>
              <a:t>- копия обложки устава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919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64087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Награждаются:</a:t>
            </a:r>
          </a:p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b="1" dirty="0"/>
              <a:t>) профсоюзные активисты, </a:t>
            </a:r>
          </a:p>
          <a:p>
            <a:pPr marL="0" indent="0">
              <a:buNone/>
            </a:pPr>
            <a:r>
              <a:rPr lang="ru-RU" b="1" dirty="0"/>
              <a:t>б) члены выборных профсоюзных органов, </a:t>
            </a:r>
          </a:p>
          <a:p>
            <a:pPr marL="0" indent="0">
              <a:buNone/>
            </a:pPr>
            <a:r>
              <a:rPr lang="ru-RU" b="1" dirty="0"/>
              <a:t>в) председатель, работники </a:t>
            </a:r>
            <a:r>
              <a:rPr lang="ru-RU" b="1" dirty="0" smtClean="0"/>
              <a:t>территориальной организации </a:t>
            </a:r>
            <a:r>
              <a:rPr lang="ru-RU" b="1" dirty="0"/>
              <a:t>профсоюза,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</a:t>
            </a:r>
            <a:r>
              <a:rPr lang="ru-RU" b="1" dirty="0"/>
              <a:t>) ветераны профсоюзного движения, активно участвующие в повышении эффективности работы профсоюзных организаций,</a:t>
            </a:r>
          </a:p>
          <a:p>
            <a:pPr marL="0" indent="0">
              <a:buNone/>
            </a:pPr>
            <a:r>
              <a:rPr lang="ru-RU" b="1" dirty="0"/>
              <a:t>д) лица, активно содействующие профсоюзу в выполнении его уставных целей и задач, активно участвующие в жизни профсоюзной организации,</a:t>
            </a:r>
          </a:p>
          <a:p>
            <a:pPr marL="0" indent="0">
              <a:buNone/>
            </a:pPr>
            <a:r>
              <a:rPr lang="ru-RU" b="1" dirty="0"/>
              <a:t>е) первичные профсоюзные организации, </a:t>
            </a:r>
          </a:p>
          <a:p>
            <a:pPr marL="0" indent="0">
              <a:buNone/>
            </a:pPr>
            <a:r>
              <a:rPr lang="ru-RU" b="1" dirty="0"/>
              <a:t>ж) учреждения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31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264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- за активную общественную деятельность в профсоюзе и иную общественную работу в образовательной организации, </a:t>
            </a:r>
          </a:p>
          <a:p>
            <a:pPr marL="0" indent="0">
              <a:buNone/>
            </a:pPr>
            <a:r>
              <a:rPr lang="ru-RU" sz="2000" b="1" dirty="0"/>
              <a:t>- за многолетнюю добросовестную, безупречную работу, инициативность, большой вклад в развитие и укрепление профсоюзного движения,</a:t>
            </a:r>
          </a:p>
          <a:p>
            <a:pPr marL="0" indent="0">
              <a:buNone/>
            </a:pPr>
            <a:r>
              <a:rPr lang="ru-RU" sz="2000" b="1" dirty="0"/>
              <a:t>- за высокие результаты профессиональной деятельности,</a:t>
            </a:r>
          </a:p>
          <a:p>
            <a:pPr marL="0" indent="0">
              <a:buNone/>
            </a:pPr>
            <a:r>
              <a:rPr lang="ru-RU" sz="2000" b="1" dirty="0"/>
              <a:t>- за успешное осуществление социальных программ, </a:t>
            </a:r>
          </a:p>
          <a:p>
            <a:pPr marL="0" indent="0">
              <a:buNone/>
            </a:pPr>
            <a:r>
              <a:rPr lang="ru-RU" sz="2000" b="1" dirty="0"/>
              <a:t>- за создание условий повышения квалификационного уровня, </a:t>
            </a:r>
          </a:p>
          <a:p>
            <a:pPr marL="0" indent="0">
              <a:buNone/>
            </a:pPr>
            <a:r>
              <a:rPr lang="ru-RU" sz="2000" b="1" dirty="0"/>
              <a:t>- высокие достижения в </a:t>
            </a:r>
            <a:r>
              <a:rPr lang="ru-RU" sz="2000" b="1" dirty="0" err="1"/>
              <a:t>лечебно</a:t>
            </a:r>
            <a:r>
              <a:rPr lang="ru-RU" sz="2000" b="1" dirty="0"/>
              <a:t> - профилактической, </a:t>
            </a:r>
            <a:r>
              <a:rPr lang="ru-RU" sz="2000" b="1" dirty="0" err="1"/>
              <a:t>санитарно</a:t>
            </a:r>
            <a:r>
              <a:rPr lang="ru-RU" sz="2000" b="1" dirty="0"/>
              <a:t> - гигиенической, хозяйственной, спортивной и культурной жизни, </a:t>
            </a:r>
          </a:p>
          <a:p>
            <a:pPr marL="0" indent="0">
              <a:buNone/>
            </a:pPr>
            <a:r>
              <a:rPr lang="ru-RU" sz="2000" b="1" dirty="0"/>
              <a:t>- за соблюдение условий охраны труда;</a:t>
            </a:r>
          </a:p>
          <a:p>
            <a:pPr marL="0" indent="0">
              <a:buNone/>
            </a:pPr>
            <a:r>
              <a:rPr lang="ru-RU" sz="2000" b="1" dirty="0"/>
              <a:t>- за активную общественную работу;</a:t>
            </a:r>
          </a:p>
          <a:p>
            <a:pPr marL="0" indent="0">
              <a:buNone/>
            </a:pPr>
            <a:r>
              <a:rPr lang="ru-RU" sz="2000" b="1" dirty="0"/>
              <a:t>- за выдающиеся заслуги:</a:t>
            </a:r>
          </a:p>
          <a:p>
            <a:pPr lvl="0"/>
            <a:r>
              <a:rPr lang="ru-RU" sz="2000" b="1" dirty="0"/>
              <a:t>в охране здоровья,</a:t>
            </a:r>
          </a:p>
          <a:p>
            <a:pPr lvl="0"/>
            <a:r>
              <a:rPr lang="ru-RU" sz="2000" b="1" dirty="0"/>
              <a:t>в создании благоприятных, безопасных, здоровых условий труда,</a:t>
            </a:r>
          </a:p>
          <a:p>
            <a:pPr lvl="0"/>
            <a:r>
              <a:rPr lang="ru-RU" sz="2000" b="1" dirty="0"/>
              <a:t> в создании здорового морально-психологического климата в коллективе,</a:t>
            </a:r>
          </a:p>
          <a:p>
            <a:pPr lvl="0"/>
            <a:r>
              <a:rPr lang="ru-RU" sz="2000" b="1" dirty="0"/>
              <a:t>в укреплении материально-технической базы учреждения,</a:t>
            </a:r>
          </a:p>
          <a:p>
            <a:r>
              <a:rPr lang="ru-RU" sz="2000" b="1" dirty="0"/>
              <a:t>- за иные заслуги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9975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Основанием </a:t>
            </a: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для награждения работника-члена профсоюза, является </a:t>
            </a:r>
            <a:r>
              <a:rPr lang="ru-RU" sz="7200" b="1" dirty="0"/>
              <a:t>стабильная работа и достижения в труде, общественная деятельность.</a:t>
            </a:r>
          </a:p>
          <a:p>
            <a:pPr marL="0" indent="0">
              <a:buNone/>
            </a:pPr>
            <a:r>
              <a:rPr lang="ru-RU" sz="7200" b="1" dirty="0" smtClean="0"/>
              <a:t>В </a:t>
            </a:r>
            <a:r>
              <a:rPr lang="ru-RU" sz="7200" b="1" dirty="0"/>
              <a:t>материалах к награждению должен отражаться личный вклад работника, в соответствии со статусом награды, аргументированный конкретными фактами и делами.</a:t>
            </a:r>
          </a:p>
          <a:p>
            <a:pPr marL="360363" indent="0">
              <a:buNone/>
            </a:pPr>
            <a:r>
              <a:rPr lang="ru-RU" sz="7200" b="1" dirty="0" smtClean="0"/>
              <a:t>Юбилейными </a:t>
            </a:r>
            <a:r>
              <a:rPr lang="ru-RU" sz="7200" b="1" dirty="0"/>
              <a:t>датами для коллективов учреждений и организаций являются 25 лет, 50 лет и далее каждые 25 лет, для работников и пенсионеров учреждения – 50, 55, 60, 70, 75 и далее каждые 5 лет.</a:t>
            </a:r>
          </a:p>
          <a:p>
            <a:pPr marL="0" indent="0">
              <a:buNone/>
            </a:pPr>
            <a:r>
              <a:rPr lang="ru-RU" sz="7200" b="1" dirty="0" smtClean="0"/>
              <a:t>Кандидатуры</a:t>
            </a:r>
            <a:r>
              <a:rPr lang="ru-RU" sz="7200" b="1" dirty="0"/>
              <a:t>, представленные для награждения в связи с юбилейными датами, за многолетнюю деятельность, а не за конкретные профессиональные достижения и за активную деятельность в профсоюзе, к рассмотрению не принимаются.</a:t>
            </a:r>
          </a:p>
          <a:p>
            <a:pPr marL="360363" indent="0">
              <a:buNone/>
            </a:pPr>
            <a:r>
              <a:rPr lang="ru-RU" sz="7200" b="1" dirty="0" smtClean="0"/>
              <a:t>Срок </a:t>
            </a:r>
            <a:r>
              <a:rPr lang="ru-RU" sz="7200" b="1" dirty="0"/>
              <a:t>между наградами разного уровня должен составлять не менее 3-х лет.</a:t>
            </a:r>
          </a:p>
          <a:p>
            <a:pPr marL="0" indent="0">
              <a:buNone/>
            </a:pPr>
            <a:r>
              <a:rPr lang="ru-RU" sz="7200" b="1" dirty="0" smtClean="0"/>
              <a:t>Повторное </a:t>
            </a:r>
            <a:r>
              <a:rPr lang="ru-RU" sz="7200" b="1" dirty="0"/>
              <a:t>награждение одноименными наградами за одни и те же заслуги не производится.</a:t>
            </a:r>
          </a:p>
          <a:p>
            <a:pPr marL="360363" indent="0">
              <a:buNone/>
            </a:pPr>
            <a:r>
              <a:rPr lang="ru-RU" sz="7200" b="1" dirty="0" smtClean="0"/>
              <a:t>Обсуждение </a:t>
            </a:r>
            <a:r>
              <a:rPr lang="ru-RU" sz="7200" b="1" dirty="0"/>
              <a:t>кандидатур, представленных к награждению, должно происходить в условиях широкой гласности – на собрании членов профсоюза организации, на общем собрании трудового коллектива.</a:t>
            </a:r>
          </a:p>
          <a:p>
            <a:pPr marL="0" indent="0">
              <a:buNone/>
            </a:pPr>
            <a:r>
              <a:rPr lang="ru-RU" sz="7200" b="1" dirty="0" smtClean="0"/>
              <a:t>Право </a:t>
            </a:r>
            <a:r>
              <a:rPr lang="ru-RU" sz="7200" b="1" dirty="0"/>
              <a:t>выдвижения работников к награждению принадлежит профсоюзному комитету, трудовому коллективу по основному месту работы кандидата, вышестоящей профсоюзной организации. Представление рассматривается на заседании профсоюзного комитета при участии социального партнера-руководителя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9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23604" r="8286" b="13984"/>
          <a:stretch/>
        </p:blipFill>
        <p:spPr bwMode="auto">
          <a:xfrm>
            <a:off x="87133" y="260648"/>
            <a:ext cx="9036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71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115616" y="116632"/>
            <a:ext cx="6120680" cy="640871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t="19228" r="21812" b="7299"/>
          <a:stretch/>
        </p:blipFill>
        <p:spPr bwMode="auto">
          <a:xfrm>
            <a:off x="2051720" y="1052737"/>
            <a:ext cx="42484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4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11188" y="1052513"/>
            <a:ext cx="3384550" cy="20891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002587" cy="777875"/>
          </a:xfrm>
        </p:spPr>
        <p:txBody>
          <a:bodyPr/>
          <a:lstStyle/>
          <a:p>
            <a:pPr rtl="1"/>
            <a:r>
              <a:rPr lang="ru-RU" sz="3000" b="1" smtClean="0">
                <a:solidFill>
                  <a:schemeClr val="tx2"/>
                </a:solidFill>
                <a:latin typeface="Arial" charset="0"/>
              </a:rPr>
              <a:t>Членские профсоюзные взносы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4213" y="1125538"/>
            <a:ext cx="35274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Ст. 9. п.6. Устава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Член профсоюза обязан своевременно и в установленном порядке уплачивать членские профсоюзные взносы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427538" y="1052513"/>
            <a:ext cx="4391025" cy="20161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572000" y="1125538"/>
            <a:ext cx="43195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Ст.57 п.2 Устава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Члены профсоюза не сохраняют прав на переданные ими в собственность Профсоюза членские профсоюзные взносы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827088" y="3429000"/>
            <a:ext cx="7777162" cy="2951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187450" y="3573463"/>
            <a:ext cx="68405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Положение о размере и порядке уплаты профвзносов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П.2.3 </a:t>
            </a:r>
            <a:r>
              <a:rPr lang="ru-RU" b="1">
                <a:solidFill>
                  <a:schemeClr val="bg1"/>
                </a:solidFill>
              </a:rPr>
              <a:t>Льготный размер</a:t>
            </a:r>
            <a:r>
              <a:rPr lang="ru-RU">
                <a:solidFill>
                  <a:schemeClr val="bg1"/>
                </a:solidFill>
              </a:rPr>
              <a:t> ежемесячного членского профсоюзного взноса (неработающие ветераны, члены профсоюза в декретном отпуске) – </a:t>
            </a:r>
            <a:r>
              <a:rPr lang="ru-RU" b="1">
                <a:solidFill>
                  <a:schemeClr val="bg1"/>
                </a:solidFill>
              </a:rPr>
              <a:t>не менее 0,1%от МРОТ</a:t>
            </a:r>
            <a:r>
              <a:rPr lang="ru-RU">
                <a:solidFill>
                  <a:schemeClr val="bg1"/>
                </a:solidFill>
              </a:rPr>
              <a:t>, установленного федеральным законом.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П. 3.1 Взносы уплачиваются путем </a:t>
            </a:r>
            <a:r>
              <a:rPr lang="ru-RU" b="1">
                <a:solidFill>
                  <a:schemeClr val="bg1"/>
                </a:solidFill>
              </a:rPr>
              <a:t>безналичного</a:t>
            </a:r>
            <a:r>
              <a:rPr lang="ru-RU">
                <a:solidFill>
                  <a:schemeClr val="bg1"/>
                </a:solidFill>
              </a:rPr>
              <a:t> перечисления либо </a:t>
            </a:r>
            <a:r>
              <a:rPr lang="ru-RU" b="1">
                <a:solidFill>
                  <a:schemeClr val="bg1"/>
                </a:solidFill>
              </a:rPr>
              <a:t>наличными средствами</a:t>
            </a:r>
            <a:r>
              <a:rPr lang="ru-RU">
                <a:solidFill>
                  <a:schemeClr val="bg1"/>
                </a:solidFill>
              </a:rPr>
              <a:t> в кассу профсоюзной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5961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8208962" cy="4951412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35274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Ст. 9. п.6. Устава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Член профсоюза обязан своевременно и в установленном порядке уплачивать членские профсоюзные взносы</a:t>
            </a:r>
          </a:p>
        </p:txBody>
      </p:sp>
      <p:pic>
        <p:nvPicPr>
          <p:cNvPr id="46089" name="Picture 9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76250"/>
            <a:ext cx="2811462" cy="576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365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1375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i="1" u="sng">
                <a:solidFill>
                  <a:schemeClr val="tx2"/>
                </a:solidFill>
              </a:rPr>
              <a:t>Получение матпомощи и мат.поощрения  по доверенности: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 algn="ctr"/>
            <a:r>
              <a:rPr lang="ru-RU" b="1" smtClean="0">
                <a:solidFill>
                  <a:schemeClr val="tx2"/>
                </a:solidFill>
              </a:rPr>
              <a:t>ДОВЕРЕННОСТЬ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/>
            <a:r>
              <a:rPr lang="ru-RU" b="1">
                <a:solidFill>
                  <a:schemeClr val="tx2"/>
                </a:solidFill>
              </a:rPr>
              <a:t>ДОВЕРИТЕЛЬ: член профсоюза, кому выделена материальной помощь или материальное поощрение,</a:t>
            </a: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/>
            <a:r>
              <a:rPr lang="ru-RU" b="1">
                <a:solidFill>
                  <a:schemeClr val="tx2"/>
                </a:solidFill>
              </a:rPr>
              <a:t>ДОВЕРЕННОЕ ЛИЦО: член профсоюза, кто получит деньги в кассе (председатель профкома или др.лицо),</a:t>
            </a: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/>
            <a:r>
              <a:rPr lang="ru-RU" b="1">
                <a:solidFill>
                  <a:schemeClr val="tx2"/>
                </a:solidFill>
              </a:rPr>
              <a:t>СВИДЕТЕЛЬ: любой член профсоюза</a:t>
            </a: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/>
            <a:endParaRPr lang="ru-RU" b="1">
              <a:solidFill>
                <a:schemeClr val="tx2"/>
              </a:solidFill>
            </a:endParaRPr>
          </a:p>
          <a:p>
            <a:pPr marL="342900" indent="-342900"/>
            <a:r>
              <a:rPr lang="ru-RU" b="1">
                <a:solidFill>
                  <a:schemeClr val="tx2"/>
                </a:solidFill>
              </a:rPr>
              <a:t>Дата доверенности не должна быть раньше даты выписки из решения профкома!</a:t>
            </a:r>
          </a:p>
        </p:txBody>
      </p:sp>
    </p:spTree>
    <p:extLst>
      <p:ext uri="{BB962C8B-B14F-4D97-AF65-F5344CB8AC3E}">
        <p14:creationId xmlns:p14="http://schemas.microsoft.com/office/powerpoint/2010/main" val="1101983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81375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i="1" u="sng">
                <a:solidFill>
                  <a:schemeClr val="tx2"/>
                </a:solidFill>
              </a:rPr>
              <a:t>Составление Акта о произведенных расходах</a:t>
            </a:r>
          </a:p>
          <a:p>
            <a:pPr marL="342900" indent="-342900"/>
            <a:endParaRPr lang="ru-RU" i="1" u="sng">
              <a:solidFill>
                <a:schemeClr val="tx2"/>
              </a:solidFill>
            </a:endParaRPr>
          </a:p>
          <a:p>
            <a:pPr marL="800100" lvl="1" indent="-342900"/>
            <a:r>
              <a:rPr lang="ru-RU" sz="1600">
                <a:solidFill>
                  <a:schemeClr val="tx2"/>
                </a:solidFill>
              </a:rPr>
              <a:t>    </a:t>
            </a:r>
            <a:r>
              <a:rPr lang="ru-RU">
                <a:solidFill>
                  <a:schemeClr val="tx2"/>
                </a:solidFill>
              </a:rPr>
              <a:t>Акт составляется </a:t>
            </a:r>
            <a:r>
              <a:rPr lang="ru-RU" b="1">
                <a:solidFill>
                  <a:schemeClr val="tx2"/>
                </a:solidFill>
              </a:rPr>
              <a:t>после мероприятия</a:t>
            </a:r>
            <a:r>
              <a:rPr lang="ru-RU">
                <a:solidFill>
                  <a:schemeClr val="tx2"/>
                </a:solidFill>
              </a:rPr>
              <a:t>, после всех расходов (т.е. смотрим дату последнего чека). НО </a:t>
            </a:r>
            <a:r>
              <a:rPr lang="ru-RU" b="1">
                <a:solidFill>
                  <a:schemeClr val="tx2"/>
                </a:solidFill>
              </a:rPr>
              <a:t>до даты</a:t>
            </a:r>
            <a:r>
              <a:rPr lang="ru-RU">
                <a:solidFill>
                  <a:schemeClr val="tx2"/>
                </a:solidFill>
              </a:rPr>
              <a:t>, указанной </a:t>
            </a:r>
            <a:r>
              <a:rPr lang="ru-RU" b="1">
                <a:solidFill>
                  <a:schemeClr val="tx2"/>
                </a:solidFill>
              </a:rPr>
              <a:t>в заявке</a:t>
            </a:r>
            <a:r>
              <a:rPr lang="ru-RU">
                <a:solidFill>
                  <a:schemeClr val="tx2"/>
                </a:solidFill>
              </a:rPr>
              <a:t> на получение средств!</a:t>
            </a:r>
          </a:p>
          <a:p>
            <a:pPr marL="800100" lvl="1" indent="-342900"/>
            <a:endParaRPr lang="ru-RU" sz="1000">
              <a:solidFill>
                <a:schemeClr val="tx2"/>
              </a:solidFill>
            </a:endParaRPr>
          </a:p>
          <a:p>
            <a:pPr marL="800100" lvl="1" indent="-342900"/>
            <a:r>
              <a:rPr lang="ru-RU">
                <a:solidFill>
                  <a:schemeClr val="tx2"/>
                </a:solidFill>
              </a:rPr>
              <a:t>   В тексте акта обязательны формулировки </a:t>
            </a:r>
            <a:r>
              <a:rPr lang="ru-RU" b="1">
                <a:solidFill>
                  <a:schemeClr val="tx2"/>
                </a:solidFill>
              </a:rPr>
              <a:t>«из членских профсоюзных средств»,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«для членов профсоюза».</a:t>
            </a:r>
            <a:r>
              <a:rPr lang="ru-RU" u="sng">
                <a:solidFill>
                  <a:schemeClr val="tx2"/>
                </a:solidFill>
              </a:rPr>
              <a:t> </a:t>
            </a:r>
          </a:p>
          <a:p>
            <a:pPr marL="800100" lvl="1" indent="-342900"/>
            <a:r>
              <a:rPr lang="ru-RU" u="sng">
                <a:solidFill>
                  <a:schemeClr val="tx2"/>
                </a:solidFill>
              </a:rPr>
              <a:t>Иначе расходы будут признаны нецелевыми, </a:t>
            </a:r>
            <a:r>
              <a:rPr lang="ru-RU">
                <a:solidFill>
                  <a:schemeClr val="tx2"/>
                </a:solidFill>
              </a:rPr>
              <a:t>следовательно, подлежат налогообложению.</a:t>
            </a:r>
          </a:p>
          <a:p>
            <a:pPr marL="800100" lvl="1" indent="-342900"/>
            <a:r>
              <a:rPr lang="ru-RU" sz="600">
                <a:solidFill>
                  <a:schemeClr val="tx2"/>
                </a:solidFill>
              </a:rPr>
              <a:t>   </a:t>
            </a:r>
          </a:p>
          <a:p>
            <a:pPr marL="800100" lvl="1" indent="-342900"/>
            <a:r>
              <a:rPr lang="ru-RU">
                <a:solidFill>
                  <a:schemeClr val="tx2"/>
                </a:solidFill>
              </a:rPr>
              <a:t> Сумма израсходованных средств в акте должна соответствовать сумме, взятой в подотчет, даже если сумма по чекам больше. Отчет только за полученную сумму.</a:t>
            </a:r>
          </a:p>
          <a:p>
            <a:pPr marL="800100" lvl="1" indent="-342900"/>
            <a:endParaRPr lang="ru-RU" b="1">
              <a:solidFill>
                <a:schemeClr val="tx2"/>
              </a:solidFill>
            </a:endParaRPr>
          </a:p>
          <a:p>
            <a:pPr marL="800100" lvl="1" indent="-342900"/>
            <a:r>
              <a:rPr lang="ru-RU" b="1">
                <a:solidFill>
                  <a:schemeClr val="tx2"/>
                </a:solidFill>
              </a:rPr>
              <a:t>Расшифровать </a:t>
            </a:r>
            <a:r>
              <a:rPr lang="ru-RU">
                <a:solidFill>
                  <a:schemeClr val="tx2"/>
                </a:solidFill>
              </a:rPr>
              <a:t>на что конкретно были потрачены средства. </a:t>
            </a:r>
          </a:p>
          <a:p>
            <a:pPr marL="800100" lvl="1" indent="-342900"/>
            <a:endParaRPr lang="ru-RU" sz="600">
              <a:solidFill>
                <a:schemeClr val="tx2"/>
              </a:solidFill>
            </a:endParaRPr>
          </a:p>
          <a:p>
            <a:pPr marL="800100" lvl="1" indent="-342900"/>
            <a:r>
              <a:rPr lang="ru-RU" b="1">
                <a:solidFill>
                  <a:schemeClr val="tx2"/>
                </a:solidFill>
              </a:rPr>
              <a:t>Не общие фразы «на организацию мероприятия»!</a:t>
            </a:r>
            <a:endParaRPr lang="ru-RU">
              <a:solidFill>
                <a:schemeClr val="tx2"/>
              </a:solidFill>
            </a:endParaRPr>
          </a:p>
          <a:p>
            <a:pPr marL="800100" lvl="1" indent="-342900"/>
            <a:r>
              <a:rPr lang="ru-RU">
                <a:solidFill>
                  <a:schemeClr val="tx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85119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8280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ПОСЛЕДОВАТЕЛЬНОСТЬ ДАТ В ФИНАНСОВЫХ ДОКУМЕНТАХ</a:t>
            </a:r>
            <a:endParaRPr lang="ru-RU">
              <a:solidFill>
                <a:schemeClr val="tx2"/>
              </a:solidFill>
            </a:endParaRPr>
          </a:p>
          <a:p>
            <a:r>
              <a:rPr lang="ru-RU">
                <a:solidFill>
                  <a:schemeClr val="tx2"/>
                </a:solidFill>
              </a:rPr>
              <a:t>Даты этапов могут совпадать, но последовательность нарушать нельзя!</a:t>
            </a: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Материальная помощь  </a:t>
            </a: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ru-RU">
                <a:solidFill>
                  <a:schemeClr val="tx2"/>
                </a:solidFill>
              </a:rPr>
              <a:t>Заявление члена профсоюза - Выписка из постановления профкома - </a:t>
            </a:r>
            <a:r>
              <a:rPr lang="ru-RU" i="1">
                <a:solidFill>
                  <a:schemeClr val="tx2"/>
                </a:solidFill>
              </a:rPr>
              <a:t>Доверенность (при наличии) - </a:t>
            </a:r>
            <a:r>
              <a:rPr lang="ru-RU">
                <a:solidFill>
                  <a:schemeClr val="tx2"/>
                </a:solidFill>
              </a:rPr>
              <a:t>Расходный ордер (получение средств) </a:t>
            </a:r>
            <a:endParaRPr lang="ru-RU" b="1">
              <a:solidFill>
                <a:schemeClr val="tx2"/>
              </a:solidFill>
            </a:endParaRP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 Материальное поощрение </a:t>
            </a: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>
                <a:solidFill>
                  <a:schemeClr val="tx2"/>
                </a:solidFill>
              </a:rPr>
              <a:t>Выписка из постановления профкома - </a:t>
            </a:r>
            <a:r>
              <a:rPr lang="ru-RU" i="1">
                <a:solidFill>
                  <a:schemeClr val="tx2"/>
                </a:solidFill>
              </a:rPr>
              <a:t>Доверенность (при наличии) - </a:t>
            </a:r>
            <a:r>
              <a:rPr lang="ru-RU">
                <a:solidFill>
                  <a:schemeClr val="tx2"/>
                </a:solidFill>
              </a:rPr>
              <a:t>Расходный ордер (получение средств) </a:t>
            </a:r>
            <a:endParaRPr lang="ru-RU" b="1">
              <a:solidFill>
                <a:schemeClr val="tx2"/>
              </a:solidFill>
            </a:endParaRP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Средства под отчет</a:t>
            </a:r>
          </a:p>
          <a:p>
            <a:r>
              <a:rPr lang="ru-RU">
                <a:solidFill>
                  <a:schemeClr val="tx2"/>
                </a:solidFill>
              </a:rPr>
              <a:t>Выписка из постановления профкома – Смета - Заявка (заявление) на получение средств в подотчет - Расходный ордер (получение средств) -  Отчетные документы (чеки) - Акт об использовании средств - Утверждение акта - Авансовый отчет (составляется .тер.орг-цией)</a:t>
            </a:r>
          </a:p>
          <a:p>
            <a:endParaRPr lang="ru-RU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2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22535" r="3586" b="15054"/>
          <a:stretch/>
        </p:blipFill>
        <p:spPr bwMode="auto">
          <a:xfrm>
            <a:off x="0" y="116632"/>
            <a:ext cx="911122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9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23969" r="5631" b="13145"/>
          <a:stretch/>
        </p:blipFill>
        <p:spPr bwMode="auto">
          <a:xfrm>
            <a:off x="179512" y="188640"/>
            <a:ext cx="87849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5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24237" r="4116" b="12561"/>
          <a:stretch/>
        </p:blipFill>
        <p:spPr bwMode="auto">
          <a:xfrm>
            <a:off x="253120" y="404664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4126" r="4494" b="12988"/>
          <a:stretch/>
        </p:blipFill>
        <p:spPr bwMode="auto">
          <a:xfrm>
            <a:off x="90334" y="188640"/>
            <a:ext cx="888919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1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23968" r="3609" b="12671"/>
          <a:stretch/>
        </p:blipFill>
        <p:spPr bwMode="auto">
          <a:xfrm>
            <a:off x="251520" y="332656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6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2900" b="1" dirty="0"/>
              <a:t>Создание первичной профсоюзной организации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980728"/>
            <a:ext cx="8352928" cy="4824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8568952" cy="4752527"/>
          </a:xfrm>
        </p:spPr>
        <p:txBody>
          <a:bodyPr>
            <a:normAutofit fontScale="92500" lnSpcReduction="20000"/>
          </a:bodyPr>
          <a:lstStyle/>
          <a:p>
            <a:pPr marL="722313" indent="17463">
              <a:buNone/>
            </a:pP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</a:rPr>
              <a:t>√</a:t>
            </a:r>
            <a:r>
              <a:rPr lang="ru-RU" dirty="0" smtClean="0"/>
              <a:t> </a:t>
            </a:r>
            <a:r>
              <a:rPr lang="ru-RU" sz="2800" b="1" dirty="0" smtClean="0"/>
              <a:t>Первичная </a:t>
            </a:r>
            <a:r>
              <a:rPr lang="ru-RU" sz="2800" b="1" dirty="0"/>
              <a:t>профсоюзная организация создается работниками </a:t>
            </a:r>
            <a:r>
              <a:rPr lang="ru-RU" sz="2800" b="1" dirty="0" smtClean="0"/>
              <a:t>при </a:t>
            </a:r>
            <a:r>
              <a:rPr lang="ru-RU" sz="2800" b="1" dirty="0"/>
              <a:t>наличии не менее трех членов Профсоюза и решении соответствующего вышестоящего выборного коллегиального исполнительного органа. </a:t>
            </a:r>
            <a:endParaRPr lang="ru-RU" sz="2800" b="1" dirty="0" smtClean="0"/>
          </a:p>
          <a:p>
            <a:pPr marL="722313" indent="17463">
              <a:buNone/>
            </a:pPr>
            <a:r>
              <a:rPr lang="ru-RU" sz="4200" dirty="0">
                <a:solidFill>
                  <a:schemeClr val="accent5">
                    <a:lumMod val="75000"/>
                  </a:schemeClr>
                </a:solidFill>
              </a:rPr>
              <a:t>√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/>
              <a:t>Первичная </a:t>
            </a:r>
            <a:r>
              <a:rPr lang="ru-RU" sz="2800" b="1" dirty="0"/>
              <a:t>профсоюзная организация является структурным подразделением соответствующей территориальной, </a:t>
            </a:r>
            <a:r>
              <a:rPr lang="ru-RU" sz="2800" b="1" dirty="0" smtClean="0"/>
              <a:t>организации </a:t>
            </a:r>
            <a:r>
              <a:rPr lang="ru-RU" sz="2800" b="1" dirty="0"/>
              <a:t>Профсоюза </a:t>
            </a:r>
            <a:r>
              <a:rPr lang="ru-RU" sz="2800" b="1" dirty="0" smtClean="0"/>
              <a:t>и </a:t>
            </a:r>
            <a:r>
              <a:rPr lang="ru-RU" sz="2800" b="1" dirty="0"/>
              <a:t>действует на основании </a:t>
            </a:r>
            <a:r>
              <a:rPr lang="ru-RU" sz="2800" b="1" dirty="0" smtClean="0"/>
              <a:t>Устава </a:t>
            </a:r>
            <a:r>
              <a:rPr lang="ru-RU" sz="2800" b="1" dirty="0"/>
              <a:t>Профсоюза</a:t>
            </a:r>
            <a:r>
              <a:rPr lang="ru-RU" sz="2800" b="1" dirty="0" smtClean="0"/>
              <a:t>.</a:t>
            </a:r>
          </a:p>
          <a:p>
            <a:pPr marL="722313" indent="0" algn="just">
              <a:buNone/>
            </a:pP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</a:rPr>
              <a:t>√ </a:t>
            </a:r>
            <a:r>
              <a:rPr lang="ru-RU" sz="2600" b="1" dirty="0" smtClean="0"/>
              <a:t>Малочисленная </a:t>
            </a:r>
            <a:r>
              <a:rPr lang="ru-RU" sz="2600" b="1" dirty="0"/>
              <a:t>первичная профсоюзная организация – профсоюзная организация, на учете в которой состоят до 15 членов Профсоюза</a:t>
            </a:r>
            <a:r>
              <a:rPr lang="ru-RU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6093296"/>
            <a:ext cx="418484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17463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Статья 18 Устава Профсоюза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4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2037</Words>
  <Application>Microsoft Office PowerPoint</Application>
  <PresentationFormat>Экран (4:3)</PresentationFormat>
  <Paragraphs>180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первичной профсоюзной организации</vt:lpstr>
      <vt:lpstr>Органы первичной профсоюзной организации</vt:lpstr>
      <vt:lpstr>Собрание (конференция) первичной профсоюзной организации </vt:lpstr>
      <vt:lpstr>Презентация PowerPoint</vt:lpstr>
      <vt:lpstr>Профсоюзный комитет</vt:lpstr>
      <vt:lpstr>Председатель первичной профсоюзной организации</vt:lpstr>
      <vt:lpstr>Контрольно-ревизионная комиссия первичной  профсоюзной организации</vt:lpstr>
      <vt:lpstr>Принятие в члены Профсоюза, прекращение членства в Профсоюзе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Поощрение членов Профсоюза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Членские профсоюзные взносы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</dc:creator>
  <cp:lastModifiedBy>Айгуль</cp:lastModifiedBy>
  <cp:revision>27</cp:revision>
  <cp:lastPrinted>2021-04-02T10:29:42Z</cp:lastPrinted>
  <dcterms:created xsi:type="dcterms:W3CDTF">2021-03-31T05:52:37Z</dcterms:created>
  <dcterms:modified xsi:type="dcterms:W3CDTF">2021-04-05T11:27:25Z</dcterms:modified>
</cp:coreProperties>
</file>